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7"/>
  </p:notesMasterIdLst>
  <p:sldIdLst>
    <p:sldId id="309" r:id="rId2"/>
    <p:sldId id="312" r:id="rId3"/>
    <p:sldId id="313" r:id="rId4"/>
    <p:sldId id="257" r:id="rId5"/>
    <p:sldId id="261" r:id="rId6"/>
    <p:sldId id="310" r:id="rId7"/>
    <p:sldId id="311" r:id="rId8"/>
    <p:sldId id="265" r:id="rId9"/>
    <p:sldId id="266" r:id="rId10"/>
    <p:sldId id="267" r:id="rId11"/>
    <p:sldId id="268" r:id="rId12"/>
    <p:sldId id="269" r:id="rId13"/>
    <p:sldId id="260" r:id="rId14"/>
    <p:sldId id="361" r:id="rId15"/>
    <p:sldId id="362" r:id="rId16"/>
    <p:sldId id="270" r:id="rId17"/>
    <p:sldId id="271" r:id="rId18"/>
    <p:sldId id="360" r:id="rId19"/>
    <p:sldId id="272" r:id="rId20"/>
    <p:sldId id="273" r:id="rId21"/>
    <p:sldId id="274" r:id="rId22"/>
    <p:sldId id="275" r:id="rId23"/>
    <p:sldId id="276" r:id="rId24"/>
    <p:sldId id="277" r:id="rId25"/>
    <p:sldId id="278" r:id="rId26"/>
    <p:sldId id="351" r:id="rId27"/>
    <p:sldId id="280" r:id="rId28"/>
    <p:sldId id="281" r:id="rId29"/>
    <p:sldId id="284" r:id="rId30"/>
    <p:sldId id="282" r:id="rId31"/>
    <p:sldId id="283" r:id="rId32"/>
    <p:sldId id="285" r:id="rId33"/>
    <p:sldId id="353" r:id="rId34"/>
    <p:sldId id="352" r:id="rId35"/>
    <p:sldId id="314" r:id="rId36"/>
    <p:sldId id="286" r:id="rId37"/>
    <p:sldId id="287" r:id="rId38"/>
    <p:sldId id="288" r:id="rId39"/>
    <p:sldId id="316" r:id="rId40"/>
    <p:sldId id="315" r:id="rId41"/>
    <p:sldId id="289" r:id="rId42"/>
    <p:sldId id="319" r:id="rId43"/>
    <p:sldId id="320" r:id="rId44"/>
    <p:sldId id="317" r:id="rId45"/>
    <p:sldId id="318" r:id="rId46"/>
    <p:sldId id="290" r:id="rId47"/>
    <p:sldId id="295" r:id="rId48"/>
    <p:sldId id="298" r:id="rId49"/>
    <p:sldId id="299" r:id="rId50"/>
    <p:sldId id="300" r:id="rId51"/>
    <p:sldId id="354" r:id="rId52"/>
    <p:sldId id="355" r:id="rId53"/>
    <p:sldId id="356" r:id="rId54"/>
    <p:sldId id="357" r:id="rId55"/>
    <p:sldId id="358" r:id="rId56"/>
    <p:sldId id="359" r:id="rId57"/>
    <p:sldId id="302" r:id="rId58"/>
    <p:sldId id="321" r:id="rId59"/>
    <p:sldId id="303"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08" r:id="rId8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78C8"/>
    <a:srgbClr val="40E0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92974" autoAdjust="0"/>
  </p:normalViewPr>
  <p:slideViewPr>
    <p:cSldViewPr showGuides="1">
      <p:cViewPr varScale="1">
        <p:scale>
          <a:sx n="80" d="100"/>
          <a:sy n="80" d="100"/>
        </p:scale>
        <p:origin x="811"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tr-TR" dirty="0"/>
          </a:p>
        </p:txBody>
      </p:sp>
      <p:sp>
        <p:nvSpPr>
          <p:cNvPr id="3" name="Veri Yer Tutucusu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93B70D4-032E-4DF3-BF4B-ED0269932755}" type="datetimeFigureOut">
              <a:rPr lang="tr-TR" smtClean="0"/>
              <a:t>17.09.2026</a:t>
            </a:fld>
            <a:endParaRPr lang="tr-TR" dirty="0"/>
          </a:p>
        </p:txBody>
      </p:sp>
      <p:sp>
        <p:nvSpPr>
          <p:cNvPr id="4" name="Slayt Görüntüsü Yer Tutucusu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 Yer Tutucusu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tr-TR" dirty="0"/>
          </a:p>
        </p:txBody>
      </p:sp>
      <p:sp>
        <p:nvSpPr>
          <p:cNvPr id="7" name="Slayt Numarası Yer Tutucusu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32E29C8-58E9-4BB6-BD98-F48424BC8766}" type="slidenum">
              <a:rPr lang="tr-TR" smtClean="0"/>
              <a:t>‹#›</a:t>
            </a:fld>
            <a:endParaRPr lang="tr-TR" dirty="0"/>
          </a:p>
        </p:txBody>
      </p:sp>
    </p:spTree>
    <p:extLst>
      <p:ext uri="{BB962C8B-B14F-4D97-AF65-F5344CB8AC3E}">
        <p14:creationId xmlns:p14="http://schemas.microsoft.com/office/powerpoint/2010/main" val="2860625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9" name="Google Shape;8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6393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5" name="Google Shape;9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tr-TR"/>
              <a:t>2</a:t>
            </a:fld>
            <a:endParaRPr dirty="0"/>
          </a:p>
        </p:txBody>
      </p:sp>
    </p:spTree>
    <p:extLst>
      <p:ext uri="{BB962C8B-B14F-4D97-AF65-F5344CB8AC3E}">
        <p14:creationId xmlns:p14="http://schemas.microsoft.com/office/powerpoint/2010/main" val="2585750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1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5" name="Google Shape;105;p1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tr-TR"/>
              <a:t>3</a:t>
            </a:fld>
            <a:endParaRPr dirty="0"/>
          </a:p>
        </p:txBody>
      </p:sp>
    </p:spTree>
    <p:extLst>
      <p:ext uri="{BB962C8B-B14F-4D97-AF65-F5344CB8AC3E}">
        <p14:creationId xmlns:p14="http://schemas.microsoft.com/office/powerpoint/2010/main" val="5005592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hasCustomPrompt="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rtl="0"/>
            <a:fld id="{00000000-1234-1234-1234-123412341234}" type="slidenum">
              <a:rPr lang="tr-TR" smtClean="0"/>
              <a:t>‹#›</a:t>
            </a:fld>
            <a:endParaRPr lang="tr-T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hasCustomPrompt="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GB" smtClean="0"/>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hasCustomPrompt="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rtl="0"/>
            <a:fld id="{00000000-1234-1234-1234-123412341234}" type="slidenum">
              <a:rPr lang="tr-TR" smtClean="0"/>
              <a:t>‹#›</a:t>
            </a:fld>
            <a:endParaRPr lang="tr-T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p>
            <a:r>
              <a:rPr lang="tr-TR" smtClean="0"/>
              <a:t>Asıl başlık stili için tıklatın</a:t>
            </a:r>
            <a:endParaRPr lang="en-US" dirty="0"/>
          </a:p>
        </p:txBody>
      </p:sp>
      <p:sp>
        <p:nvSpPr>
          <p:cNvPr id="3" name="Content Placeholder 2"/>
          <p:cNvSpPr>
            <a:spLocks noGrp="1"/>
          </p:cNvSpPr>
          <p:nvPr>
            <p:ph sz="half" idx="1" hasCustomPrompt="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hasCustomPrompt="1"/>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hasCustomPrompt="1"/>
          </p:nvPr>
        </p:nvSpPr>
        <p:spPr/>
        <p:txBody>
          <a:bodyPr/>
          <a:lstStyle/>
          <a:p>
            <a:r>
              <a:rPr lang="tr-TR" smtClean="0"/>
              <a:t>Asıl başlık stili için tıklatın</a:t>
            </a:r>
            <a:endParaRPr lang="en-US" dirty="0"/>
          </a:p>
        </p:txBody>
      </p:sp>
      <p:sp>
        <p:nvSpPr>
          <p:cNvPr id="3" name="Text Placeholder 2"/>
          <p:cNvSpPr>
            <a:spLocks noGrp="1"/>
          </p:cNvSpPr>
          <p:nvPr>
            <p:ph type="body" idx="1" hasCustomPrompt="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hasCustomPrompt="1"/>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hasCustomPrompt="1"/>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hasCustomPrompt="1"/>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8" name="Footer Placeholder 7"/>
          <p:cNvSpPr>
            <a:spLocks noGrp="1"/>
          </p:cNvSpPr>
          <p:nvPr>
            <p:ph type="ftr" sz="quarter" idx="11"/>
          </p:nvPr>
        </p:nvSpPr>
        <p:spPr/>
        <p:txBody>
          <a:bodyPr/>
          <a:lstStyle/>
          <a:p>
            <a:endParaRPr lang="en-GB"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endParaRPr lang="en-GB" dirty="0"/>
          </a:p>
        </p:txBody>
      </p:sp>
      <p:sp>
        <p:nvSpPr>
          <p:cNvPr id="4" name="Footer Placeholder 3"/>
          <p:cNvSpPr>
            <a:spLocks noGrp="1"/>
          </p:cNvSpPr>
          <p:nvPr>
            <p:ph type="ftr" sz="quarter" idx="11"/>
          </p:nvPr>
        </p:nvSpPr>
        <p:spPr/>
        <p:txBody>
          <a:bodyPr/>
          <a:lstStyle/>
          <a:p>
            <a:endParaRPr lang="en-GB"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rtl="0"/>
            <a:fld id="{00000000-1234-1234-1234-123412341234}" type="slidenum">
              <a:rPr lang="tr-TR" smtClean="0"/>
              <a:t>‹#›</a:t>
            </a:fld>
            <a:endParaRPr lang="tr-T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3" name="Footer Placeholder 2"/>
          <p:cNvSpPr>
            <a:spLocks noGrp="1"/>
          </p:cNvSpPr>
          <p:nvPr>
            <p:ph type="ftr" sz="quarter" idx="11"/>
          </p:nvPr>
        </p:nvSpPr>
        <p:spPr/>
        <p:txBody>
          <a:bodyPr/>
          <a:lstStyle/>
          <a:p>
            <a:endParaRPr lang="en-GB"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15528-21DE-4FAA-801E-634DDDAF4B2B}"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hasCustomPrompt="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hasCustomPrompt="1"/>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15528-21DE-4FAA-801E-634DDDAF4B2B}"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hasCustomPrompt="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hasCustomPrompt="1"/>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hasCustomPrompt="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hasCustomPrompt="1"/>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hasCustomPrompt="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6F15528-21DE-4FAA-801E-634DDDAF4B2B}" type="slidenum">
              <a:rPr lang="en-GB" smtClean="0"/>
              <a:t>‹#›</a:t>
            </a:fld>
            <a:endParaRPr lang="en-GB"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hasCustomPrompt="1"/>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F15528-21DE-4FAA-801E-634DDDAF4B2B}" type="slidenum">
              <a:rPr lang="en-GB" smtClean="0"/>
              <a:t>‹#›</a:t>
            </a:fld>
            <a:endParaRPr lang="en-GB"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hasCustomPrompt="1"/>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hasCustomPrompt="1"/>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6F15528-21DE-4FAA-801E-634DDDAF4B2B}" type="slidenum">
              <a:rPr lang="en-GB" smtClean="0"/>
              <a:t>‹#›</a:t>
            </a:fld>
            <a:endParaRPr lang="en-GB"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hasCustomPrompt="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GB" smtClean="0"/>
              <a:t>‹#›</a:t>
            </a:fld>
            <a:endParaRPr lang="en-GB"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hasCustomPrompt="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15528-21DE-4FAA-801E-634DDDAF4B2B}" type="slidenum">
              <a:rPr lang="en-GB" smtClean="0"/>
              <a:t>‹#›</a:t>
            </a:fld>
            <a:endParaRPr lang="en-GB"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Trebuchet MS" panose="020B0603020202020204"/>
                <a:cs typeface="Trebuchet MS" panose="020B0603020202020204"/>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tx1"/>
                </a:solidFill>
                <a:latin typeface="Trebuchet MS" panose="020B0603020202020204"/>
                <a:cs typeface="Trebuchet MS" panose="020B0603020202020204"/>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D8BD707-D9CF-40AE-B4C6-C98DA3205C09}" type="datetimeFigureOut">
              <a:rPr lang="en-US" smtClean="0"/>
              <a:t>9/17/2026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6F15528-21DE-4FAA-801E-634DDDAF4B2B}"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7.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7.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2.jpeg"/><Relationship Id="rId7"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hyperlink" Target="https://oidb.ksbu.edu.tr/defaultx/sayfa/13126/2026-2027-egitim-ogretim-yili-akademik-takvimleri" TargetMode="External"/><Relationship Id="rId4" Type="http://schemas.openxmlformats.org/officeDocument/2006/relationships/image" Target="../media/image23.png"/><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hyperlink" Target="http://obs.ksbu.edu.tr/" TargetMode="External"/><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png"/><Relationship Id="rId1" Type="http://schemas.openxmlformats.org/officeDocument/2006/relationships/slideLayout" Target="../slideLayouts/slideLayout17.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41.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29.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hyperlink" Target="http://obs.ksbu.edu.tr/" TargetMode="External"/><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22.jpeg"/><Relationship Id="rId7"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23.png"/></Relationships>
</file>

<file path=ppt/slides/_rels/slide4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5" Type="http://schemas.openxmlformats.org/officeDocument/2006/relationships/hyperlink" Target="https://oys.ksbu.edu.tr/Account/Login?ReturnUrl=/" TargetMode="Externa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5" Type="http://schemas.openxmlformats.org/officeDocument/2006/relationships/image" Target="../media/image63.png"/><Relationship Id="rId4" Type="http://schemas.openxmlformats.org/officeDocument/2006/relationships/image" Target="../media/image23.png"/></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27.png"/><Relationship Id="rId5" Type="http://schemas.openxmlformats.org/officeDocument/2006/relationships/image" Target="../media/image64.png"/><Relationship Id="rId4" Type="http://schemas.openxmlformats.org/officeDocument/2006/relationships/image" Target="../media/image23.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71.pn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7.xml"/><Relationship Id="rId4" Type="http://schemas.openxmlformats.org/officeDocument/2006/relationships/image" Target="../media/image87.png"/></Relationships>
</file>

<file path=ppt/slides/_rels/slide5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88.png"/><Relationship Id="rId1" Type="http://schemas.openxmlformats.org/officeDocument/2006/relationships/slideLayout" Target="../slideLayouts/slideLayout17.xml"/><Relationship Id="rId4" Type="http://schemas.openxmlformats.org/officeDocument/2006/relationships/image" Target="../media/image89.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4" name="Google Shape;107;p150"/>
          <p:cNvSpPr txBox="1"/>
          <p:nvPr/>
        </p:nvSpPr>
        <p:spPr>
          <a:xfrm>
            <a:off x="12192" y="3810000"/>
            <a:ext cx="12179808" cy="2667000"/>
          </a:xfrm>
          <a:prstGeom prst="rect">
            <a:avLst/>
          </a:prstGeom>
          <a:noFill/>
          <a:ln>
            <a:noFill/>
          </a:ln>
          <a:scene3d>
            <a:camera prst="obliqueBottomLeft"/>
            <a:lightRig rig="threePt" dir="t"/>
          </a:scene3d>
        </p:spPr>
        <p:txBody>
          <a:bodyPr spcFirstLastPara="1" vert="horz" wrap="square" lIns="91425" tIns="45700" rIns="91425" bIns="45700" rtlCol="0" anchor="ctr" anchorCtr="0">
            <a:noAutofit/>
          </a:bodyPr>
          <a:lstStyle>
            <a:lvl1pPr algn="r" defTabSz="914400" rtl="0" eaLnBrk="1" latinLnBrk="0" hangingPunct="1">
              <a:lnSpc>
                <a:spcPct val="90000"/>
              </a:lnSpc>
              <a:spcBef>
                <a:spcPct val="0"/>
              </a:spcBef>
              <a:buNone/>
              <a:defRPr sz="8000" kern="1200" cap="all" baseline="0">
                <a:solidFill>
                  <a:schemeClr val="accent1"/>
                </a:solidFill>
                <a:effectLst/>
                <a:latin typeface="+mj-lt"/>
                <a:ea typeface="+mj-ea"/>
                <a:cs typeface="+mj-cs"/>
              </a:defRPr>
            </a:lvl1pPr>
          </a:lstStyle>
          <a:p>
            <a:pPr algn="ctr">
              <a:lnSpc>
                <a:spcPct val="100000"/>
              </a:lnSpc>
              <a:buClr>
                <a:srgbClr val="34AFC0"/>
              </a:buClr>
              <a:buSzPts val="3200"/>
            </a:pPr>
            <a:r>
              <a:rPr lang="tr-TR" sz="3200" b="1" dirty="0" smtClean="0">
                <a:solidFill>
                  <a:schemeClr val="bg2">
                    <a:lumMod val="50000"/>
                  </a:schemeClr>
                </a:solidFill>
                <a:latin typeface="Constantia" panose="02030602050306030303" pitchFamily="18" charset="0"/>
                <a:ea typeface="Times New Roman" panose="02020603050405020304"/>
                <a:cs typeface="Times New Roman" panose="02020603050405020304"/>
                <a:sym typeface="Times New Roman" panose="02020603050405020304"/>
              </a:rPr>
              <a:t>KÜTAHYA MESLEK YÜKSEKOKULU</a:t>
            </a:r>
          </a:p>
          <a:p>
            <a:pPr algn="ctr">
              <a:lnSpc>
                <a:spcPct val="100000"/>
              </a:lnSpc>
              <a:buClr>
                <a:srgbClr val="34AFC0"/>
              </a:buClr>
              <a:buSzPts val="3200"/>
            </a:pPr>
            <a:r>
              <a:rPr lang="tr-TR" sz="3200" b="1" dirty="0" smtClean="0">
                <a:solidFill>
                  <a:schemeClr val="bg2">
                    <a:lumMod val="50000"/>
                  </a:schemeClr>
                </a:solidFill>
                <a:latin typeface="Constantia" panose="02030602050306030303" pitchFamily="18" charset="0"/>
                <a:ea typeface="Times New Roman" panose="02020603050405020304"/>
                <a:cs typeface="Times New Roman" panose="02020603050405020304"/>
                <a:sym typeface="Times New Roman" panose="02020603050405020304"/>
              </a:rPr>
              <a:t>2026-2027 EĞİTİM – ÖĞRETİM YILI </a:t>
            </a:r>
          </a:p>
          <a:p>
            <a:pPr algn="ctr">
              <a:lnSpc>
                <a:spcPct val="100000"/>
              </a:lnSpc>
              <a:buClr>
                <a:srgbClr val="34AFC0"/>
              </a:buClr>
              <a:buSzPts val="3200"/>
            </a:pPr>
            <a:r>
              <a:rPr lang="tr-TR" sz="3200" b="1" dirty="0" smtClean="0">
                <a:solidFill>
                  <a:schemeClr val="bg2">
                    <a:lumMod val="50000"/>
                  </a:schemeClr>
                </a:solidFill>
                <a:latin typeface="Constantia" panose="02030602050306030303" pitchFamily="18" charset="0"/>
                <a:ea typeface="Times New Roman" panose="02020603050405020304"/>
                <a:cs typeface="Times New Roman" panose="02020603050405020304"/>
                <a:sym typeface="Times New Roman" panose="02020603050405020304"/>
              </a:rPr>
              <a:t>ORYANTASYON EĞİTİMİ</a:t>
            </a:r>
            <a:endParaRPr lang="tr-TR" sz="3200" b="1" dirty="0">
              <a:solidFill>
                <a:schemeClr val="bg2">
                  <a:lumMod val="50000"/>
                </a:schemeClr>
              </a:solidFill>
              <a:latin typeface="Constantia" panose="02030602050306030303" pitchFamily="18" charset="0"/>
              <a:ea typeface="Times New Roman" panose="02020603050405020304"/>
              <a:cs typeface="Times New Roman" panose="02020603050405020304"/>
              <a:sym typeface="Times New Roman" panose="02020603050405020304"/>
            </a:endParaRPr>
          </a:p>
        </p:txBody>
      </p:sp>
      <p:pic>
        <p:nvPicPr>
          <p:cNvPr id="1028" name="Picture 4" descr="First sl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 y="0"/>
            <a:ext cx="12188952"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 name="Resim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4200" y="76200"/>
            <a:ext cx="914400" cy="962247"/>
          </a:xfrm>
          <a:prstGeom prst="rect">
            <a:avLst/>
          </a:prstGeom>
        </p:spPr>
      </p:pic>
      <p:pic>
        <p:nvPicPr>
          <p:cNvPr id="3" name="Resim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176323"/>
            <a:ext cx="796445" cy="76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96"/>
        <p:cNvGrpSpPr/>
        <p:nvPr/>
      </p:nvGrpSpPr>
      <p:grpSpPr>
        <a:xfrm>
          <a:off x="0" y="0"/>
          <a:ext cx="0" cy="0"/>
          <a:chOff x="0" y="0"/>
          <a:chExt cx="0" cy="0"/>
        </a:xfrm>
      </p:grpSpPr>
      <p:sp>
        <p:nvSpPr>
          <p:cNvPr id="97" name="Google Shape;97;p2"/>
          <p:cNvSpPr txBox="1"/>
          <p:nvPr/>
        </p:nvSpPr>
        <p:spPr>
          <a:xfrm>
            <a:off x="1986396" y="321153"/>
            <a:ext cx="8432223" cy="1754286"/>
          </a:xfrm>
          <a:prstGeom prst="rect">
            <a:avLst/>
          </a:prstGeom>
          <a:noFill/>
          <a:ln>
            <a:noFill/>
          </a:ln>
        </p:spPr>
        <p:txBody>
          <a:bodyPr spcFirstLastPara="1" wrap="square" lIns="91425" tIns="45700" rIns="91425" bIns="45700" anchor="t" anchorCtr="0">
            <a:spAutoFit/>
          </a:bodyPr>
          <a:lstStyle/>
          <a:p>
            <a:pPr algn="ctr" rtl="0">
              <a:lnSpc>
                <a:spcPct val="150000"/>
              </a:lnSpc>
              <a:buClr>
                <a:srgbClr val="000000"/>
              </a:buClr>
              <a:buSzPts val="2400"/>
            </a:pPr>
            <a:r>
              <a:rPr lang="tr-TR" sz="2400" dirty="0">
                <a:solidFill>
                  <a:schemeClr val="dk1"/>
                </a:solidFill>
                <a:latin typeface="Times New Roman" panose="02020603050405020304"/>
                <a:ea typeface="Times New Roman" panose="02020603050405020304"/>
                <a:cs typeface="Times New Roman" panose="02020603050405020304"/>
                <a:sym typeface="Times New Roman" panose="02020603050405020304"/>
              </a:rPr>
              <a:t>Kütahya Sağlık Bilimleri Üniversitesi, 2018 yılında kurulmuş olup bünyesinde 4 fakülte, 1 enstitü, 4 meslek yüksekokulu bulundurmaktadır.</a:t>
            </a:r>
            <a:endParaRPr sz="1400"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98" name="Google Shape;98;p2"/>
          <p:cNvSpPr txBox="1"/>
          <p:nvPr/>
        </p:nvSpPr>
        <p:spPr>
          <a:xfrm>
            <a:off x="2265505" y="4930281"/>
            <a:ext cx="2729664" cy="646290"/>
          </a:xfrm>
          <a:prstGeom prst="rect">
            <a:avLst/>
          </a:prstGeom>
          <a:noFill/>
          <a:ln>
            <a:noFill/>
          </a:ln>
        </p:spPr>
        <p:txBody>
          <a:bodyPr spcFirstLastPara="1" wrap="square" lIns="91425" tIns="45700" rIns="91425" bIns="45700" anchor="t" anchorCtr="0">
            <a:spAutoFit/>
          </a:bodyPr>
          <a:lstStyle/>
          <a:p>
            <a:pPr algn="ctr" rtl="0">
              <a:buClr>
                <a:srgbClr val="000000"/>
              </a:buClr>
              <a:buSzPts val="1800"/>
            </a:pPr>
            <a:r>
              <a:rPr lang="tr-TR" b="1" dirty="0">
                <a:solidFill>
                  <a:schemeClr val="dk1"/>
                </a:solidFill>
                <a:latin typeface="Times New Roman" panose="02020603050405020304"/>
                <a:ea typeface="Times New Roman" panose="02020603050405020304"/>
                <a:cs typeface="Times New Roman" panose="02020603050405020304"/>
                <a:sym typeface="Times New Roman" panose="02020603050405020304"/>
              </a:rPr>
              <a:t>Rektör</a:t>
            </a:r>
            <a:endParaRPr dirty="0">
              <a:solidFill>
                <a:srgbClr val="000000"/>
              </a:solidFill>
              <a:latin typeface="Arial" panose="020B0604020202020204"/>
              <a:ea typeface="Arial" panose="020B0604020202020204"/>
              <a:cs typeface="Arial" panose="020B0604020202020204"/>
              <a:sym typeface="Arial" panose="020B0604020202020204"/>
            </a:endParaRPr>
          </a:p>
          <a:p>
            <a:pPr algn="ctr" rtl="0">
              <a:buClr>
                <a:srgbClr val="000000"/>
              </a:buClr>
              <a:buSzPts val="1800"/>
            </a:pPr>
            <a:r>
              <a:rPr lang="tr-TR" dirty="0">
                <a:solidFill>
                  <a:schemeClr val="dk1"/>
                </a:solidFill>
                <a:latin typeface="Times New Roman" panose="02020603050405020304"/>
                <a:ea typeface="Times New Roman" panose="02020603050405020304"/>
                <a:cs typeface="Times New Roman" panose="02020603050405020304"/>
                <a:sym typeface="Times New Roman" panose="02020603050405020304"/>
              </a:rPr>
              <a:t>Prof. Dr. Ahmet Tekin</a:t>
            </a:r>
            <a:endParaRPr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99" name="Google Shape;99;p2"/>
          <p:cNvSpPr txBox="1"/>
          <p:nvPr/>
        </p:nvSpPr>
        <p:spPr>
          <a:xfrm>
            <a:off x="6952595" y="5545195"/>
            <a:ext cx="2632330" cy="584735"/>
          </a:xfrm>
          <a:prstGeom prst="rect">
            <a:avLst/>
          </a:prstGeom>
          <a:noFill/>
          <a:ln>
            <a:noFill/>
          </a:ln>
        </p:spPr>
        <p:txBody>
          <a:bodyPr spcFirstLastPara="1" wrap="square" lIns="91425" tIns="45700" rIns="91425" bIns="45700" anchor="t" anchorCtr="0">
            <a:spAutoFit/>
          </a:bodyPr>
          <a:lstStyle/>
          <a:p>
            <a:pPr algn="ctr" rtl="0">
              <a:buClr>
                <a:srgbClr val="000000"/>
              </a:buClr>
              <a:buSzPts val="1600"/>
            </a:pPr>
            <a:r>
              <a:rPr lang="tr-TR" sz="1600" b="1" dirty="0">
                <a:solidFill>
                  <a:schemeClr val="dk1"/>
                </a:solidFill>
                <a:latin typeface="Times New Roman" panose="02020603050405020304"/>
                <a:ea typeface="Times New Roman" panose="02020603050405020304"/>
                <a:cs typeface="Times New Roman" panose="02020603050405020304"/>
                <a:sym typeface="Times New Roman" panose="02020603050405020304"/>
              </a:rPr>
              <a:t>Rektör Yardımcısı</a:t>
            </a:r>
            <a:endParaRPr dirty="0">
              <a:solidFill>
                <a:srgbClr val="000000"/>
              </a:solidFill>
              <a:latin typeface="Arial" panose="020B0604020202020204"/>
              <a:ea typeface="Arial" panose="020B0604020202020204"/>
              <a:cs typeface="Arial" panose="020B0604020202020204"/>
              <a:sym typeface="Arial" panose="020B0604020202020204"/>
            </a:endParaRPr>
          </a:p>
          <a:p>
            <a:pPr algn="ctr" rtl="0">
              <a:buClr>
                <a:srgbClr val="000000"/>
              </a:buClr>
              <a:buSzPts val="1600"/>
            </a:pPr>
            <a:r>
              <a:rPr lang="tr-TR" sz="1600" dirty="0">
                <a:solidFill>
                  <a:schemeClr val="dk1"/>
                </a:solidFill>
                <a:latin typeface="Times New Roman" panose="02020603050405020304"/>
                <a:ea typeface="Times New Roman" panose="02020603050405020304"/>
                <a:cs typeface="Times New Roman" panose="02020603050405020304"/>
                <a:sym typeface="Times New Roman" panose="02020603050405020304"/>
              </a:rPr>
              <a:t>Prof. Dr. Sezgin Zeren</a:t>
            </a:r>
            <a:endParaRPr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100" name="Google Shape;100;p2"/>
          <p:cNvPicPr preferRelativeResize="0"/>
          <p:nvPr/>
        </p:nvPicPr>
        <p:blipFill rotWithShape="1">
          <a:blip r:embed="rId3"/>
          <a:srcRect/>
          <a:stretch>
            <a:fillRect/>
          </a:stretch>
        </p:blipFill>
        <p:spPr>
          <a:xfrm>
            <a:off x="2396921" y="2117358"/>
            <a:ext cx="2500594" cy="2535813"/>
          </a:xfrm>
          <a:prstGeom prst="rect">
            <a:avLst/>
          </a:prstGeom>
          <a:noFill/>
          <a:ln>
            <a:noFill/>
          </a:ln>
        </p:spPr>
      </p:pic>
      <p:pic>
        <p:nvPicPr>
          <p:cNvPr id="101" name="Google Shape;101;p2"/>
          <p:cNvPicPr preferRelativeResize="0"/>
          <p:nvPr/>
        </p:nvPicPr>
        <p:blipFill rotWithShape="1">
          <a:blip r:embed="rId4"/>
          <a:srcRect/>
          <a:stretch>
            <a:fillRect/>
          </a:stretch>
        </p:blipFill>
        <p:spPr>
          <a:xfrm>
            <a:off x="7135127" y="2995125"/>
            <a:ext cx="2267266" cy="2267266"/>
          </a:xfrm>
          <a:prstGeom prst="rect">
            <a:avLst/>
          </a:prstGeom>
          <a:noFill/>
          <a:ln>
            <a:noFill/>
          </a:ln>
        </p:spPr>
      </p:pic>
      <p:pic>
        <p:nvPicPr>
          <p:cNvPr id="2" name="Resim 1"/>
          <p:cNvPicPr>
            <a:picLocks noChangeAspect="1"/>
          </p:cNvPicPr>
          <p:nvPr/>
        </p:nvPicPr>
        <p:blipFill>
          <a:blip r:embed="rId5"/>
          <a:stretch>
            <a:fillRect/>
          </a:stretch>
        </p:blipFill>
        <p:spPr>
          <a:xfrm>
            <a:off x="6096" y="6343650"/>
            <a:ext cx="12155424" cy="5143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06"/>
        <p:cNvGrpSpPr/>
        <p:nvPr/>
      </p:nvGrpSpPr>
      <p:grpSpPr>
        <a:xfrm>
          <a:off x="0" y="0"/>
          <a:ext cx="0" cy="0"/>
          <a:chOff x="0" y="0"/>
          <a:chExt cx="0" cy="0"/>
        </a:xfrm>
      </p:grpSpPr>
      <p:sp>
        <p:nvSpPr>
          <p:cNvPr id="107" name="Google Shape;107;p150"/>
          <p:cNvSpPr txBox="1">
            <a:spLocks noGrp="1"/>
          </p:cNvSpPr>
          <p:nvPr>
            <p:ph type="title"/>
          </p:nvPr>
        </p:nvSpPr>
        <p:spPr>
          <a:xfrm>
            <a:off x="2158570" y="551318"/>
            <a:ext cx="7484241" cy="668343"/>
          </a:xfrm>
          <a:prstGeom prst="rect">
            <a:avLst/>
          </a:prstGeom>
          <a:noFill/>
          <a:ln>
            <a:noFill/>
          </a:ln>
        </p:spPr>
        <p:txBody>
          <a:bodyPr spcFirstLastPara="1" wrap="square" lIns="91425" tIns="45700" rIns="91425" bIns="45700" anchor="ctr" anchorCtr="0">
            <a:normAutofit/>
          </a:bodyPr>
          <a:lstStyle/>
          <a:p>
            <a:pPr algn="ctr" rtl="0">
              <a:buClr>
                <a:srgbClr val="34AFC0"/>
              </a:buClr>
              <a:buSzPts val="3200"/>
            </a:pPr>
            <a:r>
              <a:rPr lang="tr-TR" sz="3200" b="1" dirty="0">
                <a:solidFill>
                  <a:srgbClr val="34AFC0"/>
                </a:solidFill>
                <a:latin typeface="Times New Roman" panose="02020603050405020304"/>
                <a:ea typeface="Times New Roman" panose="02020603050405020304"/>
                <a:cs typeface="Times New Roman" panose="02020603050405020304"/>
                <a:sym typeface="Times New Roman" panose="02020603050405020304"/>
              </a:rPr>
              <a:t>KÜTAHYA MESLEK YÜKSEKOKULU</a:t>
            </a:r>
            <a:endParaRPr dirty="0"/>
          </a:p>
        </p:txBody>
      </p:sp>
      <p:pic>
        <p:nvPicPr>
          <p:cNvPr id="108" name="Google Shape;108;p150"/>
          <p:cNvPicPr preferRelativeResize="0"/>
          <p:nvPr/>
        </p:nvPicPr>
        <p:blipFill rotWithShape="1">
          <a:blip r:embed="rId3"/>
          <a:srcRect/>
          <a:stretch>
            <a:fillRect/>
          </a:stretch>
        </p:blipFill>
        <p:spPr>
          <a:xfrm>
            <a:off x="609600" y="304800"/>
            <a:ext cx="1295400" cy="1219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9" name="Google Shape;109;p150"/>
          <p:cNvSpPr txBox="1"/>
          <p:nvPr/>
        </p:nvSpPr>
        <p:spPr>
          <a:xfrm>
            <a:off x="4611370" y="3429111"/>
            <a:ext cx="2654052" cy="584735"/>
          </a:xfrm>
          <a:prstGeom prst="rect">
            <a:avLst/>
          </a:prstGeom>
          <a:noFill/>
          <a:ln>
            <a:noFill/>
          </a:ln>
        </p:spPr>
        <p:txBody>
          <a:bodyPr spcFirstLastPara="1" wrap="square" lIns="91425" tIns="45700" rIns="91425" bIns="45700" anchor="t" anchorCtr="0">
            <a:spAutoFit/>
          </a:bodyPr>
          <a:lstStyle/>
          <a:p>
            <a:pPr algn="ctr" rtl="0">
              <a:buClr>
                <a:srgbClr val="000000"/>
              </a:buClr>
              <a:buSzPts val="1400"/>
            </a:pPr>
            <a:r>
              <a:rPr lang="tr-TR" sz="1600" b="1" dirty="0">
                <a:solidFill>
                  <a:schemeClr val="dk1"/>
                </a:solidFill>
                <a:latin typeface="Times New Roman" panose="02020603050405020304"/>
                <a:ea typeface="Times New Roman" panose="02020603050405020304"/>
                <a:cs typeface="Times New Roman" panose="02020603050405020304"/>
                <a:sym typeface="Times New Roman" panose="02020603050405020304"/>
              </a:rPr>
              <a:t>Müdür</a:t>
            </a:r>
            <a:endParaRPr sz="2000" dirty="0"/>
          </a:p>
          <a:p>
            <a:pPr algn="ctr" rtl="0">
              <a:buClr>
                <a:srgbClr val="000000"/>
              </a:buClr>
              <a:buSzPts val="1400"/>
            </a:pPr>
            <a:r>
              <a:rPr lang="tr-TR" sz="1600" dirty="0">
                <a:solidFill>
                  <a:schemeClr val="dk1"/>
                </a:solidFill>
                <a:latin typeface="Times New Roman" panose="02020603050405020304"/>
                <a:ea typeface="Times New Roman" panose="02020603050405020304"/>
                <a:cs typeface="Times New Roman" panose="02020603050405020304"/>
                <a:sym typeface="Times New Roman" panose="02020603050405020304"/>
              </a:rPr>
              <a:t>Öğr. Gör. Melike ERTEM </a:t>
            </a:r>
            <a:endParaRPr sz="1600"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110" name="Google Shape;110;p150"/>
          <p:cNvPicPr preferRelativeResize="0"/>
          <p:nvPr/>
        </p:nvPicPr>
        <p:blipFill rotWithShape="1">
          <a:blip r:embed="rId4"/>
          <a:srcRect/>
          <a:stretch>
            <a:fillRect/>
          </a:stretch>
        </p:blipFill>
        <p:spPr>
          <a:xfrm>
            <a:off x="9982200" y="193885"/>
            <a:ext cx="1402791" cy="12577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1" name="Google Shape;111;p150"/>
          <p:cNvPicPr preferRelativeResize="0"/>
          <p:nvPr/>
        </p:nvPicPr>
        <p:blipFill rotWithShape="1">
          <a:blip r:embed="rId5"/>
          <a:srcRect/>
          <a:stretch>
            <a:fillRect/>
          </a:stretch>
        </p:blipFill>
        <p:spPr>
          <a:xfrm>
            <a:off x="4191000" y="1143000"/>
            <a:ext cx="3495675" cy="2258060"/>
          </a:xfrm>
          <a:prstGeom prst="rect">
            <a:avLst/>
          </a:prstGeom>
          <a:noFill/>
          <a:ln>
            <a:noFill/>
          </a:ln>
        </p:spPr>
      </p:pic>
      <p:pic>
        <p:nvPicPr>
          <p:cNvPr id="7" name="Resim 6"/>
          <p:cNvPicPr>
            <a:picLocks noChangeAspect="1"/>
          </p:cNvPicPr>
          <p:nvPr/>
        </p:nvPicPr>
        <p:blipFill>
          <a:blip r:embed="rId6"/>
          <a:stretch>
            <a:fillRect/>
          </a:stretch>
        </p:blipFill>
        <p:spPr>
          <a:xfrm>
            <a:off x="6096" y="6343650"/>
            <a:ext cx="12155424" cy="514350"/>
          </a:xfrm>
          <a:prstGeom prst="rect">
            <a:avLst/>
          </a:prstGeom>
        </p:spPr>
      </p:pic>
      <p:pic>
        <p:nvPicPr>
          <p:cNvPr id="1026" name="Picture 2" descr="Meslek Yüksekokulumuza Yeni Müdür Yardımcısı Atandı"/>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3237" r="16312" b="9138"/>
          <a:stretch>
            <a:fillRect/>
          </a:stretch>
        </p:blipFill>
        <p:spPr bwMode="auto">
          <a:xfrm>
            <a:off x="762000" y="3429000"/>
            <a:ext cx="3255010" cy="2113915"/>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09;p150"/>
          <p:cNvSpPr txBox="1"/>
          <p:nvPr/>
        </p:nvSpPr>
        <p:spPr>
          <a:xfrm>
            <a:off x="829310" y="5562793"/>
            <a:ext cx="3187452" cy="584735"/>
          </a:xfrm>
          <a:prstGeom prst="rect">
            <a:avLst/>
          </a:prstGeom>
          <a:noFill/>
          <a:ln>
            <a:noFill/>
          </a:ln>
        </p:spPr>
        <p:txBody>
          <a:bodyPr spcFirstLastPara="1" wrap="square" lIns="91425" tIns="45700" rIns="91425" bIns="45700" anchor="t" anchorCtr="0">
            <a:spAutoFit/>
          </a:bodyPr>
          <a:lstStyle/>
          <a:p>
            <a:pPr algn="ctr" rtl="0">
              <a:buClr>
                <a:srgbClr val="000000"/>
              </a:buClr>
              <a:buSzPts val="1400"/>
            </a:pPr>
            <a:r>
              <a:rPr lang="tr-TR" sz="1600" b="1" dirty="0" smtClean="0">
                <a:solidFill>
                  <a:schemeClr val="dk1"/>
                </a:solidFill>
                <a:latin typeface="Times New Roman" panose="02020603050405020304"/>
                <a:ea typeface="Times New Roman" panose="02020603050405020304"/>
                <a:cs typeface="Times New Roman" panose="02020603050405020304"/>
                <a:sym typeface="Times New Roman" panose="02020603050405020304"/>
              </a:rPr>
              <a:t>Müdür Yardımcısı </a:t>
            </a:r>
            <a:endParaRPr sz="2000" dirty="0"/>
          </a:p>
          <a:p>
            <a:pPr algn="ctr" rtl="0">
              <a:buClr>
                <a:srgbClr val="000000"/>
              </a:buClr>
              <a:buSzPts val="1400"/>
            </a:pPr>
            <a:r>
              <a:rPr lang="tr-TR" sz="1600" dirty="0">
                <a:solidFill>
                  <a:schemeClr val="dk1"/>
                </a:solidFill>
                <a:latin typeface="Times New Roman" panose="02020603050405020304"/>
                <a:ea typeface="Times New Roman" panose="02020603050405020304"/>
                <a:cs typeface="Times New Roman" panose="02020603050405020304"/>
                <a:sym typeface="Times New Roman" panose="02020603050405020304"/>
              </a:rPr>
              <a:t>Öğr. Gör. </a:t>
            </a:r>
            <a:r>
              <a:rPr lang="tr-TR" sz="1600" dirty="0" smtClean="0">
                <a:solidFill>
                  <a:schemeClr val="dk1"/>
                </a:solidFill>
                <a:latin typeface="Times New Roman" panose="02020603050405020304"/>
                <a:ea typeface="Times New Roman" panose="02020603050405020304"/>
                <a:cs typeface="Times New Roman" panose="02020603050405020304"/>
                <a:sym typeface="Times New Roman" panose="02020603050405020304"/>
              </a:rPr>
              <a:t>Yasemin ÖZÇELİK</a:t>
            </a:r>
            <a:endParaRPr sz="1600"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2" name="Resim 1"/>
          <p:cNvPicPr/>
          <p:nvPr/>
        </p:nvPicPr>
        <p:blipFill>
          <a:blip r:embed="rId8"/>
          <a:stretch>
            <a:fillRect/>
          </a:stretch>
        </p:blipFill>
        <p:spPr>
          <a:xfrm>
            <a:off x="7848600" y="3429000"/>
            <a:ext cx="3130550" cy="2042795"/>
          </a:xfrm>
          <a:prstGeom prst="rect">
            <a:avLst/>
          </a:prstGeom>
        </p:spPr>
      </p:pic>
      <p:sp>
        <p:nvSpPr>
          <p:cNvPr id="3" name="Google Shape;109;p150"/>
          <p:cNvSpPr txBox="1"/>
          <p:nvPr/>
        </p:nvSpPr>
        <p:spPr>
          <a:xfrm>
            <a:off x="7924800" y="5543108"/>
            <a:ext cx="3187452" cy="582295"/>
          </a:xfrm>
          <a:prstGeom prst="rect">
            <a:avLst/>
          </a:prstGeom>
          <a:noFill/>
          <a:ln>
            <a:noFill/>
          </a:ln>
        </p:spPr>
        <p:txBody>
          <a:bodyPr spcFirstLastPara="1" wrap="square" lIns="91425" tIns="45700" rIns="91425" bIns="45700" anchor="t" anchorCtr="0">
            <a:spAutoFit/>
          </a:bodyPr>
          <a:lstStyle/>
          <a:p>
            <a:pPr algn="ctr" rtl="0">
              <a:buClr>
                <a:srgbClr val="000000"/>
              </a:buClr>
              <a:buSzPts val="1400"/>
            </a:pPr>
            <a:r>
              <a:rPr lang="tr-TR" sz="1600" b="1" dirty="0" smtClean="0">
                <a:solidFill>
                  <a:schemeClr val="dk1"/>
                </a:solidFill>
                <a:latin typeface="Times New Roman" panose="02020603050405020304"/>
                <a:ea typeface="Times New Roman" panose="02020603050405020304"/>
                <a:cs typeface="Times New Roman" panose="02020603050405020304"/>
                <a:sym typeface="Times New Roman" panose="02020603050405020304"/>
              </a:rPr>
              <a:t>Müdür Yardımcısı </a:t>
            </a:r>
            <a:endParaRPr sz="2000" dirty="0"/>
          </a:p>
          <a:p>
            <a:pPr algn="ctr" rtl="0">
              <a:buClr>
                <a:srgbClr val="000000"/>
              </a:buClr>
              <a:buSzPts val="1400"/>
            </a:pPr>
            <a:r>
              <a:rPr lang="tr-TR" sz="1600" dirty="0">
                <a:solidFill>
                  <a:schemeClr val="dk1"/>
                </a:solidFill>
                <a:latin typeface="Times New Roman" panose="02020603050405020304"/>
                <a:ea typeface="Times New Roman" panose="02020603050405020304"/>
                <a:cs typeface="Times New Roman" panose="02020603050405020304"/>
                <a:sym typeface="Times New Roman" panose="02020603050405020304"/>
              </a:rPr>
              <a:t>Öğr. Gör. Oğuz TEKE</a:t>
            </a:r>
            <a:endParaRPr sz="1600" dirty="0">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76200"/>
            <a:ext cx="12192000" cy="6858000"/>
            <a:chOff x="0" y="0"/>
            <a:chExt cx="12192000" cy="6858000"/>
          </a:xfrm>
        </p:grpSpPr>
        <p:pic>
          <p:nvPicPr>
            <p:cNvPr id="3" name="object 3"/>
            <p:cNvPicPr/>
            <p:nvPr/>
          </p:nvPicPr>
          <p:blipFill>
            <a:blip r:embed="rId2" cstate="print"/>
            <a:stretch>
              <a:fillRect/>
            </a:stretch>
          </p:blipFill>
          <p:spPr>
            <a:xfrm>
              <a:off x="0" y="6121908"/>
              <a:ext cx="12192000" cy="736091"/>
            </a:xfrm>
            <a:prstGeom prst="rect">
              <a:avLst/>
            </a:prstGeom>
          </p:spPr>
        </p:pic>
        <p:pic>
          <p:nvPicPr>
            <p:cNvPr id="4" name="object 4"/>
            <p:cNvPicPr/>
            <p:nvPr/>
          </p:nvPicPr>
          <p:blipFill>
            <a:blip r:embed="rId3" cstate="print"/>
            <a:stretch>
              <a:fillRect/>
            </a:stretch>
          </p:blipFill>
          <p:spPr>
            <a:xfrm>
              <a:off x="0" y="0"/>
              <a:ext cx="12192000" cy="6858000"/>
            </a:xfrm>
            <a:prstGeom prst="rect">
              <a:avLst/>
            </a:prstGeom>
          </p:spPr>
        </p:pic>
      </p:grpSp>
      <p:sp>
        <p:nvSpPr>
          <p:cNvPr id="5" name="object 5"/>
          <p:cNvSpPr txBox="1"/>
          <p:nvPr/>
        </p:nvSpPr>
        <p:spPr>
          <a:xfrm>
            <a:off x="685800" y="2488819"/>
            <a:ext cx="3489655" cy="1059180"/>
          </a:xfrm>
          <a:prstGeom prst="rect">
            <a:avLst/>
          </a:prstGeom>
        </p:spPr>
        <p:txBody>
          <a:bodyPr vert="horz" wrap="square" lIns="0" tIns="81280" rIns="0" bIns="0" rtlCol="0">
            <a:spAutoFit/>
          </a:bodyPr>
          <a:lstStyle/>
          <a:p>
            <a:pPr marL="12700" marR="5080" algn="ctr">
              <a:lnSpc>
                <a:spcPts val="3820"/>
              </a:lnSpc>
              <a:spcBef>
                <a:spcPts val="640"/>
              </a:spcBef>
            </a:pPr>
            <a:r>
              <a:rPr sz="3200" b="1" spc="120" dirty="0">
                <a:latin typeface="Times New Roman" panose="02020603050405020304" pitchFamily="18" charset="0"/>
                <a:cs typeface="Times New Roman" panose="02020603050405020304" pitchFamily="18" charset="0"/>
              </a:rPr>
              <a:t>ORYANTASYON </a:t>
            </a:r>
            <a:r>
              <a:rPr sz="3200" b="1" spc="110" dirty="0">
                <a:latin typeface="Times New Roman" panose="02020603050405020304" pitchFamily="18" charset="0"/>
                <a:cs typeface="Times New Roman" panose="02020603050405020304" pitchFamily="18" charset="0"/>
              </a:rPr>
              <a:t>NEDİR?</a:t>
            </a:r>
            <a:endParaRPr sz="3200" b="1" dirty="0">
              <a:latin typeface="Times New Roman" panose="02020603050405020304" pitchFamily="18" charset="0"/>
              <a:cs typeface="Times New Roman" panose="02020603050405020304" pitchFamily="18" charset="0"/>
            </a:endParaRPr>
          </a:p>
        </p:txBody>
      </p:sp>
      <p:grpSp>
        <p:nvGrpSpPr>
          <p:cNvPr id="6" name="object 6"/>
          <p:cNvGrpSpPr/>
          <p:nvPr/>
        </p:nvGrpSpPr>
        <p:grpSpPr>
          <a:xfrm>
            <a:off x="5004815" y="615695"/>
            <a:ext cx="6544945" cy="5100320"/>
            <a:chOff x="5004815" y="615695"/>
            <a:chExt cx="6544945" cy="5100320"/>
          </a:xfrm>
        </p:grpSpPr>
        <p:pic>
          <p:nvPicPr>
            <p:cNvPr id="7" name="object 7"/>
            <p:cNvPicPr/>
            <p:nvPr/>
          </p:nvPicPr>
          <p:blipFill>
            <a:blip r:embed="rId4" cstate="print"/>
            <a:stretch>
              <a:fillRect/>
            </a:stretch>
          </p:blipFill>
          <p:spPr>
            <a:xfrm>
              <a:off x="5004815" y="633983"/>
              <a:ext cx="6541770" cy="5081778"/>
            </a:xfrm>
            <a:prstGeom prst="rect">
              <a:avLst/>
            </a:prstGeom>
          </p:spPr>
        </p:pic>
        <p:pic>
          <p:nvPicPr>
            <p:cNvPr id="8" name="object 8"/>
            <p:cNvPicPr/>
            <p:nvPr/>
          </p:nvPicPr>
          <p:blipFill>
            <a:blip r:embed="rId5" cstate="print"/>
            <a:stretch>
              <a:fillRect/>
            </a:stretch>
          </p:blipFill>
          <p:spPr>
            <a:xfrm>
              <a:off x="5058155" y="615695"/>
              <a:ext cx="6491478" cy="4912614"/>
            </a:xfrm>
            <a:prstGeom prst="rect">
              <a:avLst/>
            </a:prstGeom>
          </p:spPr>
        </p:pic>
      </p:grpSp>
      <p:sp>
        <p:nvSpPr>
          <p:cNvPr id="9" name="object 9"/>
          <p:cNvSpPr txBox="1"/>
          <p:nvPr/>
        </p:nvSpPr>
        <p:spPr>
          <a:xfrm>
            <a:off x="5418771" y="1031900"/>
            <a:ext cx="5770245" cy="4027170"/>
          </a:xfrm>
          <a:prstGeom prst="rect">
            <a:avLst/>
          </a:prstGeom>
          <a:solidFill>
            <a:srgbClr val="FFFFFF"/>
          </a:solidFill>
          <a:ln w="6096">
            <a:solidFill>
              <a:srgbClr val="DFDBD4"/>
            </a:solidFill>
          </a:ln>
        </p:spPr>
        <p:txBody>
          <a:bodyPr vert="horz" wrap="square" lIns="0" tIns="0" rIns="0" bIns="0" rtlCol="0">
            <a:spAutoFit/>
          </a:bodyPr>
          <a:lstStyle/>
          <a:p>
            <a:pPr marL="257175">
              <a:lnSpc>
                <a:spcPct val="100000"/>
              </a:lnSpc>
            </a:pPr>
            <a:endParaRPr sz="1800" dirty="0">
              <a:latin typeface="Arial MT"/>
              <a:cs typeface="Arial MT"/>
            </a:endParaRPr>
          </a:p>
          <a:p>
            <a:pPr marL="257175" algn="l">
              <a:lnSpc>
                <a:spcPct val="150000"/>
              </a:lnSpc>
              <a:spcBef>
                <a:spcPts val="430"/>
              </a:spcBef>
            </a:pPr>
            <a:r>
              <a:rPr sz="2000" spc="-90" dirty="0">
                <a:latin typeface="Times New Roman" panose="02020603050405020304" pitchFamily="18" charset="0"/>
                <a:cs typeface="Times New Roman" panose="02020603050405020304" pitchFamily="18" charset="0"/>
              </a:rPr>
              <a:t>Üniversitemiz</a:t>
            </a:r>
            <a:r>
              <a:rPr sz="2000" dirty="0">
                <a:latin typeface="Times New Roman" panose="02020603050405020304" pitchFamily="18" charset="0"/>
                <a:cs typeface="Times New Roman" panose="02020603050405020304" pitchFamily="18" charset="0"/>
              </a:rPr>
              <a:t> </a:t>
            </a:r>
            <a:r>
              <a:rPr sz="2000" spc="-110" dirty="0">
                <a:latin typeface="Times New Roman" panose="02020603050405020304" pitchFamily="18" charset="0"/>
                <a:cs typeface="Times New Roman" panose="02020603050405020304" pitchFamily="18" charset="0"/>
              </a:rPr>
              <a:t>programlarına</a:t>
            </a:r>
            <a:r>
              <a:rPr sz="2000" dirty="0">
                <a:latin typeface="Times New Roman" panose="02020603050405020304" pitchFamily="18" charset="0"/>
                <a:cs typeface="Times New Roman" panose="02020603050405020304" pitchFamily="18" charset="0"/>
              </a:rPr>
              <a:t> </a:t>
            </a:r>
            <a:r>
              <a:rPr sz="2000" spc="-130" dirty="0">
                <a:latin typeface="Times New Roman" panose="02020603050405020304" pitchFamily="18" charset="0"/>
                <a:cs typeface="Times New Roman" panose="02020603050405020304" pitchFamily="18" charset="0"/>
              </a:rPr>
              <a:t>yeni</a:t>
            </a:r>
            <a:r>
              <a:rPr sz="2000" spc="5"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kayıt</a:t>
            </a:r>
            <a:r>
              <a:rPr sz="2000" spc="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yaptıran</a:t>
            </a:r>
            <a:endParaRPr sz="2000" dirty="0">
              <a:latin typeface="Times New Roman" panose="02020603050405020304" pitchFamily="18" charset="0"/>
              <a:cs typeface="Times New Roman" panose="02020603050405020304" pitchFamily="18" charset="0"/>
            </a:endParaRPr>
          </a:p>
          <a:p>
            <a:pPr marL="257175" marR="373380" algn="l">
              <a:lnSpc>
                <a:spcPct val="150000"/>
              </a:lnSpc>
              <a:spcBef>
                <a:spcPts val="5"/>
              </a:spcBef>
            </a:pPr>
            <a:r>
              <a:rPr sz="2000" spc="-85" dirty="0">
                <a:latin typeface="Times New Roman" panose="02020603050405020304" pitchFamily="18" charset="0"/>
                <a:cs typeface="Times New Roman" panose="02020603050405020304" pitchFamily="18" charset="0"/>
              </a:rPr>
              <a:t>öğrencilerimiz</a:t>
            </a:r>
            <a:r>
              <a:rPr sz="2000" spc="-45"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için</a:t>
            </a:r>
            <a:r>
              <a:rPr sz="2000" spc="-35"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hazırlanmış</a:t>
            </a:r>
            <a:r>
              <a:rPr sz="2000" spc="-40" dirty="0">
                <a:latin typeface="Times New Roman" panose="02020603050405020304" pitchFamily="18" charset="0"/>
                <a:cs typeface="Times New Roman" panose="02020603050405020304" pitchFamily="18" charset="0"/>
              </a:rPr>
              <a:t> </a:t>
            </a:r>
            <a:r>
              <a:rPr sz="2000" spc="-95" dirty="0">
                <a:latin typeface="Times New Roman" panose="02020603050405020304" pitchFamily="18" charset="0"/>
                <a:cs typeface="Times New Roman" panose="02020603050405020304" pitchFamily="18" charset="0"/>
              </a:rPr>
              <a:t>olan</a:t>
            </a:r>
            <a:r>
              <a:rPr sz="2000" spc="-40" dirty="0">
                <a:latin typeface="Times New Roman" panose="02020603050405020304" pitchFamily="18" charset="0"/>
                <a:cs typeface="Times New Roman" panose="02020603050405020304" pitchFamily="18" charset="0"/>
              </a:rPr>
              <a:t> </a:t>
            </a:r>
            <a:r>
              <a:rPr sz="2000" spc="-70" dirty="0">
                <a:latin typeface="Times New Roman" panose="02020603050405020304" pitchFamily="18" charset="0"/>
                <a:cs typeface="Times New Roman" panose="02020603050405020304" pitchFamily="18" charset="0"/>
              </a:rPr>
              <a:t>bir</a:t>
            </a:r>
            <a:r>
              <a:rPr sz="2000" spc="-40" dirty="0">
                <a:latin typeface="Times New Roman" panose="02020603050405020304" pitchFamily="18" charset="0"/>
                <a:cs typeface="Times New Roman" panose="02020603050405020304" pitchFamily="18" charset="0"/>
              </a:rPr>
              <a:t> </a:t>
            </a:r>
            <a:r>
              <a:rPr sz="2000" spc="-20" dirty="0">
                <a:latin typeface="Times New Roman" panose="02020603050405020304" pitchFamily="18" charset="0"/>
                <a:cs typeface="Times New Roman" panose="02020603050405020304" pitchFamily="18" charset="0"/>
              </a:rPr>
              <a:t>programdır. </a:t>
            </a:r>
            <a:endParaRPr lang="tr-TR" sz="2000" spc="-20" dirty="0" smtClean="0">
              <a:latin typeface="Times New Roman" panose="02020603050405020304" pitchFamily="18" charset="0"/>
              <a:cs typeface="Times New Roman" panose="02020603050405020304" pitchFamily="18" charset="0"/>
            </a:endParaRPr>
          </a:p>
          <a:p>
            <a:pPr marL="257175" marR="373380" algn="l">
              <a:lnSpc>
                <a:spcPct val="150000"/>
              </a:lnSpc>
              <a:spcBef>
                <a:spcPts val="5"/>
              </a:spcBef>
            </a:pPr>
            <a:endParaRPr lang="tr-TR" sz="2000" spc="-20" dirty="0">
              <a:latin typeface="Times New Roman" panose="02020603050405020304" pitchFamily="18" charset="0"/>
              <a:cs typeface="Times New Roman" panose="02020603050405020304" pitchFamily="18" charset="0"/>
            </a:endParaRPr>
          </a:p>
          <a:p>
            <a:pPr marL="257175" marR="373380" algn="just">
              <a:lnSpc>
                <a:spcPct val="150000"/>
              </a:lnSpc>
              <a:spcBef>
                <a:spcPts val="5"/>
              </a:spcBef>
            </a:pPr>
            <a:r>
              <a:rPr sz="2000" spc="-95" dirty="0" err="1" smtClean="0">
                <a:latin typeface="Times New Roman" panose="02020603050405020304" pitchFamily="18" charset="0"/>
                <a:cs typeface="Times New Roman" panose="02020603050405020304" pitchFamily="18" charset="0"/>
              </a:rPr>
              <a:t>Programın</a:t>
            </a:r>
            <a:r>
              <a:rPr sz="2000" spc="25" dirty="0" smtClean="0">
                <a:latin typeface="Times New Roman" panose="02020603050405020304" pitchFamily="18" charset="0"/>
                <a:cs typeface="Times New Roman" panose="02020603050405020304" pitchFamily="18" charset="0"/>
              </a:rPr>
              <a:t> </a:t>
            </a:r>
            <a:r>
              <a:rPr sz="2000" spc="-170" dirty="0">
                <a:latin typeface="Times New Roman" panose="02020603050405020304" pitchFamily="18" charset="0"/>
                <a:cs typeface="Times New Roman" panose="02020603050405020304" pitchFamily="18" charset="0"/>
              </a:rPr>
              <a:t>amacı;</a:t>
            </a:r>
            <a:r>
              <a:rPr sz="2000" spc="-180" dirty="0">
                <a:latin typeface="Times New Roman" panose="02020603050405020304" pitchFamily="18" charset="0"/>
                <a:cs typeface="Times New Roman" panose="02020603050405020304" pitchFamily="18" charset="0"/>
              </a:rPr>
              <a:t> </a:t>
            </a:r>
            <a:r>
              <a:rPr sz="2000" spc="-85" dirty="0" err="1">
                <a:latin typeface="Times New Roman" panose="02020603050405020304" pitchFamily="18" charset="0"/>
                <a:cs typeface="Times New Roman" panose="02020603050405020304" pitchFamily="18" charset="0"/>
              </a:rPr>
              <a:t>öğrencilerin</a:t>
            </a:r>
            <a:r>
              <a:rPr sz="2000" spc="40" dirty="0">
                <a:latin typeface="Times New Roman" panose="02020603050405020304" pitchFamily="18" charset="0"/>
                <a:cs typeface="Times New Roman" panose="02020603050405020304" pitchFamily="18" charset="0"/>
              </a:rPr>
              <a:t> </a:t>
            </a:r>
            <a:r>
              <a:rPr sz="2000" spc="-10" dirty="0" err="1" smtClean="0">
                <a:latin typeface="Times New Roman" panose="02020603050405020304" pitchFamily="18" charset="0"/>
                <a:cs typeface="Times New Roman" panose="02020603050405020304" pitchFamily="18" charset="0"/>
              </a:rPr>
              <a:t>Meslek</a:t>
            </a:r>
            <a:r>
              <a:rPr lang="tr-TR" sz="2000" spc="-10" dirty="0" smtClean="0">
                <a:latin typeface="Times New Roman" panose="02020603050405020304" pitchFamily="18" charset="0"/>
                <a:cs typeface="Times New Roman" panose="02020603050405020304" pitchFamily="18" charset="0"/>
              </a:rPr>
              <a:t> </a:t>
            </a:r>
            <a:r>
              <a:rPr sz="2000" spc="-80" dirty="0" err="1" smtClean="0">
                <a:latin typeface="Times New Roman" panose="02020603050405020304" pitchFamily="18" charset="0"/>
                <a:cs typeface="Times New Roman" panose="02020603050405020304" pitchFamily="18" charset="0"/>
              </a:rPr>
              <a:t>Yüksekokulumuzun</a:t>
            </a:r>
            <a:r>
              <a:rPr sz="2000" spc="-55" dirty="0" smtClean="0">
                <a:latin typeface="Times New Roman" panose="02020603050405020304" pitchFamily="18" charset="0"/>
                <a:cs typeface="Times New Roman" panose="02020603050405020304" pitchFamily="18" charset="0"/>
              </a:rPr>
              <a:t> </a:t>
            </a:r>
            <a:r>
              <a:rPr sz="2000" spc="-120" dirty="0">
                <a:latin typeface="Times New Roman" panose="02020603050405020304" pitchFamily="18" charset="0"/>
                <a:cs typeface="Times New Roman" panose="02020603050405020304" pitchFamily="18" charset="0"/>
              </a:rPr>
              <a:t>akademik</a:t>
            </a:r>
            <a:r>
              <a:rPr sz="2000" spc="-40"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ve</a:t>
            </a:r>
            <a:r>
              <a:rPr sz="2000" spc="-30" dirty="0">
                <a:latin typeface="Times New Roman" panose="02020603050405020304" pitchFamily="18" charset="0"/>
                <a:cs typeface="Times New Roman" panose="02020603050405020304" pitchFamily="18" charset="0"/>
              </a:rPr>
              <a:t> </a:t>
            </a:r>
            <a:r>
              <a:rPr sz="2000" spc="-90" dirty="0">
                <a:latin typeface="Times New Roman" panose="02020603050405020304" pitchFamily="18" charset="0"/>
                <a:cs typeface="Times New Roman" panose="02020603050405020304" pitchFamily="18" charset="0"/>
              </a:rPr>
              <a:t>sosyal</a:t>
            </a:r>
            <a:r>
              <a:rPr sz="2000" spc="-45" dirty="0">
                <a:latin typeface="Times New Roman" panose="02020603050405020304" pitchFamily="18" charset="0"/>
                <a:cs typeface="Times New Roman" panose="02020603050405020304" pitchFamily="18" charset="0"/>
              </a:rPr>
              <a:t> </a:t>
            </a:r>
            <a:r>
              <a:rPr sz="2000" spc="-145" dirty="0">
                <a:latin typeface="Times New Roman" panose="02020603050405020304" pitchFamily="18" charset="0"/>
                <a:cs typeface="Times New Roman" panose="02020603050405020304" pitchFamily="18" charset="0"/>
              </a:rPr>
              <a:t>hayatına</a:t>
            </a:r>
            <a:r>
              <a:rPr sz="2000" spc="-4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kolay</a:t>
            </a:r>
            <a:r>
              <a:rPr lang="tr-TR" altLang="" sz="2000" spc="-10"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uyum</a:t>
            </a:r>
            <a:r>
              <a:rPr sz="2000" spc="-15" dirty="0">
                <a:latin typeface="Times New Roman" panose="02020603050405020304" pitchFamily="18" charset="0"/>
                <a:cs typeface="Times New Roman" panose="02020603050405020304" pitchFamily="18" charset="0"/>
              </a:rPr>
              <a:t> </a:t>
            </a:r>
            <a:r>
              <a:rPr sz="2000" spc="-120" dirty="0">
                <a:latin typeface="Times New Roman" panose="02020603050405020304" pitchFamily="18" charset="0"/>
                <a:cs typeface="Times New Roman" panose="02020603050405020304" pitchFamily="18" charset="0"/>
              </a:rPr>
              <a:t>sağlamaları</a:t>
            </a:r>
            <a:r>
              <a:rPr sz="2000" spc="-35" dirty="0">
                <a:latin typeface="Times New Roman" panose="02020603050405020304" pitchFamily="18" charset="0"/>
                <a:cs typeface="Times New Roman" panose="02020603050405020304" pitchFamily="18" charset="0"/>
              </a:rPr>
              <a:t> </a:t>
            </a:r>
            <a:r>
              <a:rPr sz="2000" spc="-150" dirty="0">
                <a:latin typeface="Times New Roman" panose="02020603050405020304" pitchFamily="18" charset="0"/>
                <a:cs typeface="Times New Roman" panose="02020603050405020304" pitchFamily="18" charset="0"/>
              </a:rPr>
              <a:t>yanında,</a:t>
            </a:r>
            <a:r>
              <a:rPr sz="2000" spc="-215" dirty="0">
                <a:latin typeface="Times New Roman" panose="02020603050405020304" pitchFamily="18" charset="0"/>
                <a:cs typeface="Times New Roman" panose="02020603050405020304" pitchFamily="18" charset="0"/>
              </a:rPr>
              <a:t> </a:t>
            </a:r>
            <a:r>
              <a:rPr sz="2000" spc="-110" dirty="0">
                <a:latin typeface="Times New Roman" panose="02020603050405020304" pitchFamily="18" charset="0"/>
                <a:cs typeface="Times New Roman" panose="02020603050405020304" pitchFamily="18" charset="0"/>
              </a:rPr>
              <a:t>eğitim</a:t>
            </a:r>
            <a:r>
              <a:rPr sz="2000" spc="-5"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ve</a:t>
            </a:r>
            <a:r>
              <a:rPr sz="2000" spc="-5" dirty="0">
                <a:latin typeface="Times New Roman" panose="02020603050405020304" pitchFamily="18" charset="0"/>
                <a:cs typeface="Times New Roman" panose="02020603050405020304" pitchFamily="18" charset="0"/>
              </a:rPr>
              <a:t> </a:t>
            </a:r>
            <a:r>
              <a:rPr sz="2000" spc="-85" dirty="0">
                <a:latin typeface="Times New Roman" panose="02020603050405020304" pitchFamily="18" charset="0"/>
                <a:cs typeface="Times New Roman" panose="02020603050405020304" pitchFamily="18" charset="0"/>
              </a:rPr>
              <a:t>öğretime</a:t>
            </a:r>
            <a:r>
              <a:rPr sz="2000" spc="-15" dirty="0">
                <a:latin typeface="Times New Roman" panose="02020603050405020304" pitchFamily="18" charset="0"/>
                <a:cs typeface="Times New Roman" panose="02020603050405020304" pitchFamily="18" charset="0"/>
              </a:rPr>
              <a:t> </a:t>
            </a:r>
            <a:r>
              <a:rPr sz="2000" spc="-10" dirty="0">
                <a:latin typeface="Times New Roman" panose="02020603050405020304" pitchFamily="18" charset="0"/>
                <a:cs typeface="Times New Roman" panose="02020603050405020304" pitchFamily="18" charset="0"/>
              </a:rPr>
              <a:t>yönelik </a:t>
            </a:r>
            <a:r>
              <a:rPr sz="2000" spc="-120" dirty="0">
                <a:latin typeface="Times New Roman" panose="02020603050405020304" pitchFamily="18" charset="0"/>
                <a:cs typeface="Times New Roman" panose="02020603050405020304" pitchFamily="18" charset="0"/>
              </a:rPr>
              <a:t>bilgilendirme</a:t>
            </a:r>
            <a:r>
              <a:rPr sz="2000" spc="25"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ve</a:t>
            </a:r>
            <a:r>
              <a:rPr sz="2000"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başvuracağı</a:t>
            </a:r>
            <a:r>
              <a:rPr sz="2000" spc="-25" dirty="0">
                <a:latin typeface="Times New Roman" panose="02020603050405020304" pitchFamily="18" charset="0"/>
                <a:cs typeface="Times New Roman" panose="02020603050405020304" pitchFamily="18" charset="0"/>
              </a:rPr>
              <a:t> </a:t>
            </a:r>
            <a:r>
              <a:rPr sz="2000" spc="-105" dirty="0">
                <a:latin typeface="Times New Roman" panose="02020603050405020304" pitchFamily="18" charset="0"/>
                <a:cs typeface="Times New Roman" panose="02020603050405020304" pitchFamily="18" charset="0"/>
              </a:rPr>
              <a:t>idari</a:t>
            </a:r>
            <a:r>
              <a:rPr sz="2000" spc="20" dirty="0">
                <a:latin typeface="Times New Roman" panose="02020603050405020304" pitchFamily="18" charset="0"/>
                <a:cs typeface="Times New Roman" panose="02020603050405020304" pitchFamily="18" charset="0"/>
              </a:rPr>
              <a:t> </a:t>
            </a:r>
            <a:r>
              <a:rPr sz="2000" spc="-100" dirty="0">
                <a:latin typeface="Times New Roman" panose="02020603050405020304" pitchFamily="18" charset="0"/>
                <a:cs typeface="Times New Roman" panose="02020603050405020304" pitchFamily="18" charset="0"/>
              </a:rPr>
              <a:t>birimler</a:t>
            </a:r>
            <a:r>
              <a:rPr sz="2000" spc="5" dirty="0">
                <a:latin typeface="Times New Roman" panose="02020603050405020304" pitchFamily="18" charset="0"/>
                <a:cs typeface="Times New Roman" panose="02020603050405020304" pitchFamily="18" charset="0"/>
              </a:rPr>
              <a:t> </a:t>
            </a:r>
            <a:r>
              <a:rPr sz="2000" spc="-114" dirty="0">
                <a:latin typeface="Times New Roman" panose="02020603050405020304" pitchFamily="18" charset="0"/>
                <a:cs typeface="Times New Roman" panose="02020603050405020304" pitchFamily="18" charset="0"/>
              </a:rPr>
              <a:t>hakkında</a:t>
            </a:r>
            <a:r>
              <a:rPr sz="2000" spc="-5" dirty="0">
                <a:latin typeface="Times New Roman" panose="02020603050405020304" pitchFamily="18" charset="0"/>
                <a:cs typeface="Times New Roman" panose="02020603050405020304" pitchFamily="18" charset="0"/>
              </a:rPr>
              <a:t> </a:t>
            </a:r>
            <a:r>
              <a:rPr sz="2000" spc="-75" dirty="0">
                <a:latin typeface="Times New Roman" panose="02020603050405020304" pitchFamily="18" charset="0"/>
                <a:cs typeface="Times New Roman" panose="02020603050405020304" pitchFamily="18" charset="0"/>
              </a:rPr>
              <a:t>bilgi </a:t>
            </a:r>
            <a:r>
              <a:rPr sz="2000" spc="-120" dirty="0">
                <a:latin typeface="Times New Roman" panose="02020603050405020304" pitchFamily="18" charset="0"/>
                <a:cs typeface="Times New Roman" panose="02020603050405020304" pitchFamily="18" charset="0"/>
              </a:rPr>
              <a:t>sahibi</a:t>
            </a:r>
            <a:r>
              <a:rPr sz="2000" spc="-15" dirty="0">
                <a:latin typeface="Times New Roman" panose="02020603050405020304" pitchFamily="18" charset="0"/>
                <a:cs typeface="Times New Roman" panose="02020603050405020304" pitchFamily="18" charset="0"/>
              </a:rPr>
              <a:t> </a:t>
            </a:r>
            <a:r>
              <a:rPr sz="2000" spc="-50" dirty="0" err="1">
                <a:latin typeface="Times New Roman" panose="02020603050405020304" pitchFamily="18" charset="0"/>
                <a:cs typeface="Times New Roman" panose="02020603050405020304" pitchFamily="18" charset="0"/>
              </a:rPr>
              <a:t>olmalarıdır</a:t>
            </a:r>
            <a:r>
              <a:rPr sz="2000" spc="-50" dirty="0" smtClean="0">
                <a:latin typeface="Times New Roman" panose="02020603050405020304" pitchFamily="18" charset="0"/>
                <a:cs typeface="Times New Roman" panose="02020603050405020304" pitchFamily="18" charset="0"/>
              </a:rPr>
              <a:t>.</a:t>
            </a:r>
            <a:endParaRPr lang="tr-TR" sz="2000" spc="-5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sp>
          <p:nvSpPr>
            <p:cNvPr id="4" name="object 4"/>
            <p:cNvSpPr/>
            <p:nvPr/>
          </p:nvSpPr>
          <p:spPr>
            <a:xfrm>
              <a:off x="477773" y="480822"/>
              <a:ext cx="11238230" cy="5897880"/>
            </a:xfrm>
            <a:custGeom>
              <a:avLst/>
              <a:gdLst/>
              <a:ahLst/>
              <a:cxnLst/>
              <a:rect l="l" t="t" r="r" b="b"/>
              <a:pathLst>
                <a:path w="11238230" h="5897880">
                  <a:moveTo>
                    <a:pt x="11237976" y="0"/>
                  </a:moveTo>
                  <a:lnTo>
                    <a:pt x="0" y="0"/>
                  </a:lnTo>
                  <a:lnTo>
                    <a:pt x="0" y="5897880"/>
                  </a:lnTo>
                  <a:lnTo>
                    <a:pt x="11237976" y="5897880"/>
                  </a:lnTo>
                  <a:lnTo>
                    <a:pt x="11237976" y="0"/>
                  </a:lnTo>
                  <a:close/>
                </a:path>
              </a:pathLst>
            </a:custGeom>
            <a:solidFill>
              <a:srgbClr val="FFFFFF"/>
            </a:solidFill>
          </p:spPr>
          <p:txBody>
            <a:bodyPr wrap="square" lIns="0" tIns="0" rIns="0" bIns="0" rtlCol="0"/>
            <a:lstStyle/>
            <a:p>
              <a:endParaRPr dirty="0"/>
            </a:p>
          </p:txBody>
        </p:sp>
        <p:sp>
          <p:nvSpPr>
            <p:cNvPr id="5" name="object 5"/>
            <p:cNvSpPr/>
            <p:nvPr/>
          </p:nvSpPr>
          <p:spPr>
            <a:xfrm>
              <a:off x="477773" y="480822"/>
              <a:ext cx="11238230" cy="5897880"/>
            </a:xfrm>
            <a:custGeom>
              <a:avLst/>
              <a:gdLst/>
              <a:ahLst/>
              <a:cxnLst/>
              <a:rect l="l" t="t" r="r" b="b"/>
              <a:pathLst>
                <a:path w="11238230" h="5897880">
                  <a:moveTo>
                    <a:pt x="0" y="5897880"/>
                  </a:moveTo>
                  <a:lnTo>
                    <a:pt x="11237976" y="5897880"/>
                  </a:lnTo>
                  <a:lnTo>
                    <a:pt x="11237976" y="0"/>
                  </a:lnTo>
                  <a:lnTo>
                    <a:pt x="0" y="0"/>
                  </a:lnTo>
                  <a:lnTo>
                    <a:pt x="0" y="5897880"/>
                  </a:lnTo>
                  <a:close/>
                </a:path>
              </a:pathLst>
            </a:custGeom>
            <a:ln w="22860">
              <a:solidFill>
                <a:srgbClr val="47D7E7"/>
              </a:solidFill>
            </a:ln>
          </p:spPr>
          <p:txBody>
            <a:bodyPr wrap="square" lIns="0" tIns="0" rIns="0" bIns="0" rtlCol="0"/>
            <a:lstStyle/>
            <a:p>
              <a:endParaRPr dirty="0"/>
            </a:p>
          </p:txBody>
        </p:sp>
        <p:pic>
          <p:nvPicPr>
            <p:cNvPr id="6" name="object 6"/>
            <p:cNvPicPr/>
            <p:nvPr/>
          </p:nvPicPr>
          <p:blipFill>
            <a:blip r:embed="rId3" cstate="print"/>
            <a:stretch>
              <a:fillRect/>
            </a:stretch>
          </p:blipFill>
          <p:spPr>
            <a:xfrm>
              <a:off x="643127" y="865632"/>
              <a:ext cx="10905744" cy="5126736"/>
            </a:xfrm>
            <a:prstGeom prst="rect">
              <a:avLst/>
            </a:prstGeom>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Unvan 1"/>
          <p:cNvSpPr>
            <a:spLocks noGrp="1"/>
          </p:cNvSpPr>
          <p:nvPr>
            <p:ph type="title"/>
          </p:nvPr>
        </p:nvSpPr>
        <p:spPr>
          <a:xfrm>
            <a:off x="1371600" y="228600"/>
            <a:ext cx="6553200" cy="457200"/>
          </a:xfrm>
        </p:spPr>
        <p:txBody>
          <a:bodyPr>
            <a:noAutofit/>
          </a:bodyPr>
          <a:lstStyle/>
          <a:p>
            <a:r>
              <a:rPr lang="tr-TR" sz="3200" b="1" u="sng" dirty="0" smtClean="0">
                <a:solidFill>
                  <a:schemeClr val="tx1"/>
                </a:solidFill>
                <a:latin typeface="Times New Roman" panose="02020603050405020304" pitchFamily="18" charset="0"/>
                <a:cs typeface="Times New Roman" panose="02020603050405020304" pitchFamily="18" charset="0"/>
              </a:rPr>
              <a:t>KÜTAHYA</a:t>
            </a:r>
            <a:r>
              <a:rPr lang="tr-TR" sz="3200" b="1" dirty="0" smtClean="0">
                <a:solidFill>
                  <a:schemeClr val="tx1"/>
                </a:solidFill>
                <a:latin typeface="Times New Roman" panose="02020603050405020304" pitchFamily="18" charset="0"/>
                <a:cs typeface="Times New Roman" panose="02020603050405020304" pitchFamily="18" charset="0"/>
              </a:rPr>
              <a:t> </a:t>
            </a:r>
            <a:endParaRPr lang="tr-TR" sz="3200" b="1" dirty="0">
              <a:solidFill>
                <a:schemeClr val="tx1"/>
              </a:solidFill>
              <a:latin typeface="Times New Roman" panose="02020603050405020304" pitchFamily="18" charset="0"/>
              <a:cs typeface="Times New Roman" panose="02020603050405020304" pitchFamily="18" charset="0"/>
            </a:endParaRPr>
          </a:p>
        </p:txBody>
      </p:sp>
      <p:sp>
        <p:nvSpPr>
          <p:cNvPr id="3" name="Metin Yer Tutucusu 2"/>
          <p:cNvSpPr>
            <a:spLocks noGrp="1"/>
          </p:cNvSpPr>
          <p:nvPr>
            <p:ph idx="1"/>
          </p:nvPr>
        </p:nvSpPr>
        <p:spPr>
          <a:xfrm>
            <a:off x="381000" y="1066800"/>
            <a:ext cx="11734800" cy="6019800"/>
          </a:xfrm>
          <a:prstGeom prst="rect">
            <a:avLst/>
          </a:prstGeom>
        </p:spPr>
        <p:txBody>
          <a:bodyPr>
            <a:noAutofit/>
          </a:bodyPr>
          <a:lstStyle/>
          <a:p>
            <a:pPr marL="0" indent="0">
              <a:buNone/>
            </a:pPr>
            <a:r>
              <a:rPr lang="tr-TR" sz="1800" cap="none" dirty="0" smtClean="0">
                <a:latin typeface="Times New Roman" panose="02020603050405020304" pitchFamily="18" charset="0"/>
                <a:cs typeface="Times New Roman" panose="02020603050405020304" pitchFamily="18" charset="0"/>
              </a:rPr>
              <a:t>Ege </a:t>
            </a:r>
            <a:r>
              <a:rPr lang="tr-TR" sz="1800" cap="none" dirty="0" err="1" smtClean="0">
                <a:latin typeface="Times New Roman" panose="02020603050405020304" pitchFamily="18" charset="0"/>
                <a:cs typeface="Times New Roman" panose="02020603050405020304" pitchFamily="18" charset="0"/>
              </a:rPr>
              <a:t>bölgesi'nde</a:t>
            </a:r>
            <a:r>
              <a:rPr lang="tr-TR" sz="1800" cap="none" dirty="0" smtClean="0">
                <a:latin typeface="Times New Roman" panose="02020603050405020304" pitchFamily="18" charset="0"/>
                <a:cs typeface="Times New Roman" panose="02020603050405020304" pitchFamily="18" charset="0"/>
              </a:rPr>
              <a:t> yer alan tarihi mirası, jeotermal zenginlikleri, gelişmiş seramik sanayisi, kültürel ve doğal zenginlikleriyle öne çıkan bir şehirdir. Öğrenciler için güvenli, sıcak ve kültürel açıdan zengin bir yaşam alanı sunar.</a:t>
            </a:r>
          </a:p>
          <a:p>
            <a:r>
              <a:rPr lang="tr-TR" sz="1800" cap="none" dirty="0" smtClean="0">
                <a:solidFill>
                  <a:srgbClr val="FF0000"/>
                </a:solidFill>
                <a:latin typeface="Times New Roman" panose="02020603050405020304" pitchFamily="18" charset="0"/>
                <a:cs typeface="Times New Roman" panose="02020603050405020304" pitchFamily="18" charset="0"/>
              </a:rPr>
              <a:t>Tarihi ve kültürel </a:t>
            </a:r>
          </a:p>
          <a:p>
            <a:pPr marL="0" indent="0">
              <a:buNone/>
            </a:pPr>
            <a:r>
              <a:rPr lang="tr-TR" sz="1800" cap="none" dirty="0" smtClean="0">
                <a:latin typeface="Times New Roman" panose="02020603050405020304" pitchFamily="18" charset="0"/>
                <a:cs typeface="Times New Roman" panose="02020603050405020304" pitchFamily="18" charset="0"/>
              </a:rPr>
              <a:t>Merkezde öne çıkan tarihî </a:t>
            </a:r>
            <a:r>
              <a:rPr lang="tr-TR" sz="1800" b="1" cap="none" dirty="0" smtClean="0">
                <a:latin typeface="Times New Roman" panose="02020603050405020304" pitchFamily="18" charset="0"/>
                <a:cs typeface="Times New Roman" panose="02020603050405020304" pitchFamily="18" charset="0"/>
              </a:rPr>
              <a:t>yapılar: </a:t>
            </a:r>
            <a:r>
              <a:rPr lang="tr-TR" sz="1800" b="1" cap="none" dirty="0">
                <a:latin typeface="Times New Roman" panose="02020603050405020304" pitchFamily="18" charset="0"/>
                <a:cs typeface="Times New Roman" panose="02020603050405020304" pitchFamily="18" charset="0"/>
              </a:rPr>
              <a:t>K</a:t>
            </a:r>
            <a:r>
              <a:rPr lang="tr-TR" sz="1800" b="1" cap="none" dirty="0" smtClean="0">
                <a:latin typeface="Times New Roman" panose="02020603050405020304" pitchFamily="18" charset="0"/>
                <a:cs typeface="Times New Roman" panose="02020603050405020304" pitchFamily="18" charset="0"/>
              </a:rPr>
              <a:t>ütahya kalesi, ulu cami, </a:t>
            </a:r>
            <a:r>
              <a:rPr lang="tr-TR" sz="1800" b="1" cap="none" dirty="0" err="1">
                <a:latin typeface="Times New Roman" panose="02020603050405020304" pitchFamily="18" charset="0"/>
                <a:cs typeface="Times New Roman" panose="02020603050405020304" pitchFamily="18" charset="0"/>
              </a:rPr>
              <a:t>G</a:t>
            </a:r>
            <a:r>
              <a:rPr lang="tr-TR" sz="1800" b="1" cap="none" dirty="0" err="1" smtClean="0">
                <a:latin typeface="Times New Roman" panose="02020603050405020304" pitchFamily="18" charset="0"/>
                <a:cs typeface="Times New Roman" panose="02020603050405020304" pitchFamily="18" charset="0"/>
              </a:rPr>
              <a:t>ermiyan</a:t>
            </a:r>
            <a:r>
              <a:rPr lang="tr-TR" sz="1800" b="1" cap="none" dirty="0" smtClean="0">
                <a:latin typeface="Times New Roman" panose="02020603050405020304" pitchFamily="18" charset="0"/>
                <a:cs typeface="Times New Roman" panose="02020603050405020304" pitchFamily="18" charset="0"/>
              </a:rPr>
              <a:t> sokağı, </a:t>
            </a:r>
            <a:r>
              <a:rPr lang="tr-TR" sz="1800" b="1" cap="none" dirty="0">
                <a:latin typeface="Times New Roman" panose="02020603050405020304" pitchFamily="18" charset="0"/>
                <a:cs typeface="Times New Roman" panose="02020603050405020304" pitchFamily="18" charset="0"/>
              </a:rPr>
              <a:t>K</a:t>
            </a:r>
            <a:r>
              <a:rPr lang="tr-TR" sz="1800" b="1" cap="none" dirty="0" smtClean="0">
                <a:latin typeface="Times New Roman" panose="02020603050405020304" pitchFamily="18" charset="0"/>
                <a:cs typeface="Times New Roman" panose="02020603050405020304" pitchFamily="18" charset="0"/>
              </a:rPr>
              <a:t>ütahya arkeoloji müzesi geleneksel çini ve seramik sanatı </a:t>
            </a:r>
            <a:r>
              <a:rPr lang="tr-TR" sz="1800" cap="none" dirty="0" smtClean="0">
                <a:latin typeface="Times New Roman" panose="02020603050405020304" pitchFamily="18" charset="0"/>
                <a:cs typeface="Times New Roman" panose="02020603050405020304" pitchFamily="18" charset="0"/>
              </a:rPr>
              <a:t>ile </a:t>
            </a:r>
            <a:r>
              <a:rPr lang="tr-TR" sz="1800" cap="none" dirty="0">
                <a:latin typeface="Times New Roman" panose="02020603050405020304" pitchFamily="18" charset="0"/>
                <a:cs typeface="Times New Roman" panose="02020603050405020304" pitchFamily="18" charset="0"/>
              </a:rPr>
              <a:t>T</a:t>
            </a:r>
            <a:r>
              <a:rPr lang="tr-TR" sz="1800" cap="none" dirty="0" smtClean="0">
                <a:latin typeface="Times New Roman" panose="02020603050405020304" pitchFamily="18" charset="0"/>
                <a:cs typeface="Times New Roman" panose="02020603050405020304" pitchFamily="18" charset="0"/>
              </a:rPr>
              <a:t>ürkiye’nin en önemli üretim merkezidir.</a:t>
            </a:r>
          </a:p>
          <a:p>
            <a:r>
              <a:rPr lang="tr-TR" sz="1800" cap="none" dirty="0" smtClean="0">
                <a:solidFill>
                  <a:srgbClr val="FF0000"/>
                </a:solidFill>
                <a:latin typeface="Times New Roman" panose="02020603050405020304" pitchFamily="18" charset="0"/>
                <a:cs typeface="Times New Roman" panose="02020603050405020304" pitchFamily="18" charset="0"/>
              </a:rPr>
              <a:t>Ekonomik yapı:</a:t>
            </a:r>
          </a:p>
          <a:p>
            <a:pPr marL="0" indent="0">
              <a:buNone/>
            </a:pPr>
            <a:r>
              <a:rPr lang="tr-TR" sz="1800" cap="none" dirty="0" smtClean="0">
                <a:latin typeface="Times New Roman" panose="02020603050405020304" pitchFamily="18" charset="0"/>
                <a:cs typeface="Times New Roman" panose="02020603050405020304" pitchFamily="18" charset="0"/>
              </a:rPr>
              <a:t>Ekonominin temelini </a:t>
            </a:r>
            <a:r>
              <a:rPr lang="tr-TR" sz="1800" b="1" cap="none" dirty="0" smtClean="0">
                <a:latin typeface="Times New Roman" panose="02020603050405020304" pitchFamily="18" charset="0"/>
                <a:cs typeface="Times New Roman" panose="02020603050405020304" pitchFamily="18" charset="0"/>
              </a:rPr>
              <a:t>çini, porselen ve seramik üretimi </a:t>
            </a:r>
            <a:r>
              <a:rPr lang="tr-TR" sz="1800" cap="none" dirty="0" smtClean="0">
                <a:latin typeface="Times New Roman" panose="02020603050405020304" pitchFamily="18" charset="0"/>
                <a:cs typeface="Times New Roman" panose="02020603050405020304" pitchFamily="18" charset="0"/>
              </a:rPr>
              <a:t>oluşturur. Şehirde çok sayıda fabrika ve atölyeler bulunmaktadır.</a:t>
            </a:r>
          </a:p>
          <a:p>
            <a:r>
              <a:rPr lang="tr-TR" sz="1800" cap="none" dirty="0" smtClean="0">
                <a:solidFill>
                  <a:srgbClr val="FF0000"/>
                </a:solidFill>
                <a:latin typeface="Times New Roman" panose="02020603050405020304" pitchFamily="18" charset="0"/>
                <a:cs typeface="Times New Roman" panose="02020603050405020304" pitchFamily="18" charset="0"/>
              </a:rPr>
              <a:t>Jeotermal ve doğal kaynaklar: </a:t>
            </a:r>
          </a:p>
          <a:p>
            <a:pPr marL="0" indent="0">
              <a:buNone/>
            </a:pPr>
            <a:r>
              <a:rPr lang="tr-TR" sz="1800" cap="none" dirty="0" smtClean="0">
                <a:latin typeface="Times New Roman" panose="02020603050405020304" pitchFamily="18" charset="0"/>
                <a:cs typeface="Times New Roman" panose="02020603050405020304" pitchFamily="18" charset="0"/>
              </a:rPr>
              <a:t>Kütahya merkez, </a:t>
            </a:r>
            <a:r>
              <a:rPr lang="tr-TR" sz="1800" b="1" cap="none" dirty="0" smtClean="0">
                <a:latin typeface="Times New Roman" panose="02020603050405020304" pitchFamily="18" charset="0"/>
                <a:cs typeface="Times New Roman" panose="02020603050405020304" pitchFamily="18" charset="0"/>
              </a:rPr>
              <a:t>jeotermal kaynaklar açısından zengindir</a:t>
            </a:r>
            <a:r>
              <a:rPr lang="tr-TR" sz="1800" cap="none" dirty="0" smtClean="0">
                <a:latin typeface="Times New Roman" panose="02020603050405020304" pitchFamily="18" charset="0"/>
                <a:cs typeface="Times New Roman" panose="02020603050405020304" pitchFamily="18" charset="0"/>
              </a:rPr>
              <a:t>. Ilıca </a:t>
            </a:r>
            <a:r>
              <a:rPr lang="tr-TR" sz="1800" cap="none" dirty="0" err="1" smtClean="0">
                <a:latin typeface="Times New Roman" panose="02020603050405020304" pitchFamily="18" charset="0"/>
                <a:cs typeface="Times New Roman" panose="02020603050405020304" pitchFamily="18" charset="0"/>
              </a:rPr>
              <a:t>harlek</a:t>
            </a:r>
            <a:r>
              <a:rPr lang="tr-TR" sz="1800" cap="none" dirty="0" smtClean="0">
                <a:latin typeface="Times New Roman" panose="02020603050405020304" pitchFamily="18" charset="0"/>
                <a:cs typeface="Times New Roman" panose="02020603050405020304" pitchFamily="18" charset="0"/>
              </a:rPr>
              <a:t> (ılıca kaplıcaları) merkez bölgesine yakın önemli bir termal tesis alanıdır.Jeotermal enerji belirli bölgelerde ısıtmada kullanılmaktadır. </a:t>
            </a:r>
          </a:p>
          <a:p>
            <a:r>
              <a:rPr lang="tr-TR" sz="1800" cap="none" dirty="0" smtClean="0">
                <a:solidFill>
                  <a:srgbClr val="FF0000"/>
                </a:solidFill>
                <a:latin typeface="Times New Roman" panose="02020603050405020304" pitchFamily="18" charset="0"/>
                <a:cs typeface="Times New Roman" panose="02020603050405020304" pitchFamily="18" charset="0"/>
              </a:rPr>
              <a:t>Ulaşım:</a:t>
            </a:r>
            <a:r>
              <a:rPr lang="tr-TR" sz="1800" cap="none" dirty="0" smtClean="0">
                <a:latin typeface="Times New Roman" panose="02020603050405020304" pitchFamily="18" charset="0"/>
                <a:cs typeface="Times New Roman" panose="02020603050405020304" pitchFamily="18" charset="0"/>
              </a:rPr>
              <a:t> </a:t>
            </a:r>
          </a:p>
          <a:p>
            <a:pPr marL="0" indent="0">
              <a:buNone/>
            </a:pPr>
            <a:r>
              <a:rPr lang="tr-TR" sz="1800" cap="none" dirty="0" smtClean="0">
                <a:latin typeface="Times New Roman" panose="02020603050405020304" pitchFamily="18" charset="0"/>
                <a:cs typeface="Times New Roman" panose="02020603050405020304" pitchFamily="18" charset="0"/>
              </a:rPr>
              <a:t>Kütahya; Bursa, Afyonkarahisar, Eskişehir ve Uşak gibi illere yakın konumdadır. Şehir merkezine yaklaşık 45 km mesafede zafer havalimanı bulunmaktadır.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Metin Yer Tutucusu 2"/>
          <p:cNvSpPr>
            <a:spLocks noGrp="1"/>
          </p:cNvSpPr>
          <p:nvPr>
            <p:ph idx="1"/>
          </p:nvPr>
        </p:nvSpPr>
        <p:spPr>
          <a:xfrm>
            <a:off x="26992" y="2476500"/>
            <a:ext cx="3630608" cy="307777"/>
          </a:xfrm>
          <a:prstGeom prst="rect">
            <a:avLst/>
          </a:prstGeom>
        </p:spPr>
        <p:txBody>
          <a:bodyPr>
            <a:normAutofit fontScale="92500" lnSpcReduction="20000"/>
          </a:bodyPr>
          <a:lstStyle/>
          <a:p>
            <a:r>
              <a:rPr lang="tr-TR" dirty="0" smtClean="0"/>
              <a:t>Germiyan Sokağı</a:t>
            </a:r>
            <a:endParaRPr lang="tr-TR" dirty="0"/>
          </a:p>
        </p:txBody>
      </p:sp>
      <p:pic>
        <p:nvPicPr>
          <p:cNvPr id="6" name="Google Shape;1207;p128"/>
          <p:cNvPicPr preferRelativeResize="0"/>
          <p:nvPr/>
        </p:nvPicPr>
        <p:blipFill rotWithShape="1">
          <a:blip r:embed="rId2"/>
          <a:srcRect l="-1" t="23440" r="394"/>
          <a:stretch>
            <a:fillRect/>
          </a:stretch>
        </p:blipFill>
        <p:spPr>
          <a:xfrm>
            <a:off x="0" y="20515"/>
            <a:ext cx="12192000" cy="6151685"/>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847850"/>
            <a:ext cx="12192000" cy="4292599"/>
            <a:chOff x="0" y="1847850"/>
            <a:chExt cx="12192000" cy="4292599"/>
          </a:xfrm>
        </p:grpSpPr>
        <p:sp>
          <p:nvSpPr>
            <p:cNvPr id="3" name="object 3"/>
            <p:cNvSpPr/>
            <p:nvPr/>
          </p:nvSpPr>
          <p:spPr>
            <a:xfrm>
              <a:off x="1454658" y="1847850"/>
              <a:ext cx="9607550" cy="0"/>
            </a:xfrm>
            <a:custGeom>
              <a:avLst/>
              <a:gdLst/>
              <a:ahLst/>
              <a:cxnLst/>
              <a:rect l="l" t="t" r="r" b="b"/>
              <a:pathLst>
                <a:path w="9607550">
                  <a:moveTo>
                    <a:pt x="0" y="0"/>
                  </a:moveTo>
                  <a:lnTo>
                    <a:pt x="9607550" y="0"/>
                  </a:lnTo>
                </a:path>
              </a:pathLst>
            </a:custGeom>
            <a:ln w="32004">
              <a:solidFill>
                <a:srgbClr val="B71E42"/>
              </a:solidFill>
            </a:ln>
          </p:spPr>
          <p:txBody>
            <a:bodyPr wrap="square" lIns="0" tIns="0" rIns="0" bIns="0" rtlCol="0"/>
            <a:lstStyle/>
            <a:p>
              <a:endParaRPr dirty="0"/>
            </a:p>
          </p:txBody>
        </p:sp>
        <p:pic>
          <p:nvPicPr>
            <p:cNvPr id="4" name="object 4"/>
            <p:cNvPicPr/>
            <p:nvPr/>
          </p:nvPicPr>
          <p:blipFill>
            <a:blip r:embed="rId2" cstate="print"/>
            <a:stretch>
              <a:fillRect/>
            </a:stretch>
          </p:blipFill>
          <p:spPr>
            <a:xfrm>
              <a:off x="0" y="2019300"/>
              <a:ext cx="12192000" cy="4114800"/>
            </a:xfrm>
            <a:prstGeom prst="rect">
              <a:avLst/>
            </a:prstGeom>
          </p:spPr>
        </p:pic>
        <p:sp>
          <p:nvSpPr>
            <p:cNvPr id="6" name="object 6"/>
            <p:cNvSpPr/>
            <p:nvPr/>
          </p:nvSpPr>
          <p:spPr>
            <a:xfrm>
              <a:off x="0" y="6128003"/>
              <a:ext cx="12192000" cy="0"/>
            </a:xfrm>
            <a:custGeom>
              <a:avLst/>
              <a:gdLst/>
              <a:ahLst/>
              <a:cxnLst/>
              <a:rect l="l" t="t" r="r" b="b"/>
              <a:pathLst>
                <a:path w="12192000">
                  <a:moveTo>
                    <a:pt x="0" y="0"/>
                  </a:moveTo>
                  <a:lnTo>
                    <a:pt x="1287780" y="0"/>
                  </a:lnTo>
                </a:path>
                <a:path w="12192000">
                  <a:moveTo>
                    <a:pt x="10904220" y="0"/>
                  </a:moveTo>
                  <a:lnTo>
                    <a:pt x="12192000" y="0"/>
                  </a:lnTo>
                </a:path>
              </a:pathLst>
            </a:custGeom>
            <a:ln w="12191">
              <a:solidFill>
                <a:srgbClr val="000000"/>
              </a:solidFill>
            </a:ln>
          </p:spPr>
          <p:txBody>
            <a:bodyPr wrap="square" lIns="0" tIns="0" rIns="0" bIns="0" rtlCol="0"/>
            <a:lstStyle/>
            <a:p>
              <a:endParaRPr dirty="0"/>
            </a:p>
          </p:txBody>
        </p:sp>
        <p:sp>
          <p:nvSpPr>
            <p:cNvPr id="7" name="object 7"/>
            <p:cNvSpPr/>
            <p:nvPr/>
          </p:nvSpPr>
          <p:spPr>
            <a:xfrm>
              <a:off x="2417826" y="3528821"/>
              <a:ext cx="8637270" cy="0"/>
            </a:xfrm>
            <a:custGeom>
              <a:avLst/>
              <a:gdLst/>
              <a:ahLst/>
              <a:cxnLst/>
              <a:rect l="l" t="t" r="r" b="b"/>
              <a:pathLst>
                <a:path w="8637270">
                  <a:moveTo>
                    <a:pt x="0" y="0"/>
                  </a:moveTo>
                  <a:lnTo>
                    <a:pt x="8637016" y="0"/>
                  </a:lnTo>
                </a:path>
              </a:pathLst>
            </a:custGeom>
            <a:ln w="32004">
              <a:solidFill>
                <a:srgbClr val="B71E42"/>
              </a:solidFill>
            </a:ln>
          </p:spPr>
          <p:txBody>
            <a:bodyPr wrap="square" lIns="0" tIns="0" rIns="0" bIns="0" rtlCol="0"/>
            <a:lstStyle/>
            <a:p>
              <a:endParaRPr dirty="0"/>
            </a:p>
          </p:txBody>
        </p:sp>
        <p:sp>
          <p:nvSpPr>
            <p:cNvPr id="9" name="object 9"/>
            <p:cNvSpPr/>
            <p:nvPr/>
          </p:nvSpPr>
          <p:spPr>
            <a:xfrm>
              <a:off x="1287780" y="4411979"/>
              <a:ext cx="9616440" cy="1728470"/>
            </a:xfrm>
            <a:custGeom>
              <a:avLst/>
              <a:gdLst/>
              <a:ahLst/>
              <a:cxnLst/>
              <a:rect l="l" t="t" r="r" b="b"/>
              <a:pathLst>
                <a:path w="9616440" h="1728470">
                  <a:moveTo>
                    <a:pt x="9616440" y="0"/>
                  </a:moveTo>
                  <a:lnTo>
                    <a:pt x="0" y="0"/>
                  </a:lnTo>
                  <a:lnTo>
                    <a:pt x="0" y="1728216"/>
                  </a:lnTo>
                  <a:lnTo>
                    <a:pt x="9616440" y="1728216"/>
                  </a:lnTo>
                  <a:lnTo>
                    <a:pt x="9616440" y="0"/>
                  </a:lnTo>
                  <a:close/>
                </a:path>
              </a:pathLst>
            </a:custGeom>
            <a:solidFill>
              <a:srgbClr val="000000">
                <a:alpha val="85096"/>
              </a:srgbClr>
            </a:solidFill>
          </p:spPr>
          <p:txBody>
            <a:bodyPr wrap="square" lIns="0" tIns="0" rIns="0" bIns="0" rtlCol="0"/>
            <a:lstStyle/>
            <a:p>
              <a:endParaRPr dirty="0"/>
            </a:p>
          </p:txBody>
        </p:sp>
      </p:grpSp>
      <p:sp>
        <p:nvSpPr>
          <p:cNvPr id="10" name="object 10"/>
          <p:cNvSpPr txBox="1"/>
          <p:nvPr/>
        </p:nvSpPr>
        <p:spPr>
          <a:xfrm>
            <a:off x="2842641" y="4602302"/>
            <a:ext cx="6500495" cy="697230"/>
          </a:xfrm>
          <a:prstGeom prst="rect">
            <a:avLst/>
          </a:prstGeom>
        </p:spPr>
        <p:txBody>
          <a:bodyPr vert="horz" wrap="square" lIns="0" tIns="13335" rIns="0" bIns="0" rtlCol="0">
            <a:spAutoFit/>
          </a:bodyPr>
          <a:lstStyle/>
          <a:p>
            <a:pPr marL="12700">
              <a:lnSpc>
                <a:spcPct val="100000"/>
              </a:lnSpc>
              <a:spcBef>
                <a:spcPts val="105"/>
              </a:spcBef>
            </a:pPr>
            <a:r>
              <a:rPr sz="4400" spc="300" dirty="0">
                <a:solidFill>
                  <a:srgbClr val="FFFFFD"/>
                </a:solidFill>
                <a:latin typeface="Trebuchet MS" panose="020B0603020202020204"/>
                <a:cs typeface="Trebuchet MS" panose="020B0603020202020204"/>
              </a:rPr>
              <a:t>OKULUMUZ</a:t>
            </a:r>
            <a:r>
              <a:rPr sz="4400" spc="-795" dirty="0">
                <a:solidFill>
                  <a:srgbClr val="FFFFFD"/>
                </a:solidFill>
                <a:latin typeface="Trebuchet MS" panose="020B0603020202020204"/>
                <a:cs typeface="Trebuchet MS" panose="020B0603020202020204"/>
              </a:rPr>
              <a:t> </a:t>
            </a:r>
            <a:r>
              <a:rPr sz="4400" spc="-55" dirty="0">
                <a:solidFill>
                  <a:srgbClr val="FFFFFD"/>
                </a:solidFill>
                <a:latin typeface="Trebuchet MS" panose="020B0603020202020204"/>
                <a:cs typeface="Trebuchet MS" panose="020B0603020202020204"/>
              </a:rPr>
              <a:t>VE</a:t>
            </a:r>
            <a:r>
              <a:rPr sz="4400" spc="-645" dirty="0">
                <a:solidFill>
                  <a:srgbClr val="FFFFFD"/>
                </a:solidFill>
                <a:latin typeface="Trebuchet MS" panose="020B0603020202020204"/>
                <a:cs typeface="Trebuchet MS" panose="020B0603020202020204"/>
              </a:rPr>
              <a:t> </a:t>
            </a:r>
            <a:r>
              <a:rPr sz="4400" spc="-10" dirty="0">
                <a:solidFill>
                  <a:srgbClr val="FFFFFD"/>
                </a:solidFill>
                <a:latin typeface="Trebuchet MS" panose="020B0603020202020204"/>
                <a:cs typeface="Trebuchet MS" panose="020B0603020202020204"/>
              </a:rPr>
              <a:t>TAR</a:t>
            </a:r>
            <a:r>
              <a:rPr sz="4400" spc="-10" dirty="0">
                <a:solidFill>
                  <a:srgbClr val="FFFFFD"/>
                </a:solidFill>
                <a:latin typeface="Calibri" panose="020F0502020204030204"/>
                <a:cs typeface="Calibri" panose="020F0502020204030204"/>
              </a:rPr>
              <a:t>İ</a:t>
            </a:r>
            <a:r>
              <a:rPr sz="4400" spc="-10" dirty="0">
                <a:solidFill>
                  <a:srgbClr val="FFFFFD"/>
                </a:solidFill>
                <a:latin typeface="Trebuchet MS" panose="020B0603020202020204"/>
                <a:cs typeface="Trebuchet MS" panose="020B0603020202020204"/>
              </a:rPr>
              <a:t>HÇESI</a:t>
            </a:r>
            <a:endParaRPr sz="4400" dirty="0">
              <a:latin typeface="Trebuchet MS" panose="020B0603020202020204"/>
              <a:cs typeface="Trebuchet MS" panose="020B0603020202020204"/>
            </a:endParaRPr>
          </a:p>
        </p:txBody>
      </p:sp>
      <p:sp>
        <p:nvSpPr>
          <p:cNvPr id="11" name="object 11"/>
          <p:cNvSpPr/>
          <p:nvPr/>
        </p:nvSpPr>
        <p:spPr>
          <a:xfrm>
            <a:off x="1450086" y="5508497"/>
            <a:ext cx="9289415" cy="0"/>
          </a:xfrm>
          <a:custGeom>
            <a:avLst/>
            <a:gdLst/>
            <a:ahLst/>
            <a:cxnLst/>
            <a:rect l="l" t="t" r="r" b="b"/>
            <a:pathLst>
              <a:path w="9289415">
                <a:moveTo>
                  <a:pt x="0" y="0"/>
                </a:moveTo>
                <a:lnTo>
                  <a:pt x="9288907" y="0"/>
                </a:lnTo>
              </a:path>
            </a:pathLst>
          </a:custGeom>
          <a:ln w="32004">
            <a:solidFill>
              <a:srgbClr val="BE8B79"/>
            </a:solidFill>
          </a:ln>
        </p:spPr>
        <p:txBody>
          <a:bodyPr wrap="square" lIns="0" tIns="0" rIns="0" bIns="0" rtlCol="0"/>
          <a:lstStyle/>
          <a:p>
            <a:endParaRPr dirty="0"/>
          </a:p>
        </p:txBody>
      </p:sp>
      <p:sp>
        <p:nvSpPr>
          <p:cNvPr id="12" name="object 12"/>
          <p:cNvSpPr txBox="1"/>
          <p:nvPr/>
        </p:nvSpPr>
        <p:spPr>
          <a:xfrm>
            <a:off x="1527810" y="6196685"/>
            <a:ext cx="994410" cy="177800"/>
          </a:xfrm>
          <a:prstGeom prst="rect">
            <a:avLst/>
          </a:prstGeom>
        </p:spPr>
        <p:txBody>
          <a:bodyPr vert="horz" wrap="square" lIns="0" tIns="12065" rIns="0" bIns="0" rtlCol="0">
            <a:spAutoFit/>
          </a:bodyPr>
          <a:lstStyle/>
          <a:p>
            <a:pPr marL="12700">
              <a:lnSpc>
                <a:spcPct val="100000"/>
              </a:lnSpc>
              <a:spcBef>
                <a:spcPts val="95"/>
              </a:spcBef>
            </a:pPr>
            <a:r>
              <a:rPr sz="1000" spc="-95" dirty="0">
                <a:solidFill>
                  <a:srgbClr val="FFFFFF"/>
                </a:solidFill>
                <a:latin typeface="Trebuchet MS" panose="020B0603020202020204"/>
                <a:cs typeface="Trebuchet MS" panose="020B0603020202020204"/>
              </a:rPr>
              <a:t>https://ksbu.edu.tr/</a:t>
            </a:r>
            <a:endParaRPr sz="1000" dirty="0">
              <a:latin typeface="Trebuchet MS" panose="020B0603020202020204"/>
              <a:cs typeface="Trebuchet MS" panose="020B0603020202020204"/>
            </a:endParaRPr>
          </a:p>
        </p:txBody>
      </p:sp>
      <p:pic>
        <p:nvPicPr>
          <p:cNvPr id="13" name="Resim 12"/>
          <p:cNvPicPr>
            <a:picLocks noChangeAspect="1"/>
          </p:cNvPicPr>
          <p:nvPr/>
        </p:nvPicPr>
        <p:blipFill rotWithShape="1">
          <a:blip r:embed="rId3"/>
          <a:srcRect l="248" t="31225" r="902" b="26719"/>
          <a:stretch>
            <a:fillRect/>
          </a:stretch>
        </p:blipFill>
        <p:spPr>
          <a:xfrm>
            <a:off x="0" y="0"/>
            <a:ext cx="12192000" cy="44958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6121908"/>
            <a:ext cx="12192000" cy="12700"/>
          </a:xfrm>
          <a:custGeom>
            <a:avLst/>
            <a:gdLst/>
            <a:ahLst/>
            <a:cxnLst/>
            <a:rect l="l" t="t" r="r" b="b"/>
            <a:pathLst>
              <a:path w="12192000" h="12700">
                <a:moveTo>
                  <a:pt x="0" y="12191"/>
                </a:moveTo>
                <a:lnTo>
                  <a:pt x="12192000" y="12191"/>
                </a:lnTo>
                <a:lnTo>
                  <a:pt x="12192000" y="0"/>
                </a:lnTo>
                <a:lnTo>
                  <a:pt x="0" y="0"/>
                </a:lnTo>
                <a:lnTo>
                  <a:pt x="0" y="12191"/>
                </a:lnTo>
                <a:close/>
              </a:path>
            </a:pathLst>
          </a:custGeom>
          <a:solidFill>
            <a:srgbClr val="000000"/>
          </a:solidFill>
        </p:spPr>
        <p:txBody>
          <a:bodyPr wrap="square" lIns="0" tIns="0" rIns="0" bIns="0" rtlCol="0"/>
          <a:lstStyle/>
          <a:p>
            <a:endParaRPr dirty="0"/>
          </a:p>
        </p:txBody>
      </p:sp>
      <p:sp>
        <p:nvSpPr>
          <p:cNvPr id="3" name="object 3"/>
          <p:cNvSpPr txBox="1"/>
          <p:nvPr/>
        </p:nvSpPr>
        <p:spPr>
          <a:xfrm>
            <a:off x="304800" y="457200"/>
            <a:ext cx="11353800" cy="813043"/>
          </a:xfrm>
          <a:prstGeom prst="rect">
            <a:avLst/>
          </a:prstGeom>
        </p:spPr>
        <p:txBody>
          <a:bodyPr vert="horz" wrap="square" lIns="0" tIns="12700" rIns="0" bIns="0" rtlCol="0">
            <a:spAutoFit/>
          </a:bodyPr>
          <a:lstStyle/>
          <a:p>
            <a:pPr marL="0" marR="0" lvl="0" indent="0" algn="ctr" rtl="0">
              <a:spcBef>
                <a:spcPts val="0"/>
              </a:spcBef>
              <a:spcAft>
                <a:spcPts val="0"/>
              </a:spcAft>
              <a:buClr>
                <a:srgbClr val="000000"/>
              </a:buClr>
              <a:buSzPts val="2000"/>
              <a:buFont typeface="Arial" panose="020B0604020202020204"/>
              <a:buNone/>
            </a:pPr>
            <a:r>
              <a:rPr lang="tr-TR" sz="2600" b="1" i="0" u="none" strike="noStrike" cap="none" dirty="0" smtClean="0">
                <a:solidFill>
                  <a:schemeClr val="bg2">
                    <a:lumMod val="50000"/>
                  </a:schemeClr>
                </a:solidFill>
                <a:latin typeface="Times New Roman" panose="02020603050405020304"/>
                <a:ea typeface="Times New Roman" panose="02020603050405020304"/>
                <a:cs typeface="Times New Roman" panose="02020603050405020304"/>
                <a:sym typeface="Times New Roman" panose="02020603050405020304"/>
              </a:rPr>
              <a:t>Kütahya Meslek Yüksekokulu 2021 yılında kurulmuştur ve ilk kez 2021-2022 öğretim yılında Hasta Bakımı Programına öğrenci almıştır.</a:t>
            </a:r>
            <a:endParaRPr lang="tr-TR" sz="2600" b="1" dirty="0" smtClean="0">
              <a:solidFill>
                <a:schemeClr val="bg2">
                  <a:lumMod val="50000"/>
                </a:schemeClr>
              </a:solidFill>
            </a:endParaRPr>
          </a:p>
        </p:txBody>
      </p:sp>
      <p:sp>
        <p:nvSpPr>
          <p:cNvPr id="4" name="object 4"/>
          <p:cNvSpPr txBox="1"/>
          <p:nvPr/>
        </p:nvSpPr>
        <p:spPr>
          <a:xfrm>
            <a:off x="533400" y="1321378"/>
            <a:ext cx="11864240" cy="3902710"/>
          </a:xfrm>
          <a:prstGeom prst="rect">
            <a:avLst/>
          </a:prstGeom>
        </p:spPr>
        <p:txBody>
          <a:bodyPr vert="horz" wrap="square" lIns="0" tIns="224155" rIns="0" bIns="0" rtlCol="0">
            <a:spAutoFit/>
          </a:bodyPr>
          <a:lstStyle/>
          <a:p>
            <a:pPr marL="11430" lvl="0" algn="l" rtl="0">
              <a:spcBef>
                <a:spcPts val="1765"/>
              </a:spcBef>
              <a:buClr>
                <a:srgbClr val="B71E42"/>
              </a:buClr>
              <a:buSzPct val="96000"/>
              <a:tabLst>
                <a:tab pos="328930" algn="l"/>
              </a:tabLst>
            </a:pPr>
            <a:r>
              <a:rPr lang="tr-TR" sz="2800" b="1" i="0" u="none" strike="noStrike" cap="none" dirty="0" smtClean="0">
                <a:solidFill>
                  <a:schemeClr val="tx1">
                    <a:lumMod val="95000"/>
                    <a:lumOff val="5000"/>
                  </a:schemeClr>
                </a:solidFill>
                <a:latin typeface="Times New Roman" panose="02020603050405020304"/>
                <a:ea typeface="Times New Roman" panose="02020603050405020304"/>
                <a:cs typeface="Times New Roman" panose="02020603050405020304"/>
                <a:sym typeface="Times New Roman" panose="02020603050405020304"/>
              </a:rPr>
              <a:t>Şuan aktif 5 programı bulunmaktadır. </a:t>
            </a:r>
            <a:endParaRPr lang="tr-TR" sz="2800" b="1" i="0" u="none" strike="noStrike" cap="none" dirty="0" smtClean="0">
              <a:solidFill>
                <a:schemeClr val="tx1">
                  <a:lumMod val="95000"/>
                  <a:lumOff val="5000"/>
                </a:schemeClr>
              </a:solidFill>
              <a:latin typeface="Arial" panose="020B0604020202020204"/>
              <a:ea typeface="Arial" panose="020B0604020202020204"/>
              <a:cs typeface="Arial" panose="020B0604020202020204"/>
              <a:sym typeface="Arial" panose="020B0604020202020204"/>
            </a:endParaRPr>
          </a:p>
          <a:p>
            <a:pPr marL="468630" indent="-457200">
              <a:spcBef>
                <a:spcPts val="1765"/>
              </a:spcBef>
              <a:buClr>
                <a:srgbClr val="B71E42"/>
              </a:buClr>
              <a:buSzPct val="96000"/>
              <a:buFont typeface="Wingdings" panose="05000000000000000000" pitchFamily="2" charset="2"/>
              <a:buChar char="Ø"/>
              <a:tabLst>
                <a:tab pos="328930" algn="l"/>
              </a:tabLst>
            </a:pPr>
            <a:r>
              <a:rPr lang="tr-TR" sz="2800" spc="-90" dirty="0" smtClean="0">
                <a:latin typeface="Times New Roman" panose="02020603050405020304" pitchFamily="18" charset="0"/>
                <a:cs typeface="Times New Roman" panose="02020603050405020304" pitchFamily="18" charset="0"/>
              </a:rPr>
              <a:t>2021</a:t>
            </a:r>
            <a:r>
              <a:rPr lang="tr-TR" sz="2800" spc="-90" dirty="0" smtClean="0">
                <a:uFill>
                  <a:solidFill>
                    <a:srgbClr val="B71E42"/>
                  </a:solidFill>
                </a:uFill>
                <a:latin typeface="Times New Roman" panose="02020603050405020304" pitchFamily="18" charset="0"/>
                <a:cs typeface="Times New Roman" panose="02020603050405020304" pitchFamily="18" charset="0"/>
              </a:rPr>
              <a:t>-</a:t>
            </a:r>
            <a:r>
              <a:rPr lang="tr-TR" sz="2800" spc="-60" dirty="0" smtClean="0">
                <a:uFill>
                  <a:solidFill>
                    <a:srgbClr val="B71E42"/>
                  </a:solidFill>
                </a:uFill>
                <a:latin typeface="Times New Roman" panose="02020603050405020304" pitchFamily="18" charset="0"/>
                <a:cs typeface="Times New Roman" panose="02020603050405020304" pitchFamily="18" charset="0"/>
              </a:rPr>
              <a:t>2022 </a:t>
            </a:r>
            <a:r>
              <a:rPr lang="tr-TR" sz="2800" spc="-150" dirty="0" smtClean="0">
                <a:uFill>
                  <a:solidFill>
                    <a:srgbClr val="B71E42"/>
                  </a:solidFill>
                </a:uFill>
                <a:latin typeface="Times New Roman" panose="02020603050405020304" pitchFamily="18" charset="0"/>
                <a:cs typeface="Times New Roman" panose="02020603050405020304" pitchFamily="18" charset="0"/>
              </a:rPr>
              <a:t>Eğitim-</a:t>
            </a:r>
            <a:r>
              <a:rPr lang="tr-TR" sz="2800" spc="-45" dirty="0" smtClean="0">
                <a:uFill>
                  <a:solidFill>
                    <a:srgbClr val="B71E42"/>
                  </a:solidFill>
                </a:uFill>
                <a:latin typeface="Times New Roman" panose="02020603050405020304" pitchFamily="18" charset="0"/>
                <a:cs typeface="Times New Roman" panose="02020603050405020304" pitchFamily="18" charset="0"/>
              </a:rPr>
              <a:t>Öğretim</a:t>
            </a:r>
            <a:r>
              <a:rPr lang="tr-TR" sz="2800" spc="-40" dirty="0" smtClean="0">
                <a:uFill>
                  <a:solidFill>
                    <a:srgbClr val="B71E42"/>
                  </a:solidFill>
                </a:uFill>
                <a:latin typeface="Times New Roman" panose="02020603050405020304" pitchFamily="18" charset="0"/>
                <a:cs typeface="Times New Roman" panose="02020603050405020304" pitchFamily="18" charset="0"/>
              </a:rPr>
              <a:t> </a:t>
            </a:r>
            <a:r>
              <a:rPr lang="tr-TR" sz="2800" spc="-190" dirty="0" smtClean="0">
                <a:uFill>
                  <a:solidFill>
                    <a:srgbClr val="B71E42"/>
                  </a:solidFill>
                </a:uFill>
                <a:latin typeface="Times New Roman" panose="02020603050405020304" pitchFamily="18" charset="0"/>
                <a:cs typeface="Times New Roman" panose="02020603050405020304" pitchFamily="18" charset="0"/>
              </a:rPr>
              <a:t>yılından</a:t>
            </a:r>
            <a:r>
              <a:rPr lang="tr-TR" sz="2800" spc="-35" dirty="0" smtClean="0">
                <a:uFill>
                  <a:solidFill>
                    <a:srgbClr val="B71E42"/>
                  </a:solidFill>
                </a:uFill>
                <a:latin typeface="Times New Roman" panose="02020603050405020304" pitchFamily="18" charset="0"/>
                <a:cs typeface="Times New Roman" panose="02020603050405020304" pitchFamily="18" charset="0"/>
              </a:rPr>
              <a:t> </a:t>
            </a:r>
            <a:r>
              <a:rPr lang="tr-TR" sz="2800" spc="-185" dirty="0" smtClean="0">
                <a:uFill>
                  <a:solidFill>
                    <a:srgbClr val="B71E42"/>
                  </a:solidFill>
                </a:uFill>
                <a:latin typeface="Times New Roman" panose="02020603050405020304" pitchFamily="18" charset="0"/>
                <a:cs typeface="Times New Roman" panose="02020603050405020304" pitchFamily="18" charset="0"/>
              </a:rPr>
              <a:t>itibaren</a:t>
            </a:r>
            <a:r>
              <a:rPr lang="tr-TR" sz="2800" spc="-390" dirty="0" smtClean="0">
                <a:uFill>
                  <a:solidFill>
                    <a:srgbClr val="B71E42"/>
                  </a:solidFill>
                </a:uFill>
                <a:latin typeface="Times New Roman" panose="02020603050405020304" pitchFamily="18" charset="0"/>
                <a:cs typeface="Times New Roman" panose="02020603050405020304" pitchFamily="18" charset="0"/>
              </a:rPr>
              <a:t> </a:t>
            </a:r>
            <a:r>
              <a:rPr lang="tr-TR" sz="2800" spc="-140" dirty="0" smtClean="0">
                <a:uFill>
                  <a:solidFill>
                    <a:srgbClr val="B71E42"/>
                  </a:solidFill>
                </a:uFill>
                <a:latin typeface="Times New Roman" panose="02020603050405020304" pitchFamily="18" charset="0"/>
                <a:cs typeface="Times New Roman" panose="02020603050405020304" pitchFamily="18" charset="0"/>
              </a:rPr>
              <a:t>Hasta Bakımı</a:t>
            </a:r>
            <a:endParaRPr lang="tr-TR" sz="2800" dirty="0" smtClean="0">
              <a:latin typeface="Times New Roman" panose="02020603050405020304" pitchFamily="18" charset="0"/>
              <a:cs typeface="Times New Roman" panose="02020603050405020304" pitchFamily="18" charset="0"/>
            </a:endParaRPr>
          </a:p>
          <a:p>
            <a:pPr marL="468630" indent="-457200">
              <a:lnSpc>
                <a:spcPct val="100000"/>
              </a:lnSpc>
              <a:spcBef>
                <a:spcPts val="1765"/>
              </a:spcBef>
              <a:buClr>
                <a:srgbClr val="B71E42"/>
              </a:buClr>
              <a:buSzPct val="96000"/>
              <a:buFont typeface="Wingdings" panose="05000000000000000000" pitchFamily="2" charset="2"/>
              <a:buChar char="Ø"/>
              <a:tabLst>
                <a:tab pos="328930" algn="l"/>
              </a:tabLst>
            </a:pPr>
            <a:r>
              <a:rPr sz="2800" spc="-90" dirty="0" smtClean="0">
                <a:latin typeface="Times New Roman" panose="02020603050405020304" pitchFamily="18" charset="0"/>
                <a:cs typeface="Times New Roman" panose="02020603050405020304" pitchFamily="18" charset="0"/>
              </a:rPr>
              <a:t>20</a:t>
            </a:r>
            <a:r>
              <a:rPr lang="tr-TR" sz="2800" spc="-90" dirty="0" smtClean="0">
                <a:latin typeface="Times New Roman" panose="02020603050405020304" pitchFamily="18" charset="0"/>
                <a:cs typeface="Times New Roman" panose="02020603050405020304" pitchFamily="18" charset="0"/>
              </a:rPr>
              <a:t>22</a:t>
            </a:r>
            <a:r>
              <a:rPr sz="2800" spc="-90" dirty="0" smtClean="0">
                <a:latin typeface="Times New Roman" panose="02020603050405020304" pitchFamily="18" charset="0"/>
                <a:cs typeface="Times New Roman" panose="02020603050405020304" pitchFamily="18" charset="0"/>
              </a:rPr>
              <a:t>-</a:t>
            </a:r>
            <a:r>
              <a:rPr sz="2800" spc="-60" dirty="0" smtClean="0">
                <a:latin typeface="Times New Roman" panose="02020603050405020304" pitchFamily="18" charset="0"/>
                <a:cs typeface="Times New Roman" panose="02020603050405020304" pitchFamily="18" charset="0"/>
              </a:rPr>
              <a:t>20</a:t>
            </a:r>
            <a:r>
              <a:rPr lang="tr-TR" sz="2800" spc="-60" dirty="0" smtClean="0">
                <a:latin typeface="Times New Roman" panose="02020603050405020304" pitchFamily="18" charset="0"/>
                <a:cs typeface="Times New Roman" panose="02020603050405020304" pitchFamily="18" charset="0"/>
              </a:rPr>
              <a:t>23</a:t>
            </a:r>
            <a:r>
              <a:rPr sz="2800" spc="-70" dirty="0" smtClean="0">
                <a:latin typeface="Times New Roman" panose="02020603050405020304" pitchFamily="18" charset="0"/>
                <a:cs typeface="Times New Roman" panose="02020603050405020304" pitchFamily="18" charset="0"/>
              </a:rPr>
              <a:t> </a:t>
            </a:r>
            <a:r>
              <a:rPr sz="2800" spc="-145" dirty="0">
                <a:latin typeface="Times New Roman" panose="02020603050405020304" pitchFamily="18" charset="0"/>
                <a:cs typeface="Times New Roman" panose="02020603050405020304" pitchFamily="18" charset="0"/>
              </a:rPr>
              <a:t>Eğitim-</a:t>
            </a:r>
            <a:r>
              <a:rPr sz="2800" spc="-45" dirty="0">
                <a:latin typeface="Times New Roman" panose="02020603050405020304" pitchFamily="18" charset="0"/>
                <a:cs typeface="Times New Roman" panose="02020603050405020304" pitchFamily="18" charset="0"/>
              </a:rPr>
              <a:t>Öğretim</a:t>
            </a:r>
            <a:r>
              <a:rPr sz="2800" spc="-35" dirty="0">
                <a:latin typeface="Times New Roman" panose="02020603050405020304" pitchFamily="18" charset="0"/>
                <a:cs typeface="Times New Roman" panose="02020603050405020304" pitchFamily="18" charset="0"/>
              </a:rPr>
              <a:t> </a:t>
            </a:r>
            <a:r>
              <a:rPr sz="2800" spc="-195" dirty="0">
                <a:latin typeface="Times New Roman" panose="02020603050405020304" pitchFamily="18" charset="0"/>
                <a:cs typeface="Times New Roman" panose="02020603050405020304" pitchFamily="18" charset="0"/>
              </a:rPr>
              <a:t>yılından</a:t>
            </a:r>
            <a:r>
              <a:rPr sz="2800" spc="-35" dirty="0">
                <a:latin typeface="Times New Roman" panose="02020603050405020304" pitchFamily="18" charset="0"/>
                <a:cs typeface="Times New Roman" panose="02020603050405020304" pitchFamily="18" charset="0"/>
              </a:rPr>
              <a:t> </a:t>
            </a:r>
            <a:r>
              <a:rPr sz="2800" spc="-185" dirty="0" err="1">
                <a:latin typeface="Times New Roman" panose="02020603050405020304" pitchFamily="18" charset="0"/>
                <a:cs typeface="Times New Roman" panose="02020603050405020304" pitchFamily="18" charset="0"/>
              </a:rPr>
              <a:t>itibaren</a:t>
            </a:r>
            <a:r>
              <a:rPr sz="2800" spc="-20" dirty="0">
                <a:latin typeface="Times New Roman" panose="02020603050405020304" pitchFamily="18" charset="0"/>
                <a:cs typeface="Times New Roman" panose="02020603050405020304" pitchFamily="18" charset="0"/>
              </a:rPr>
              <a:t> </a:t>
            </a:r>
            <a:r>
              <a:rPr lang="tr-TR" sz="2800" spc="-80" dirty="0" smtClean="0">
                <a:latin typeface="Times New Roman" panose="02020603050405020304" pitchFamily="18" charset="0"/>
                <a:cs typeface="Times New Roman" panose="02020603050405020304" pitchFamily="18" charset="0"/>
              </a:rPr>
              <a:t>Anestezi</a:t>
            </a:r>
            <a:endParaRPr sz="2800" dirty="0">
              <a:latin typeface="Times New Roman" panose="02020603050405020304" pitchFamily="18" charset="0"/>
              <a:cs typeface="Times New Roman" panose="02020603050405020304" pitchFamily="18" charset="0"/>
            </a:endParaRPr>
          </a:p>
          <a:p>
            <a:pPr marL="468630" indent="-457200">
              <a:lnSpc>
                <a:spcPct val="100000"/>
              </a:lnSpc>
              <a:spcBef>
                <a:spcPts val="1665"/>
              </a:spcBef>
              <a:buClr>
                <a:srgbClr val="B71E42"/>
              </a:buClr>
              <a:buSzPct val="96000"/>
              <a:buFont typeface="Wingdings" panose="05000000000000000000" pitchFamily="2" charset="2"/>
              <a:buChar char="Ø"/>
              <a:tabLst>
                <a:tab pos="328930" algn="l"/>
              </a:tabLst>
            </a:pPr>
            <a:r>
              <a:rPr sz="2800" spc="-90" dirty="0" smtClean="0">
                <a:latin typeface="Times New Roman" panose="02020603050405020304" pitchFamily="18" charset="0"/>
                <a:cs typeface="Times New Roman" panose="02020603050405020304" pitchFamily="18" charset="0"/>
              </a:rPr>
              <a:t>20</a:t>
            </a:r>
            <a:r>
              <a:rPr lang="tr-TR" sz="2800" spc="-90" dirty="0" smtClean="0">
                <a:latin typeface="Times New Roman" panose="02020603050405020304" pitchFamily="18" charset="0"/>
                <a:cs typeface="Times New Roman" panose="02020603050405020304" pitchFamily="18" charset="0"/>
              </a:rPr>
              <a:t>22</a:t>
            </a:r>
            <a:r>
              <a:rPr sz="2800" spc="-90" dirty="0" smtClean="0">
                <a:latin typeface="Times New Roman" panose="02020603050405020304" pitchFamily="18" charset="0"/>
                <a:cs typeface="Times New Roman" panose="02020603050405020304" pitchFamily="18" charset="0"/>
              </a:rPr>
              <a:t>-</a:t>
            </a:r>
            <a:r>
              <a:rPr sz="2800" spc="-60" dirty="0" smtClean="0">
                <a:latin typeface="Times New Roman" panose="02020603050405020304" pitchFamily="18" charset="0"/>
                <a:cs typeface="Times New Roman" panose="02020603050405020304" pitchFamily="18" charset="0"/>
              </a:rPr>
              <a:t>202</a:t>
            </a:r>
            <a:r>
              <a:rPr lang="tr-TR" sz="2800" spc="-60" dirty="0" smtClean="0">
                <a:latin typeface="Times New Roman" panose="02020603050405020304" pitchFamily="18" charset="0"/>
                <a:cs typeface="Times New Roman" panose="02020603050405020304" pitchFamily="18" charset="0"/>
              </a:rPr>
              <a:t>3</a:t>
            </a:r>
            <a:r>
              <a:rPr sz="2800" spc="-60" dirty="0" smtClean="0">
                <a:latin typeface="Times New Roman" panose="02020603050405020304" pitchFamily="18" charset="0"/>
                <a:cs typeface="Times New Roman" panose="02020603050405020304" pitchFamily="18" charset="0"/>
              </a:rPr>
              <a:t> </a:t>
            </a:r>
            <a:r>
              <a:rPr sz="2800" spc="-150" dirty="0">
                <a:latin typeface="Times New Roman" panose="02020603050405020304" pitchFamily="18" charset="0"/>
                <a:cs typeface="Times New Roman" panose="02020603050405020304" pitchFamily="18" charset="0"/>
              </a:rPr>
              <a:t>Eğitim-</a:t>
            </a:r>
            <a:r>
              <a:rPr sz="2800" spc="-50" dirty="0">
                <a:latin typeface="Times New Roman" panose="02020603050405020304" pitchFamily="18" charset="0"/>
                <a:cs typeface="Times New Roman" panose="02020603050405020304" pitchFamily="18" charset="0"/>
              </a:rPr>
              <a:t>Öğretim</a:t>
            </a:r>
            <a:r>
              <a:rPr sz="2800" spc="-25" dirty="0">
                <a:latin typeface="Times New Roman" panose="02020603050405020304" pitchFamily="18" charset="0"/>
                <a:cs typeface="Times New Roman" panose="02020603050405020304" pitchFamily="18" charset="0"/>
              </a:rPr>
              <a:t> </a:t>
            </a:r>
            <a:r>
              <a:rPr sz="2800" spc="-195" dirty="0">
                <a:latin typeface="Times New Roman" panose="02020603050405020304" pitchFamily="18" charset="0"/>
                <a:cs typeface="Times New Roman" panose="02020603050405020304" pitchFamily="18" charset="0"/>
              </a:rPr>
              <a:t>yılından</a:t>
            </a:r>
            <a:r>
              <a:rPr sz="2800" spc="-25" dirty="0">
                <a:latin typeface="Times New Roman" panose="02020603050405020304" pitchFamily="18" charset="0"/>
                <a:cs typeface="Times New Roman" panose="02020603050405020304" pitchFamily="18" charset="0"/>
              </a:rPr>
              <a:t> </a:t>
            </a:r>
            <a:r>
              <a:rPr sz="2800" spc="-185" dirty="0" err="1">
                <a:latin typeface="Times New Roman" panose="02020603050405020304" pitchFamily="18" charset="0"/>
                <a:cs typeface="Times New Roman" panose="02020603050405020304" pitchFamily="18" charset="0"/>
              </a:rPr>
              <a:t>itibaren</a:t>
            </a:r>
            <a:r>
              <a:rPr lang="tr-TR" altLang="" sz="2800" spc="-185" dirty="0" err="1">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Diş Protez Teknolojisi Programı</a:t>
            </a:r>
            <a:endParaRPr lang="tr-TR" sz="2800" spc="-455" dirty="0" smtClean="0">
              <a:latin typeface="Times New Roman" panose="02020603050405020304" pitchFamily="18" charset="0"/>
              <a:cs typeface="Times New Roman" panose="02020603050405020304" pitchFamily="18" charset="0"/>
            </a:endParaRPr>
          </a:p>
          <a:p>
            <a:pPr marL="468630" indent="-457200">
              <a:lnSpc>
                <a:spcPct val="100000"/>
              </a:lnSpc>
              <a:spcBef>
                <a:spcPts val="1665"/>
              </a:spcBef>
              <a:buClr>
                <a:srgbClr val="B71E42"/>
              </a:buClr>
              <a:buSzPct val="96000"/>
              <a:buFont typeface="Wingdings" panose="05000000000000000000" pitchFamily="2" charset="2"/>
              <a:buChar char="Ø"/>
              <a:tabLst>
                <a:tab pos="328930" algn="l"/>
              </a:tabLst>
            </a:pPr>
            <a:r>
              <a:rPr sz="2800" spc="-90" dirty="0" smtClean="0">
                <a:latin typeface="Times New Roman" panose="02020603050405020304" pitchFamily="18" charset="0"/>
                <a:cs typeface="Times New Roman" panose="02020603050405020304" pitchFamily="18" charset="0"/>
              </a:rPr>
              <a:t>202</a:t>
            </a:r>
            <a:r>
              <a:rPr lang="tr-TR" sz="2800" spc="-90" dirty="0">
                <a:latin typeface="Times New Roman" panose="02020603050405020304" pitchFamily="18" charset="0"/>
                <a:cs typeface="Times New Roman" panose="02020603050405020304" pitchFamily="18" charset="0"/>
              </a:rPr>
              <a:t>4</a:t>
            </a:r>
            <a:r>
              <a:rPr sz="2800" spc="-90" dirty="0" smtClean="0">
                <a:latin typeface="Times New Roman" panose="02020603050405020304" pitchFamily="18" charset="0"/>
                <a:cs typeface="Times New Roman" panose="02020603050405020304" pitchFamily="18" charset="0"/>
              </a:rPr>
              <a:t>-</a:t>
            </a:r>
            <a:r>
              <a:rPr sz="2800" spc="-60" dirty="0" smtClean="0">
                <a:latin typeface="Times New Roman" panose="02020603050405020304" pitchFamily="18" charset="0"/>
                <a:cs typeface="Times New Roman" panose="02020603050405020304" pitchFamily="18" charset="0"/>
              </a:rPr>
              <a:t>202</a:t>
            </a:r>
            <a:r>
              <a:rPr lang="tr-TR" sz="2800" spc="-60" dirty="0">
                <a:latin typeface="Times New Roman" panose="02020603050405020304" pitchFamily="18" charset="0"/>
                <a:cs typeface="Times New Roman" panose="02020603050405020304" pitchFamily="18" charset="0"/>
              </a:rPr>
              <a:t>5</a:t>
            </a:r>
            <a:r>
              <a:rPr sz="2800" spc="-30" dirty="0" smtClean="0">
                <a:latin typeface="Times New Roman" panose="02020603050405020304" pitchFamily="18" charset="0"/>
                <a:cs typeface="Times New Roman" panose="02020603050405020304" pitchFamily="18" charset="0"/>
              </a:rPr>
              <a:t> </a:t>
            </a:r>
            <a:r>
              <a:rPr lang="tr-TR" sz="2800" spc="-145" dirty="0" smtClean="0">
                <a:latin typeface="Times New Roman" panose="02020603050405020304" pitchFamily="18" charset="0"/>
                <a:cs typeface="Times New Roman" panose="02020603050405020304" pitchFamily="18" charset="0"/>
              </a:rPr>
              <a:t>Eğitim-</a:t>
            </a:r>
            <a:r>
              <a:rPr lang="tr-TR" sz="2800" spc="-65" dirty="0" smtClean="0">
                <a:latin typeface="Times New Roman" panose="02020603050405020304" pitchFamily="18" charset="0"/>
                <a:cs typeface="Times New Roman" panose="02020603050405020304" pitchFamily="18" charset="0"/>
              </a:rPr>
              <a:t>Öğretim</a:t>
            </a:r>
            <a:r>
              <a:rPr sz="2800" spc="-455" dirty="0" smtClean="0">
                <a:latin typeface="Times New Roman" panose="02020603050405020304" pitchFamily="18" charset="0"/>
                <a:cs typeface="Times New Roman" panose="02020603050405020304" pitchFamily="18" charset="0"/>
              </a:rPr>
              <a:t> </a:t>
            </a:r>
            <a:r>
              <a:rPr lang="tr-TR" sz="2800" spc="-155" dirty="0" smtClean="0">
                <a:latin typeface="Times New Roman" panose="02020603050405020304" pitchFamily="18" charset="0"/>
                <a:cs typeface="Times New Roman" panose="02020603050405020304" pitchFamily="18" charset="0"/>
              </a:rPr>
              <a:t>yılından </a:t>
            </a:r>
            <a:r>
              <a:rPr lang="tr-TR" sz="2800" spc="-185" dirty="0" smtClean="0">
                <a:latin typeface="Times New Roman" panose="02020603050405020304" pitchFamily="18" charset="0"/>
                <a:cs typeface="Times New Roman" panose="02020603050405020304" pitchFamily="18" charset="0"/>
              </a:rPr>
              <a:t>itibaren</a:t>
            </a:r>
            <a:r>
              <a:rPr sz="2800" spc="-390" dirty="0" smtClean="0">
                <a:latin typeface="Times New Roman" panose="02020603050405020304" pitchFamily="18" charset="0"/>
                <a:cs typeface="Times New Roman" panose="02020603050405020304" pitchFamily="18" charset="0"/>
              </a:rPr>
              <a:t> </a:t>
            </a:r>
            <a:r>
              <a:rPr lang="tr-TR" sz="2800" dirty="0" smtClean="0">
                <a:latin typeface="Times New Roman" panose="02020603050405020304" pitchFamily="18" charset="0"/>
                <a:cs typeface="Times New Roman" panose="02020603050405020304" pitchFamily="18" charset="0"/>
              </a:rPr>
              <a:t>Biyomedikal Cihaz Teknolojisi</a:t>
            </a:r>
            <a:endParaRPr lang="tr-TR" sz="2800" spc="-390" dirty="0" smtClean="0">
              <a:latin typeface="Times New Roman" panose="02020603050405020304" pitchFamily="18" charset="0"/>
              <a:cs typeface="Times New Roman" panose="02020603050405020304" pitchFamily="18" charset="0"/>
            </a:endParaRPr>
          </a:p>
          <a:p>
            <a:pPr marL="468630" indent="-457200">
              <a:spcBef>
                <a:spcPts val="1665"/>
              </a:spcBef>
              <a:buClr>
                <a:srgbClr val="B71E42"/>
              </a:buClr>
              <a:buSzPct val="96000"/>
              <a:buFont typeface="Wingdings" panose="05000000000000000000" pitchFamily="2" charset="2"/>
              <a:buChar char="Ø"/>
              <a:tabLst>
                <a:tab pos="328930" algn="l"/>
              </a:tabLst>
            </a:pPr>
            <a:r>
              <a:rPr sz="2800" spc="-95" dirty="0" smtClean="0">
                <a:latin typeface="Times New Roman" panose="02020603050405020304" pitchFamily="18" charset="0"/>
                <a:cs typeface="Times New Roman" panose="02020603050405020304" pitchFamily="18" charset="0"/>
              </a:rPr>
              <a:t>202</a:t>
            </a:r>
            <a:r>
              <a:rPr lang="tr-TR" sz="2800" spc="-95" dirty="0" smtClean="0">
                <a:latin typeface="Times New Roman" panose="02020603050405020304" pitchFamily="18" charset="0"/>
                <a:cs typeface="Times New Roman" panose="02020603050405020304" pitchFamily="18" charset="0"/>
              </a:rPr>
              <a:t>5</a:t>
            </a:r>
            <a:r>
              <a:rPr sz="2800" spc="-95" dirty="0" smtClean="0">
                <a:latin typeface="Times New Roman" panose="02020603050405020304" pitchFamily="18" charset="0"/>
                <a:cs typeface="Times New Roman" panose="02020603050405020304" pitchFamily="18" charset="0"/>
              </a:rPr>
              <a:t>-</a:t>
            </a:r>
            <a:r>
              <a:rPr sz="2800" spc="-20" dirty="0" smtClean="0">
                <a:latin typeface="Times New Roman" panose="02020603050405020304" pitchFamily="18" charset="0"/>
                <a:cs typeface="Times New Roman" panose="02020603050405020304" pitchFamily="18" charset="0"/>
              </a:rPr>
              <a:t>202</a:t>
            </a:r>
            <a:r>
              <a:rPr lang="tr-TR" sz="2800" spc="-20" dirty="0" smtClean="0">
                <a:latin typeface="Times New Roman" panose="02020603050405020304" pitchFamily="18" charset="0"/>
                <a:cs typeface="Times New Roman" panose="02020603050405020304" pitchFamily="18" charset="0"/>
              </a:rPr>
              <a:t>6 </a:t>
            </a:r>
            <a:r>
              <a:rPr lang="tr-TR" sz="2800" spc="-150" noProof="1" smtClean="0">
                <a:latin typeface="Times New Roman" panose="02020603050405020304" pitchFamily="18" charset="0"/>
                <a:cs typeface="Times New Roman" panose="02020603050405020304" pitchFamily="18" charset="0"/>
              </a:rPr>
              <a:t>Eğitim-</a:t>
            </a:r>
            <a:r>
              <a:rPr lang="tr-TR" sz="2800" spc="-10" noProof="1" smtClean="0">
                <a:latin typeface="Times New Roman" panose="02020603050405020304" pitchFamily="18" charset="0"/>
                <a:cs typeface="Times New Roman" panose="02020603050405020304" pitchFamily="18" charset="0"/>
              </a:rPr>
              <a:t>Öğretim</a:t>
            </a:r>
            <a:r>
              <a:rPr lang="tr-TR" sz="2800" dirty="0" smtClean="0">
                <a:latin typeface="Times New Roman" panose="02020603050405020304" pitchFamily="18" charset="0"/>
                <a:cs typeface="Times New Roman" panose="02020603050405020304" pitchFamily="18" charset="0"/>
              </a:rPr>
              <a:t> </a:t>
            </a:r>
            <a:r>
              <a:rPr sz="2800" spc="-10" dirty="0" err="1" smtClean="0">
                <a:latin typeface="Times New Roman" panose="02020603050405020304" pitchFamily="18" charset="0"/>
                <a:cs typeface="Times New Roman" panose="02020603050405020304" pitchFamily="18" charset="0"/>
              </a:rPr>
              <a:t>yılından</a:t>
            </a:r>
            <a:r>
              <a:rPr lang="tr-TR" sz="2800" spc="-10" dirty="0" smtClean="0">
                <a:latin typeface="Times New Roman" panose="02020603050405020304" pitchFamily="18" charset="0"/>
                <a:cs typeface="Times New Roman" panose="02020603050405020304" pitchFamily="18" charset="0"/>
              </a:rPr>
              <a:t> </a:t>
            </a:r>
            <a:r>
              <a:rPr sz="2800" spc="-10" dirty="0" err="1" smtClean="0">
                <a:latin typeface="Times New Roman" panose="02020603050405020304" pitchFamily="18" charset="0"/>
                <a:cs typeface="Times New Roman" panose="02020603050405020304" pitchFamily="18" charset="0"/>
              </a:rPr>
              <a:t>itibaren</a:t>
            </a:r>
            <a:r>
              <a:rPr lang="tr-TR" sz="2800" spc="-10" dirty="0" smtClean="0">
                <a:latin typeface="Times New Roman" panose="02020603050405020304" pitchFamily="18" charset="0"/>
                <a:cs typeface="Times New Roman" panose="02020603050405020304" pitchFamily="18" charset="0"/>
              </a:rPr>
              <a:t> </a:t>
            </a:r>
            <a:r>
              <a:rPr lang="tr-TR" sz="2800" dirty="0">
                <a:latin typeface="Times New Roman" panose="02020603050405020304" pitchFamily="18" charset="0"/>
                <a:cs typeface="Times New Roman" panose="02020603050405020304" pitchFamily="18" charset="0"/>
              </a:rPr>
              <a:t>Yapay Zeka Operatörlüğü </a:t>
            </a:r>
            <a:r>
              <a:rPr sz="2800" dirty="0">
                <a:latin typeface="Times New Roman" panose="02020603050405020304" pitchFamily="18" charset="0"/>
                <a:cs typeface="Times New Roman" panose="02020603050405020304" pitchFamily="18" charset="0"/>
              </a:rPr>
              <a:t>	</a:t>
            </a:r>
          </a:p>
        </p:txBody>
      </p:sp>
      <p:sp>
        <p:nvSpPr>
          <p:cNvPr id="7" name="object 7"/>
          <p:cNvSpPr txBox="1"/>
          <p:nvPr/>
        </p:nvSpPr>
        <p:spPr>
          <a:xfrm>
            <a:off x="533400" y="5446804"/>
            <a:ext cx="9544685" cy="452120"/>
          </a:xfrm>
          <a:prstGeom prst="rect">
            <a:avLst/>
          </a:prstGeom>
        </p:spPr>
        <p:txBody>
          <a:bodyPr vert="horz" wrap="square" lIns="0" tIns="12065" rIns="0" bIns="0" rtlCol="0">
            <a:spAutoFit/>
          </a:bodyPr>
          <a:lstStyle/>
          <a:p>
            <a:pPr marL="12700">
              <a:lnSpc>
                <a:spcPct val="100000"/>
              </a:lnSpc>
              <a:spcBef>
                <a:spcPts val="95"/>
              </a:spcBef>
            </a:pPr>
            <a:r>
              <a:rPr sz="2800" spc="-155" dirty="0" err="1" smtClean="0">
                <a:latin typeface="Times New Roman" panose="02020603050405020304" pitchFamily="18" charset="0"/>
                <a:cs typeface="Times New Roman" panose="02020603050405020304" pitchFamily="18" charset="0"/>
              </a:rPr>
              <a:t>programlarına</a:t>
            </a:r>
            <a:r>
              <a:rPr sz="2800" spc="60" dirty="0" smtClean="0">
                <a:latin typeface="Times New Roman" panose="02020603050405020304" pitchFamily="18" charset="0"/>
                <a:cs typeface="Times New Roman" panose="02020603050405020304" pitchFamily="18" charset="0"/>
              </a:rPr>
              <a:t> </a:t>
            </a:r>
            <a:r>
              <a:rPr sz="2800" spc="-100" dirty="0">
                <a:latin typeface="Times New Roman" panose="02020603050405020304" pitchFamily="18" charset="0"/>
                <a:cs typeface="Times New Roman" panose="02020603050405020304" pitchFamily="18" charset="0"/>
              </a:rPr>
              <a:t>öğrenci</a:t>
            </a:r>
            <a:r>
              <a:rPr sz="2800" spc="-5" dirty="0">
                <a:latin typeface="Times New Roman" panose="02020603050405020304" pitchFamily="18" charset="0"/>
                <a:cs typeface="Times New Roman" panose="02020603050405020304" pitchFamily="18" charset="0"/>
              </a:rPr>
              <a:t> </a:t>
            </a:r>
            <a:r>
              <a:rPr sz="2800" spc="-245" dirty="0">
                <a:latin typeface="Times New Roman" panose="02020603050405020304" pitchFamily="18" charset="0"/>
                <a:cs typeface="Times New Roman" panose="02020603050405020304" pitchFamily="18" charset="0"/>
              </a:rPr>
              <a:t>alınmaya</a:t>
            </a:r>
            <a:r>
              <a:rPr sz="2800" spc="15" dirty="0">
                <a:latin typeface="Times New Roman" panose="02020603050405020304" pitchFamily="18" charset="0"/>
                <a:cs typeface="Times New Roman" panose="02020603050405020304" pitchFamily="18" charset="0"/>
              </a:rPr>
              <a:t> </a:t>
            </a:r>
            <a:r>
              <a:rPr sz="2800" spc="-160" dirty="0">
                <a:latin typeface="Times New Roman" panose="02020603050405020304" pitchFamily="18" charset="0"/>
                <a:cs typeface="Times New Roman" panose="02020603050405020304" pitchFamily="18" charset="0"/>
              </a:rPr>
              <a:t>başlanmıştır.</a:t>
            </a:r>
            <a:endParaRPr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bject 8"/>
          <p:cNvSpPr txBox="1"/>
          <p:nvPr/>
        </p:nvSpPr>
        <p:spPr>
          <a:xfrm>
            <a:off x="533400" y="533400"/>
            <a:ext cx="10820400" cy="4998804"/>
          </a:xfrm>
          <a:prstGeom prst="rect">
            <a:avLst/>
          </a:prstGeom>
        </p:spPr>
        <p:txBody>
          <a:bodyPr vert="horz" wrap="square" lIns="0" tIns="12700" rIns="0" bIns="0" rtlCol="0">
            <a:spAutoFit/>
          </a:bodyPr>
          <a:lstStyle/>
          <a:p>
            <a:pPr marL="468630" indent="-457200" algn="just">
              <a:lnSpc>
                <a:spcPct val="150000"/>
              </a:lnSpc>
              <a:spcBef>
                <a:spcPts val="1765"/>
              </a:spcBef>
              <a:buClr>
                <a:srgbClr val="B71E42"/>
              </a:buClr>
              <a:buSzPct val="96000"/>
              <a:buFont typeface="Wingdings" panose="05000000000000000000" pitchFamily="2" charset="2"/>
              <a:buChar char="Ø"/>
              <a:tabLst>
                <a:tab pos="328930" algn="l"/>
              </a:tabLst>
            </a:pPr>
            <a:r>
              <a:rPr lang="tr-TR" sz="2400" spc="-75" dirty="0" smtClean="0">
                <a:solidFill>
                  <a:schemeClr val="tx1"/>
                </a:solidFill>
                <a:latin typeface="Times New Roman" panose="02020603050405020304" pitchFamily="18" charset="0"/>
                <a:cs typeface="Times New Roman" panose="02020603050405020304" pitchFamily="18" charset="0"/>
              </a:rPr>
              <a:t>Meslek</a:t>
            </a:r>
            <a:r>
              <a:rPr lang="tr-TR" sz="2400" spc="-270" dirty="0" smtClean="0">
                <a:solidFill>
                  <a:schemeClr val="tx1"/>
                </a:solidFill>
                <a:latin typeface="Times New Roman" panose="02020603050405020304" pitchFamily="18" charset="0"/>
                <a:cs typeface="Times New Roman" panose="02020603050405020304" pitchFamily="18" charset="0"/>
              </a:rPr>
              <a:t> </a:t>
            </a:r>
            <a:r>
              <a:rPr lang="tr-TR" sz="2400" spc="-95" dirty="0" smtClean="0">
                <a:solidFill>
                  <a:schemeClr val="tx1"/>
                </a:solidFill>
                <a:latin typeface="Times New Roman" panose="02020603050405020304" pitchFamily="18" charset="0"/>
                <a:cs typeface="Times New Roman" panose="02020603050405020304" pitchFamily="18" charset="0"/>
              </a:rPr>
              <a:t>Yüksekokulumuzda</a:t>
            </a:r>
            <a:r>
              <a:rPr lang="tr-TR" sz="2400" spc="-280" dirty="0" smtClean="0">
                <a:solidFill>
                  <a:schemeClr val="tx1"/>
                </a:solidFill>
                <a:latin typeface="Times New Roman" panose="02020603050405020304" pitchFamily="18" charset="0"/>
                <a:cs typeface="Times New Roman" panose="02020603050405020304" pitchFamily="18" charset="0"/>
              </a:rPr>
              <a:t>  </a:t>
            </a:r>
          </a:p>
          <a:p>
            <a:pPr marL="468630" lvl="4" indent="-457200" algn="just">
              <a:lnSpc>
                <a:spcPct val="150000"/>
              </a:lnSpc>
              <a:buClr>
                <a:srgbClr val="B71E42"/>
              </a:buClr>
              <a:buSzPct val="96000"/>
              <a:buFont typeface="Arial" panose="020B0604020202020204" pitchFamily="34" charset="0"/>
              <a:buChar char="•"/>
              <a:tabLst>
                <a:tab pos="328930" algn="l"/>
              </a:tabLst>
            </a:pPr>
            <a:r>
              <a:rPr lang="tr-TR" sz="2000" i="1" spc="-140" dirty="0" smtClean="0">
                <a:solidFill>
                  <a:schemeClr val="tx1"/>
                </a:solidFill>
                <a:uFill>
                  <a:solidFill>
                    <a:srgbClr val="B71E42"/>
                  </a:solidFill>
                </a:uFill>
                <a:latin typeface="Times New Roman" panose="02020603050405020304" pitchFamily="18" charset="0"/>
                <a:cs typeface="Times New Roman" panose="02020603050405020304" pitchFamily="18" charset="0"/>
              </a:rPr>
              <a:t>Hasta Bakımı </a:t>
            </a:r>
            <a:r>
              <a:rPr lang="tr-TR" sz="2000" i="1" spc="-100" dirty="0" smtClean="0">
                <a:solidFill>
                  <a:schemeClr val="tx1"/>
                </a:solidFill>
                <a:latin typeface="Times New Roman" panose="02020603050405020304" pitchFamily="18" charset="0"/>
                <a:cs typeface="Times New Roman" panose="02020603050405020304" pitchFamily="18" charset="0"/>
              </a:rPr>
              <a:t>Programı</a:t>
            </a:r>
            <a:r>
              <a:rPr lang="tr-TR" sz="2000" i="1" spc="-40" dirty="0" smtClean="0">
                <a:solidFill>
                  <a:schemeClr val="tx1"/>
                </a:solidFill>
                <a:latin typeface="Times New Roman" panose="02020603050405020304" pitchFamily="18" charset="0"/>
                <a:cs typeface="Times New Roman" panose="02020603050405020304" pitchFamily="18" charset="0"/>
              </a:rPr>
              <a:t> </a:t>
            </a:r>
            <a:r>
              <a:rPr lang="tr-TR" sz="2000" i="1" spc="-100" dirty="0" smtClean="0">
                <a:solidFill>
                  <a:schemeClr val="tx1"/>
                </a:solidFill>
                <a:latin typeface="Times New Roman" panose="02020603050405020304" pitchFamily="18" charset="0"/>
                <a:cs typeface="Times New Roman" panose="02020603050405020304" pitchFamily="18" charset="0"/>
              </a:rPr>
              <a:t>kadrosunda</a:t>
            </a:r>
            <a:r>
              <a:rPr lang="tr-TR" sz="2000" i="1" spc="-20" dirty="0" smtClean="0">
                <a:solidFill>
                  <a:schemeClr val="tx1"/>
                </a:solidFill>
                <a:latin typeface="Times New Roman" panose="02020603050405020304" pitchFamily="18" charset="0"/>
                <a:cs typeface="Times New Roman" panose="02020603050405020304" pitchFamily="18" charset="0"/>
              </a:rPr>
              <a:t> </a:t>
            </a:r>
            <a:r>
              <a:rPr lang="tr-TR" sz="2000" i="1" spc="-190" dirty="0">
                <a:solidFill>
                  <a:schemeClr val="tx1"/>
                </a:solidFill>
                <a:latin typeface="Times New Roman" panose="02020603050405020304" pitchFamily="18" charset="0"/>
                <a:cs typeface="Times New Roman" panose="02020603050405020304" pitchFamily="18" charset="0"/>
              </a:rPr>
              <a:t>4</a:t>
            </a:r>
            <a:r>
              <a:rPr lang="tr-TR" sz="2000" i="1" spc="-190" dirty="0" smtClean="0">
                <a:solidFill>
                  <a:schemeClr val="tx1"/>
                </a:solidFill>
                <a:latin typeface="Times New Roman" panose="02020603050405020304" pitchFamily="18" charset="0"/>
                <a:cs typeface="Times New Roman" panose="02020603050405020304" pitchFamily="18" charset="0"/>
              </a:rPr>
              <a:t>,</a:t>
            </a:r>
            <a:r>
              <a:rPr lang="tr-TR" sz="2000" i="1" spc="-229" dirty="0" smtClean="0">
                <a:solidFill>
                  <a:schemeClr val="tx1"/>
                </a:solidFill>
                <a:latin typeface="Times New Roman" panose="02020603050405020304" pitchFamily="18" charset="0"/>
                <a:cs typeface="Times New Roman" panose="02020603050405020304" pitchFamily="18" charset="0"/>
              </a:rPr>
              <a:t> </a:t>
            </a:r>
          </a:p>
          <a:p>
            <a:pPr marL="468630" lvl="4" indent="-457200" algn="just">
              <a:lnSpc>
                <a:spcPct val="150000"/>
              </a:lnSpc>
              <a:buClr>
                <a:srgbClr val="B71E42"/>
              </a:buClr>
              <a:buSzPct val="96000"/>
              <a:buFont typeface="Arial" panose="020B0604020202020204" pitchFamily="34" charset="0"/>
              <a:buChar char="•"/>
              <a:tabLst>
                <a:tab pos="328930" algn="l"/>
              </a:tabLst>
            </a:pPr>
            <a:r>
              <a:rPr lang="tr-TR" sz="2000" i="1" spc="-80" dirty="0" smtClean="0">
                <a:solidFill>
                  <a:schemeClr val="tx1"/>
                </a:solidFill>
                <a:latin typeface="Times New Roman" panose="02020603050405020304" pitchFamily="18" charset="0"/>
                <a:cs typeface="Times New Roman" panose="02020603050405020304" pitchFamily="18" charset="0"/>
              </a:rPr>
              <a:t>Anestezi </a:t>
            </a:r>
            <a:r>
              <a:rPr lang="tr-TR" sz="2000" i="1" dirty="0" smtClean="0">
                <a:solidFill>
                  <a:schemeClr val="tx1"/>
                </a:solidFill>
                <a:latin typeface="Times New Roman" panose="02020603050405020304" pitchFamily="18" charset="0"/>
                <a:cs typeface="Times New Roman" panose="02020603050405020304" pitchFamily="18" charset="0"/>
              </a:rPr>
              <a:t>Programı </a:t>
            </a:r>
            <a:r>
              <a:rPr lang="tr-TR" sz="2000" i="1" spc="-100" dirty="0" smtClean="0">
                <a:solidFill>
                  <a:schemeClr val="tx1"/>
                </a:solidFill>
                <a:latin typeface="Times New Roman" panose="02020603050405020304" pitchFamily="18" charset="0"/>
                <a:cs typeface="Times New Roman" panose="02020603050405020304" pitchFamily="18" charset="0"/>
              </a:rPr>
              <a:t>kadrosunda</a:t>
            </a:r>
            <a:r>
              <a:rPr lang="tr-TR" sz="2000" i="1" spc="-20" dirty="0" smtClean="0">
                <a:solidFill>
                  <a:schemeClr val="tx1"/>
                </a:solidFill>
                <a:latin typeface="Times New Roman" panose="02020603050405020304" pitchFamily="18" charset="0"/>
                <a:cs typeface="Times New Roman" panose="02020603050405020304" pitchFamily="18" charset="0"/>
              </a:rPr>
              <a:t> </a:t>
            </a:r>
            <a:r>
              <a:rPr lang="tr-TR" sz="2000" i="1" spc="-190" dirty="0" smtClean="0">
                <a:solidFill>
                  <a:schemeClr val="tx1"/>
                </a:solidFill>
                <a:latin typeface="Times New Roman" panose="02020603050405020304" pitchFamily="18" charset="0"/>
                <a:cs typeface="Times New Roman" panose="02020603050405020304" pitchFamily="18" charset="0"/>
              </a:rPr>
              <a:t>3,</a:t>
            </a:r>
            <a:r>
              <a:rPr lang="tr-TR" sz="2000" i="1" spc="-229" dirty="0" smtClean="0">
                <a:solidFill>
                  <a:schemeClr val="tx1"/>
                </a:solidFill>
                <a:latin typeface="Times New Roman" panose="02020603050405020304" pitchFamily="18" charset="0"/>
                <a:cs typeface="Times New Roman" panose="02020603050405020304" pitchFamily="18" charset="0"/>
              </a:rPr>
              <a:t> </a:t>
            </a:r>
          </a:p>
          <a:p>
            <a:pPr marL="468630" lvl="4" indent="-457200" algn="just">
              <a:lnSpc>
                <a:spcPct val="150000"/>
              </a:lnSpc>
              <a:buClr>
                <a:srgbClr val="B71E42"/>
              </a:buClr>
              <a:buSzPct val="96000"/>
              <a:buFont typeface="Arial" panose="020B0604020202020204" pitchFamily="34" charset="0"/>
              <a:buChar char="•"/>
              <a:tabLst>
                <a:tab pos="328930" algn="l"/>
              </a:tabLst>
            </a:pPr>
            <a:r>
              <a:rPr lang="tr-TR" sz="2000" i="1" dirty="0" smtClean="0">
                <a:solidFill>
                  <a:schemeClr val="tx1"/>
                </a:solidFill>
                <a:latin typeface="Times New Roman" panose="02020603050405020304" pitchFamily="18" charset="0"/>
                <a:cs typeface="Times New Roman" panose="02020603050405020304" pitchFamily="18" charset="0"/>
              </a:rPr>
              <a:t>Diş Protez Teknolojisi Programı </a:t>
            </a:r>
            <a:r>
              <a:rPr lang="tr-TR" sz="2000" i="1" spc="-100" dirty="0" smtClean="0">
                <a:solidFill>
                  <a:schemeClr val="tx1"/>
                </a:solidFill>
                <a:latin typeface="Times New Roman" panose="02020603050405020304" pitchFamily="18" charset="0"/>
                <a:cs typeface="Times New Roman" panose="02020603050405020304" pitchFamily="18" charset="0"/>
              </a:rPr>
              <a:t>kadrosunda</a:t>
            </a:r>
            <a:r>
              <a:rPr lang="tr-TR" sz="2000" i="1" spc="-20" dirty="0" smtClean="0">
                <a:solidFill>
                  <a:schemeClr val="tx1"/>
                </a:solidFill>
                <a:latin typeface="Times New Roman" panose="02020603050405020304" pitchFamily="18" charset="0"/>
                <a:cs typeface="Times New Roman" panose="02020603050405020304" pitchFamily="18" charset="0"/>
              </a:rPr>
              <a:t> </a:t>
            </a:r>
            <a:r>
              <a:rPr lang="tr-TR" sz="2000" i="1" spc="-190" dirty="0" smtClean="0">
                <a:solidFill>
                  <a:schemeClr val="tx1"/>
                </a:solidFill>
                <a:latin typeface="Times New Roman" panose="02020603050405020304" pitchFamily="18" charset="0"/>
                <a:cs typeface="Times New Roman" panose="02020603050405020304" pitchFamily="18" charset="0"/>
              </a:rPr>
              <a:t>3,</a:t>
            </a:r>
            <a:r>
              <a:rPr lang="tr-TR" sz="2000" i="1" spc="-229" dirty="0" smtClean="0">
                <a:solidFill>
                  <a:schemeClr val="tx1"/>
                </a:solidFill>
                <a:latin typeface="Times New Roman" panose="02020603050405020304" pitchFamily="18" charset="0"/>
                <a:cs typeface="Times New Roman" panose="02020603050405020304" pitchFamily="18" charset="0"/>
              </a:rPr>
              <a:t> </a:t>
            </a:r>
          </a:p>
          <a:p>
            <a:pPr marL="468630" lvl="4" indent="-457200" algn="just">
              <a:lnSpc>
                <a:spcPct val="150000"/>
              </a:lnSpc>
              <a:buClr>
                <a:srgbClr val="B71E42"/>
              </a:buClr>
              <a:buSzPct val="96000"/>
              <a:buFont typeface="Arial" panose="020B0604020202020204" pitchFamily="34" charset="0"/>
              <a:buChar char="•"/>
              <a:tabLst>
                <a:tab pos="328930" algn="l"/>
              </a:tabLst>
            </a:pPr>
            <a:r>
              <a:rPr lang="tr-TR" sz="2000" i="1" dirty="0" smtClean="0">
                <a:solidFill>
                  <a:schemeClr val="tx1"/>
                </a:solidFill>
                <a:latin typeface="Times New Roman" panose="02020603050405020304" pitchFamily="18" charset="0"/>
                <a:cs typeface="Times New Roman" panose="02020603050405020304" pitchFamily="18" charset="0"/>
              </a:rPr>
              <a:t>Biyomedikal Cihaz Teknolojisi Programı </a:t>
            </a:r>
            <a:r>
              <a:rPr lang="tr-TR" sz="2000" i="1" spc="-100" dirty="0" smtClean="0">
                <a:solidFill>
                  <a:schemeClr val="tx1"/>
                </a:solidFill>
                <a:latin typeface="Times New Roman" panose="02020603050405020304" pitchFamily="18" charset="0"/>
                <a:cs typeface="Times New Roman" panose="02020603050405020304" pitchFamily="18" charset="0"/>
              </a:rPr>
              <a:t>kadrosunda</a:t>
            </a:r>
            <a:r>
              <a:rPr lang="tr-TR" sz="2000" i="1" spc="-20" dirty="0" smtClean="0">
                <a:solidFill>
                  <a:schemeClr val="tx1"/>
                </a:solidFill>
                <a:latin typeface="Times New Roman" panose="02020603050405020304" pitchFamily="18" charset="0"/>
                <a:cs typeface="Times New Roman" panose="02020603050405020304" pitchFamily="18" charset="0"/>
              </a:rPr>
              <a:t> </a:t>
            </a:r>
            <a:r>
              <a:rPr lang="tr-TR" sz="2000" i="1" spc="-190" dirty="0" smtClean="0">
                <a:solidFill>
                  <a:schemeClr val="tx1"/>
                </a:solidFill>
                <a:latin typeface="Times New Roman" panose="02020603050405020304" pitchFamily="18" charset="0"/>
                <a:cs typeface="Times New Roman" panose="02020603050405020304" pitchFamily="18" charset="0"/>
              </a:rPr>
              <a:t>3,</a:t>
            </a:r>
            <a:r>
              <a:rPr lang="tr-TR" sz="2000" i="1" spc="-229" dirty="0" smtClean="0">
                <a:solidFill>
                  <a:schemeClr val="tx1"/>
                </a:solidFill>
                <a:latin typeface="Times New Roman" panose="02020603050405020304" pitchFamily="18" charset="0"/>
                <a:cs typeface="Times New Roman" panose="02020603050405020304" pitchFamily="18" charset="0"/>
              </a:rPr>
              <a:t> </a:t>
            </a:r>
          </a:p>
          <a:p>
            <a:pPr marL="468630" lvl="4" indent="-457200" algn="just">
              <a:lnSpc>
                <a:spcPct val="150000"/>
              </a:lnSpc>
              <a:buClr>
                <a:srgbClr val="B71E42"/>
              </a:buClr>
              <a:buSzPct val="96000"/>
              <a:buFont typeface="Arial" panose="020B0604020202020204" pitchFamily="34" charset="0"/>
              <a:buChar char="•"/>
              <a:tabLst>
                <a:tab pos="328930" algn="l"/>
              </a:tabLst>
            </a:pPr>
            <a:r>
              <a:rPr lang="tr-TR" sz="2000" i="1" dirty="0" smtClean="0">
                <a:solidFill>
                  <a:schemeClr val="tx1"/>
                </a:solidFill>
                <a:latin typeface="Times New Roman" panose="02020603050405020304" pitchFamily="18" charset="0"/>
                <a:cs typeface="Times New Roman" panose="02020603050405020304" pitchFamily="18" charset="0"/>
              </a:rPr>
              <a:t>Yapay Zeka Operatörlüğü Programı </a:t>
            </a:r>
            <a:r>
              <a:rPr lang="tr-TR" sz="2000" i="1" spc="-100" dirty="0" smtClean="0">
                <a:solidFill>
                  <a:schemeClr val="tx1"/>
                </a:solidFill>
                <a:latin typeface="Times New Roman" panose="02020603050405020304" pitchFamily="18" charset="0"/>
                <a:cs typeface="Times New Roman" panose="02020603050405020304" pitchFamily="18" charset="0"/>
              </a:rPr>
              <a:t>kadrosunda</a:t>
            </a:r>
            <a:r>
              <a:rPr lang="tr-TR" sz="2000" i="1" spc="-20" dirty="0" smtClean="0">
                <a:solidFill>
                  <a:schemeClr val="tx1"/>
                </a:solidFill>
                <a:latin typeface="Times New Roman" panose="02020603050405020304" pitchFamily="18" charset="0"/>
                <a:cs typeface="Times New Roman" panose="02020603050405020304" pitchFamily="18" charset="0"/>
              </a:rPr>
              <a:t> </a:t>
            </a:r>
            <a:r>
              <a:rPr lang="tr-TR" sz="2000" i="1" spc="-190" dirty="0" smtClean="0">
                <a:solidFill>
                  <a:schemeClr val="tx1"/>
                </a:solidFill>
                <a:latin typeface="Times New Roman" panose="02020603050405020304" pitchFamily="18" charset="0"/>
                <a:cs typeface="Times New Roman" panose="02020603050405020304" pitchFamily="18" charset="0"/>
              </a:rPr>
              <a:t>3 </a:t>
            </a:r>
          </a:p>
          <a:p>
            <a:pPr marL="11430" algn="just">
              <a:lnSpc>
                <a:spcPct val="150000"/>
              </a:lnSpc>
              <a:spcBef>
                <a:spcPts val="1765"/>
              </a:spcBef>
              <a:buClr>
                <a:srgbClr val="B71E42"/>
              </a:buClr>
              <a:buSzPct val="96000"/>
              <a:tabLst>
                <a:tab pos="328930" algn="l"/>
              </a:tabLst>
            </a:pPr>
            <a:r>
              <a:rPr lang="tr-TR" sz="2400" spc="-190" dirty="0" smtClean="0">
                <a:solidFill>
                  <a:schemeClr val="tx1"/>
                </a:solidFill>
                <a:latin typeface="Times New Roman" panose="02020603050405020304" pitchFamily="18" charset="0"/>
                <a:cs typeface="Times New Roman" panose="02020603050405020304" pitchFamily="18" charset="0"/>
              </a:rPr>
              <a:t>olmak </a:t>
            </a:r>
            <a:r>
              <a:rPr lang="sv-SE" sz="2400" spc="-105" dirty="0" smtClean="0">
                <a:solidFill>
                  <a:schemeClr val="tx1"/>
                </a:solidFill>
                <a:latin typeface="Times New Roman" panose="02020603050405020304" pitchFamily="18" charset="0"/>
                <a:cs typeface="Times New Roman" panose="02020603050405020304" pitchFamily="18" charset="0"/>
              </a:rPr>
              <a:t>üzere</a:t>
            </a:r>
            <a:r>
              <a:rPr lang="sv-SE" sz="2400" spc="-50" dirty="0" smtClean="0">
                <a:solidFill>
                  <a:schemeClr val="tx1"/>
                </a:solidFill>
                <a:latin typeface="Times New Roman" panose="02020603050405020304" pitchFamily="18" charset="0"/>
                <a:cs typeface="Times New Roman" panose="02020603050405020304" pitchFamily="18" charset="0"/>
              </a:rPr>
              <a:t> </a:t>
            </a:r>
            <a:r>
              <a:rPr lang="sv-SE" sz="2400" spc="-125" dirty="0" smtClean="0">
                <a:solidFill>
                  <a:schemeClr val="tx1"/>
                </a:solidFill>
                <a:latin typeface="Times New Roman" panose="02020603050405020304" pitchFamily="18" charset="0"/>
                <a:cs typeface="Times New Roman" panose="02020603050405020304" pitchFamily="18" charset="0"/>
              </a:rPr>
              <a:t>toplam</a:t>
            </a:r>
            <a:r>
              <a:rPr lang="sv-SE" sz="2400" spc="-70" dirty="0" smtClean="0">
                <a:solidFill>
                  <a:schemeClr val="tx1"/>
                </a:solidFill>
                <a:latin typeface="Times New Roman" panose="02020603050405020304" pitchFamily="18" charset="0"/>
                <a:cs typeface="Times New Roman" panose="02020603050405020304" pitchFamily="18" charset="0"/>
              </a:rPr>
              <a:t> </a:t>
            </a:r>
            <a:r>
              <a:rPr lang="tr-TR" sz="2400" spc="-60" dirty="0" smtClean="0">
                <a:solidFill>
                  <a:schemeClr val="tx1"/>
                </a:solidFill>
                <a:latin typeface="Times New Roman" panose="02020603050405020304" pitchFamily="18" charset="0"/>
                <a:cs typeface="Times New Roman" panose="02020603050405020304" pitchFamily="18" charset="0"/>
              </a:rPr>
              <a:t>15</a:t>
            </a:r>
            <a:r>
              <a:rPr lang="sv-SE" sz="2400" spc="-245" dirty="0" smtClean="0">
                <a:solidFill>
                  <a:schemeClr val="tx1"/>
                </a:solidFill>
                <a:latin typeface="Times New Roman" panose="02020603050405020304" pitchFamily="18" charset="0"/>
                <a:cs typeface="Times New Roman" panose="02020603050405020304" pitchFamily="18" charset="0"/>
              </a:rPr>
              <a:t> </a:t>
            </a:r>
            <a:r>
              <a:rPr lang="sv-SE" sz="2400" spc="-10" dirty="0" smtClean="0">
                <a:solidFill>
                  <a:schemeClr val="tx1"/>
                </a:solidFill>
                <a:latin typeface="Times New Roman" panose="02020603050405020304" pitchFamily="18" charset="0"/>
                <a:cs typeface="Times New Roman" panose="02020603050405020304" pitchFamily="18" charset="0"/>
              </a:rPr>
              <a:t>Akademik </a:t>
            </a:r>
            <a:r>
              <a:rPr lang="sv-SE" sz="2400" spc="-85" dirty="0" smtClean="0">
                <a:solidFill>
                  <a:schemeClr val="tx1"/>
                </a:solidFill>
                <a:latin typeface="Times New Roman" panose="02020603050405020304" pitchFamily="18" charset="0"/>
                <a:cs typeface="Times New Roman" panose="02020603050405020304" pitchFamily="18" charset="0"/>
              </a:rPr>
              <a:t>personel</a:t>
            </a:r>
            <a:r>
              <a:rPr lang="sv-SE" sz="2400" spc="-15" dirty="0" smtClean="0">
                <a:solidFill>
                  <a:schemeClr val="tx1"/>
                </a:solidFill>
                <a:latin typeface="Times New Roman" panose="02020603050405020304" pitchFamily="18" charset="0"/>
                <a:cs typeface="Times New Roman" panose="02020603050405020304" pitchFamily="18" charset="0"/>
              </a:rPr>
              <a:t> </a:t>
            </a:r>
            <a:r>
              <a:rPr lang="sv-SE" sz="2400" spc="-75" dirty="0" smtClean="0">
                <a:solidFill>
                  <a:schemeClr val="tx1"/>
                </a:solidFill>
                <a:latin typeface="Times New Roman" panose="02020603050405020304" pitchFamily="18" charset="0"/>
                <a:cs typeface="Times New Roman" panose="02020603050405020304" pitchFamily="18" charset="0"/>
              </a:rPr>
              <a:t>bulunmaktadır.</a:t>
            </a:r>
            <a:endParaRPr lang="tr-TR" sz="2400" spc="-75" dirty="0" smtClean="0">
              <a:solidFill>
                <a:schemeClr val="tx1"/>
              </a:solidFill>
              <a:latin typeface="Times New Roman" panose="02020603050405020304" pitchFamily="18" charset="0"/>
              <a:cs typeface="Times New Roman" panose="02020603050405020304" pitchFamily="18" charset="0"/>
            </a:endParaRPr>
          </a:p>
          <a:p>
            <a:pPr marL="468630" indent="-457200" algn="just">
              <a:lnSpc>
                <a:spcPct val="150000"/>
              </a:lnSpc>
              <a:spcBef>
                <a:spcPts val="1765"/>
              </a:spcBef>
              <a:buClr>
                <a:srgbClr val="B71E42"/>
              </a:buClr>
              <a:buSzPct val="96000"/>
              <a:buFont typeface="Wingdings" panose="05000000000000000000" pitchFamily="2" charset="2"/>
              <a:buChar char="Ø"/>
              <a:tabLst>
                <a:tab pos="328930" algn="l"/>
              </a:tabLst>
            </a:pPr>
            <a:r>
              <a:rPr lang="tr-TR" sz="2400" spc="-80" dirty="0" smtClean="0">
                <a:solidFill>
                  <a:schemeClr val="tx1"/>
                </a:solidFill>
                <a:latin typeface="Times New Roman" panose="02020603050405020304" pitchFamily="18" charset="0"/>
                <a:cs typeface="Times New Roman" panose="02020603050405020304" pitchFamily="18" charset="0"/>
              </a:rPr>
              <a:t>Ayrıca</a:t>
            </a:r>
            <a:r>
              <a:rPr lang="tr-TR" sz="2400" spc="-30" dirty="0" smtClean="0">
                <a:solidFill>
                  <a:schemeClr val="tx1"/>
                </a:solidFill>
                <a:latin typeface="Times New Roman" panose="02020603050405020304" pitchFamily="18" charset="0"/>
                <a:cs typeface="Times New Roman" panose="02020603050405020304" pitchFamily="18" charset="0"/>
              </a:rPr>
              <a:t> </a:t>
            </a:r>
            <a:r>
              <a:rPr lang="tr-TR" sz="2400" spc="-100" dirty="0" smtClean="0">
                <a:solidFill>
                  <a:schemeClr val="tx1"/>
                </a:solidFill>
                <a:latin typeface="Times New Roman" panose="02020603050405020304" pitchFamily="18" charset="0"/>
                <a:cs typeface="Times New Roman" panose="02020603050405020304" pitchFamily="18" charset="0"/>
              </a:rPr>
              <a:t>özel</a:t>
            </a:r>
            <a:r>
              <a:rPr lang="tr-TR" sz="2400" spc="-20" dirty="0" smtClean="0">
                <a:solidFill>
                  <a:schemeClr val="tx1"/>
                </a:solidFill>
                <a:latin typeface="Times New Roman" panose="02020603050405020304" pitchFamily="18" charset="0"/>
                <a:cs typeface="Times New Roman" panose="02020603050405020304" pitchFamily="18" charset="0"/>
              </a:rPr>
              <a:t> </a:t>
            </a:r>
            <a:r>
              <a:rPr lang="tr-TR" sz="2400" spc="-125" dirty="0" smtClean="0">
                <a:solidFill>
                  <a:schemeClr val="tx1"/>
                </a:solidFill>
                <a:latin typeface="Times New Roman" panose="02020603050405020304" pitchFamily="18" charset="0"/>
                <a:cs typeface="Times New Roman" panose="02020603050405020304" pitchFamily="18" charset="0"/>
              </a:rPr>
              <a:t>uzmanlık</a:t>
            </a:r>
            <a:r>
              <a:rPr lang="tr-TR" sz="2400" spc="-55" dirty="0" smtClean="0">
                <a:solidFill>
                  <a:schemeClr val="tx1"/>
                </a:solidFill>
                <a:latin typeface="Times New Roman" panose="02020603050405020304" pitchFamily="18" charset="0"/>
                <a:cs typeface="Times New Roman" panose="02020603050405020304" pitchFamily="18" charset="0"/>
              </a:rPr>
              <a:t> </a:t>
            </a:r>
            <a:r>
              <a:rPr lang="tr-TR" sz="2400" spc="-170" dirty="0" smtClean="0">
                <a:solidFill>
                  <a:schemeClr val="tx1"/>
                </a:solidFill>
                <a:latin typeface="Times New Roman" panose="02020603050405020304" pitchFamily="18" charset="0"/>
                <a:cs typeface="Times New Roman" panose="02020603050405020304" pitchFamily="18" charset="0"/>
              </a:rPr>
              <a:t>alanı</a:t>
            </a:r>
            <a:r>
              <a:rPr lang="tr-TR" sz="2400" spc="-35" dirty="0" smtClean="0">
                <a:solidFill>
                  <a:schemeClr val="tx1"/>
                </a:solidFill>
                <a:latin typeface="Times New Roman" panose="02020603050405020304" pitchFamily="18" charset="0"/>
                <a:cs typeface="Times New Roman" panose="02020603050405020304" pitchFamily="18" charset="0"/>
              </a:rPr>
              <a:t> </a:t>
            </a:r>
            <a:r>
              <a:rPr lang="tr-TR" sz="2400" spc="-135" dirty="0" smtClean="0">
                <a:solidFill>
                  <a:schemeClr val="tx1"/>
                </a:solidFill>
                <a:latin typeface="Times New Roman" panose="02020603050405020304" pitchFamily="18" charset="0"/>
                <a:cs typeface="Times New Roman" panose="02020603050405020304" pitchFamily="18" charset="0"/>
              </a:rPr>
              <a:t>bilgisi</a:t>
            </a:r>
            <a:r>
              <a:rPr lang="tr-TR" sz="2400" spc="-55" dirty="0" smtClean="0">
                <a:solidFill>
                  <a:schemeClr val="tx1"/>
                </a:solidFill>
                <a:latin typeface="Times New Roman" panose="02020603050405020304" pitchFamily="18" charset="0"/>
                <a:cs typeface="Times New Roman" panose="02020603050405020304" pitchFamily="18" charset="0"/>
              </a:rPr>
              <a:t> </a:t>
            </a:r>
            <a:r>
              <a:rPr lang="tr-TR" sz="2400" spc="-110" dirty="0" smtClean="0">
                <a:solidFill>
                  <a:schemeClr val="tx1"/>
                </a:solidFill>
                <a:latin typeface="Times New Roman" panose="02020603050405020304" pitchFamily="18" charset="0"/>
                <a:cs typeface="Times New Roman" panose="02020603050405020304" pitchFamily="18" charset="0"/>
              </a:rPr>
              <a:t>gerektiren</a:t>
            </a:r>
            <a:r>
              <a:rPr lang="tr-TR" sz="2400" spc="-50" dirty="0" smtClean="0">
                <a:solidFill>
                  <a:schemeClr val="tx1"/>
                </a:solidFill>
                <a:latin typeface="Times New Roman" panose="02020603050405020304" pitchFamily="18" charset="0"/>
                <a:cs typeface="Times New Roman" panose="02020603050405020304" pitchFamily="18" charset="0"/>
              </a:rPr>
              <a:t> </a:t>
            </a:r>
            <a:r>
              <a:rPr lang="tr-TR" sz="2400" spc="-95" dirty="0" smtClean="0">
                <a:solidFill>
                  <a:schemeClr val="tx1"/>
                </a:solidFill>
                <a:latin typeface="Times New Roman" panose="02020603050405020304" pitchFamily="18" charset="0"/>
                <a:cs typeface="Times New Roman" panose="02020603050405020304" pitchFamily="18" charset="0"/>
              </a:rPr>
              <a:t>derslere</a:t>
            </a:r>
            <a:r>
              <a:rPr lang="tr-TR" sz="2400" spc="-10" dirty="0" smtClean="0">
                <a:solidFill>
                  <a:schemeClr val="tx1"/>
                </a:solidFill>
                <a:latin typeface="Times New Roman" panose="02020603050405020304" pitchFamily="18" charset="0"/>
                <a:cs typeface="Times New Roman" panose="02020603050405020304" pitchFamily="18" charset="0"/>
              </a:rPr>
              <a:t> </a:t>
            </a:r>
            <a:r>
              <a:rPr lang="tr-TR" sz="2400" spc="-70" dirty="0" smtClean="0">
                <a:solidFill>
                  <a:schemeClr val="tx1"/>
                </a:solidFill>
                <a:latin typeface="Times New Roman" panose="02020603050405020304" pitchFamily="18" charset="0"/>
                <a:cs typeface="Times New Roman" panose="02020603050405020304" pitchFamily="18" charset="0"/>
              </a:rPr>
              <a:t>her</a:t>
            </a:r>
            <a:r>
              <a:rPr lang="tr-TR" sz="2400" spc="-25" dirty="0" smtClean="0">
                <a:solidFill>
                  <a:schemeClr val="tx1"/>
                </a:solidFill>
                <a:latin typeface="Times New Roman" panose="02020603050405020304" pitchFamily="18" charset="0"/>
                <a:cs typeface="Times New Roman" panose="02020603050405020304" pitchFamily="18" charset="0"/>
              </a:rPr>
              <a:t> bir </a:t>
            </a:r>
            <a:r>
              <a:rPr lang="tr-TR" sz="2400" spc="-155" dirty="0" smtClean="0">
                <a:solidFill>
                  <a:schemeClr val="tx1"/>
                </a:solidFill>
                <a:latin typeface="Times New Roman" panose="02020603050405020304" pitchFamily="18" charset="0"/>
                <a:cs typeface="Times New Roman" panose="02020603050405020304" pitchFamily="18" charset="0"/>
              </a:rPr>
              <a:t>alandan</a:t>
            </a:r>
            <a:r>
              <a:rPr lang="tr-TR" sz="2400" spc="-5" dirty="0" smtClean="0">
                <a:solidFill>
                  <a:schemeClr val="tx1"/>
                </a:solidFill>
                <a:latin typeface="Times New Roman" panose="02020603050405020304" pitchFamily="18" charset="0"/>
                <a:cs typeface="Times New Roman" panose="02020603050405020304" pitchFamily="18" charset="0"/>
              </a:rPr>
              <a:t> </a:t>
            </a:r>
            <a:r>
              <a:rPr lang="tr-TR" sz="2400" spc="-135" dirty="0" smtClean="0">
                <a:solidFill>
                  <a:schemeClr val="tx1"/>
                </a:solidFill>
                <a:latin typeface="Times New Roman" panose="02020603050405020304" pitchFamily="18" charset="0"/>
                <a:cs typeface="Times New Roman" panose="02020603050405020304" pitchFamily="18" charset="0"/>
              </a:rPr>
              <a:t>akademik</a:t>
            </a:r>
            <a:r>
              <a:rPr lang="tr-TR" sz="2400" dirty="0" smtClean="0">
                <a:solidFill>
                  <a:schemeClr val="tx1"/>
                </a:solidFill>
                <a:latin typeface="Times New Roman" panose="02020603050405020304" pitchFamily="18" charset="0"/>
                <a:cs typeface="Times New Roman" panose="02020603050405020304" pitchFamily="18" charset="0"/>
              </a:rPr>
              <a:t> </a:t>
            </a:r>
            <a:r>
              <a:rPr lang="tr-TR" sz="2400" spc="-90" dirty="0" smtClean="0">
                <a:solidFill>
                  <a:schemeClr val="tx1"/>
                </a:solidFill>
                <a:latin typeface="Times New Roman" panose="02020603050405020304" pitchFamily="18" charset="0"/>
                <a:cs typeface="Times New Roman" panose="02020603050405020304" pitchFamily="18" charset="0"/>
              </a:rPr>
              <a:t>personeller</a:t>
            </a:r>
            <a:r>
              <a:rPr lang="tr-TR" sz="2400" spc="-5" dirty="0" smtClean="0">
                <a:solidFill>
                  <a:schemeClr val="tx1"/>
                </a:solidFill>
                <a:latin typeface="Times New Roman" panose="02020603050405020304" pitchFamily="18" charset="0"/>
                <a:cs typeface="Times New Roman" panose="02020603050405020304" pitchFamily="18" charset="0"/>
              </a:rPr>
              <a:t> </a:t>
            </a:r>
            <a:r>
              <a:rPr lang="tr-TR" sz="2400" spc="-110" dirty="0" smtClean="0">
                <a:solidFill>
                  <a:schemeClr val="tx1"/>
                </a:solidFill>
                <a:latin typeface="Times New Roman" panose="02020603050405020304" pitchFamily="18" charset="0"/>
                <a:cs typeface="Times New Roman" panose="02020603050405020304" pitchFamily="18" charset="0"/>
              </a:rPr>
              <a:t>görevlendirilmekte</a:t>
            </a:r>
            <a:r>
              <a:rPr lang="tr-TR" sz="2400" spc="-20" dirty="0" smtClean="0">
                <a:solidFill>
                  <a:schemeClr val="tx1"/>
                </a:solidFill>
                <a:latin typeface="Times New Roman" panose="02020603050405020304" pitchFamily="18" charset="0"/>
                <a:cs typeface="Times New Roman" panose="02020603050405020304" pitchFamily="18" charset="0"/>
              </a:rPr>
              <a:t> </a:t>
            </a:r>
            <a:r>
              <a:rPr lang="tr-TR" sz="2400" spc="-25" dirty="0" smtClean="0">
                <a:solidFill>
                  <a:schemeClr val="tx1"/>
                </a:solidFill>
                <a:latin typeface="Times New Roman" panose="02020603050405020304" pitchFamily="18" charset="0"/>
                <a:cs typeface="Times New Roman" panose="02020603050405020304" pitchFamily="18" charset="0"/>
              </a:rPr>
              <a:t>ve </a:t>
            </a:r>
            <a:r>
              <a:rPr lang="tr-TR" sz="2400" spc="-114" dirty="0" smtClean="0">
                <a:solidFill>
                  <a:schemeClr val="tx1"/>
                </a:solidFill>
                <a:latin typeface="Times New Roman" panose="02020603050405020304" pitchFamily="18" charset="0"/>
                <a:cs typeface="Times New Roman" panose="02020603050405020304" pitchFamily="18" charset="0"/>
              </a:rPr>
              <a:t>programlarımızda</a:t>
            </a:r>
            <a:r>
              <a:rPr lang="tr-TR" sz="2400" spc="-35" dirty="0" smtClean="0">
                <a:solidFill>
                  <a:schemeClr val="tx1"/>
                </a:solidFill>
                <a:latin typeface="Times New Roman" panose="02020603050405020304" pitchFamily="18" charset="0"/>
                <a:cs typeface="Times New Roman" panose="02020603050405020304" pitchFamily="18" charset="0"/>
              </a:rPr>
              <a:t> </a:t>
            </a:r>
            <a:r>
              <a:rPr lang="tr-TR" sz="2400" spc="-95" dirty="0" smtClean="0">
                <a:solidFill>
                  <a:schemeClr val="tx1"/>
                </a:solidFill>
                <a:latin typeface="Times New Roman" panose="02020603050405020304" pitchFamily="18" charset="0"/>
                <a:cs typeface="Times New Roman" panose="02020603050405020304" pitchFamily="18" charset="0"/>
              </a:rPr>
              <a:t>üst</a:t>
            </a:r>
            <a:r>
              <a:rPr lang="tr-TR" sz="2400" dirty="0" smtClean="0">
                <a:solidFill>
                  <a:schemeClr val="tx1"/>
                </a:solidFill>
                <a:latin typeface="Times New Roman" panose="02020603050405020304" pitchFamily="18" charset="0"/>
                <a:cs typeface="Times New Roman" panose="02020603050405020304" pitchFamily="18" charset="0"/>
              </a:rPr>
              <a:t> </a:t>
            </a:r>
            <a:r>
              <a:rPr lang="tr-TR" sz="2400" spc="-125" dirty="0" smtClean="0">
                <a:solidFill>
                  <a:schemeClr val="tx1"/>
                </a:solidFill>
                <a:latin typeface="Times New Roman" panose="02020603050405020304" pitchFamily="18" charset="0"/>
                <a:cs typeface="Times New Roman" panose="02020603050405020304" pitchFamily="18" charset="0"/>
              </a:rPr>
              <a:t>düzeyde</a:t>
            </a:r>
            <a:r>
              <a:rPr lang="tr-TR" sz="2400" spc="10" dirty="0" smtClean="0">
                <a:solidFill>
                  <a:schemeClr val="tx1"/>
                </a:solidFill>
                <a:latin typeface="Times New Roman" panose="02020603050405020304" pitchFamily="18" charset="0"/>
                <a:cs typeface="Times New Roman" panose="02020603050405020304" pitchFamily="18" charset="0"/>
              </a:rPr>
              <a:t> </a:t>
            </a:r>
            <a:r>
              <a:rPr lang="tr-TR" sz="2400" spc="-114" dirty="0" smtClean="0">
                <a:solidFill>
                  <a:schemeClr val="tx1"/>
                </a:solidFill>
                <a:latin typeface="Times New Roman" panose="02020603050405020304" pitchFamily="18" charset="0"/>
                <a:cs typeface="Times New Roman" panose="02020603050405020304" pitchFamily="18" charset="0"/>
              </a:rPr>
              <a:t>eğitim-</a:t>
            </a:r>
            <a:r>
              <a:rPr lang="tr-TR" sz="2400" spc="-90" dirty="0" smtClean="0">
                <a:solidFill>
                  <a:schemeClr val="tx1"/>
                </a:solidFill>
                <a:latin typeface="Times New Roman" panose="02020603050405020304" pitchFamily="18" charset="0"/>
                <a:cs typeface="Times New Roman" panose="02020603050405020304" pitchFamily="18" charset="0"/>
              </a:rPr>
              <a:t>öğretim</a:t>
            </a:r>
            <a:r>
              <a:rPr lang="tr-TR" sz="2400" spc="-40" dirty="0" smtClean="0">
                <a:solidFill>
                  <a:schemeClr val="tx1"/>
                </a:solidFill>
                <a:latin typeface="Times New Roman" panose="02020603050405020304" pitchFamily="18" charset="0"/>
                <a:cs typeface="Times New Roman" panose="02020603050405020304" pitchFamily="18" charset="0"/>
              </a:rPr>
              <a:t> </a:t>
            </a:r>
            <a:r>
              <a:rPr lang="tr-TR" sz="2400" spc="-114" dirty="0" smtClean="0">
                <a:solidFill>
                  <a:schemeClr val="tx1"/>
                </a:solidFill>
                <a:latin typeface="Times New Roman" panose="02020603050405020304" pitchFamily="18" charset="0"/>
                <a:cs typeface="Times New Roman" panose="02020603050405020304" pitchFamily="18" charset="0"/>
              </a:rPr>
              <a:t>verilmektedir.</a:t>
            </a:r>
            <a:endParaRPr sz="2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sp>
          <p:nvSpPr>
            <p:cNvPr id="6" name="object 6"/>
            <p:cNvSpPr/>
            <p:nvPr/>
          </p:nvSpPr>
          <p:spPr>
            <a:xfrm>
              <a:off x="1454658" y="1847850"/>
              <a:ext cx="5547995" cy="0"/>
            </a:xfrm>
            <a:custGeom>
              <a:avLst/>
              <a:gdLst/>
              <a:ahLst/>
              <a:cxnLst/>
              <a:rect l="l" t="t" r="r" b="b"/>
              <a:pathLst>
                <a:path w="5547995">
                  <a:moveTo>
                    <a:pt x="0" y="0"/>
                  </a:moveTo>
                  <a:lnTo>
                    <a:pt x="5547995" y="0"/>
                  </a:lnTo>
                </a:path>
              </a:pathLst>
            </a:custGeom>
            <a:ln w="32004">
              <a:solidFill>
                <a:srgbClr val="B71E42"/>
              </a:solidFill>
            </a:ln>
          </p:spPr>
          <p:txBody>
            <a:bodyPr wrap="square" lIns="0" tIns="0" rIns="0" bIns="0" rtlCol="0"/>
            <a:lstStyle/>
            <a:p>
              <a:endParaRPr/>
            </a:p>
          </p:txBody>
        </p:sp>
      </p:grpSp>
      <p:sp>
        <p:nvSpPr>
          <p:cNvPr id="7" name="object 7"/>
          <p:cNvSpPr txBox="1">
            <a:spLocks noGrp="1"/>
          </p:cNvSpPr>
          <p:nvPr>
            <p:ph type="title"/>
          </p:nvPr>
        </p:nvSpPr>
        <p:spPr>
          <a:xfrm>
            <a:off x="105854" y="211573"/>
            <a:ext cx="11841992" cy="540020"/>
          </a:xfrm>
          <a:prstGeom prst="rect">
            <a:avLst/>
          </a:prstGeom>
        </p:spPr>
        <p:txBody>
          <a:bodyPr vert="horz" wrap="square" lIns="0" tIns="67310" rIns="0" bIns="0" rtlCol="0">
            <a:spAutoFit/>
          </a:bodyPr>
          <a:lstStyle/>
          <a:p>
            <a:pPr marL="12700" marR="5080">
              <a:lnSpc>
                <a:spcPts val="3470"/>
              </a:lnSpc>
              <a:spcBef>
                <a:spcPts val="530"/>
              </a:spcBef>
            </a:pPr>
            <a:r>
              <a:rPr sz="4000" b="1" dirty="0">
                <a:latin typeface="Times New Roman" panose="02020603050405020304" pitchFamily="18" charset="0"/>
                <a:cs typeface="Times New Roman" panose="02020603050405020304" pitchFamily="18" charset="0"/>
              </a:rPr>
              <a:t>ÖĞRENCİLERİN</a:t>
            </a:r>
            <a:r>
              <a:rPr sz="4000" b="1" spc="-65" dirty="0">
                <a:latin typeface="Times New Roman" panose="02020603050405020304" pitchFamily="18" charset="0"/>
                <a:cs typeface="Times New Roman" panose="02020603050405020304" pitchFamily="18" charset="0"/>
              </a:rPr>
              <a:t> </a:t>
            </a:r>
            <a:r>
              <a:rPr sz="4000" b="1" spc="-10" dirty="0">
                <a:latin typeface="Times New Roman" panose="02020603050405020304" pitchFamily="18" charset="0"/>
                <a:cs typeface="Times New Roman" panose="02020603050405020304" pitchFamily="18" charset="0"/>
              </a:rPr>
              <a:t>BARINMA OLANAKLARI</a:t>
            </a:r>
          </a:p>
        </p:txBody>
      </p:sp>
      <p:pic>
        <p:nvPicPr>
          <p:cNvPr id="8" name="object 8"/>
          <p:cNvPicPr/>
          <p:nvPr/>
        </p:nvPicPr>
        <p:blipFill>
          <a:blip r:embed="rId5" cstate="print"/>
          <a:stretch>
            <a:fillRect/>
          </a:stretch>
        </p:blipFill>
        <p:spPr>
          <a:xfrm>
            <a:off x="0" y="2019300"/>
            <a:ext cx="12192000" cy="4105655"/>
          </a:xfrm>
          <a:prstGeom prst="rect">
            <a:avLst/>
          </a:prstGeom>
        </p:spPr>
      </p:pic>
      <p:sp>
        <p:nvSpPr>
          <p:cNvPr id="9" name="object 9"/>
          <p:cNvSpPr txBox="1"/>
          <p:nvPr/>
        </p:nvSpPr>
        <p:spPr>
          <a:xfrm>
            <a:off x="135255" y="1143000"/>
            <a:ext cx="8406765" cy="5459095"/>
          </a:xfrm>
          <a:prstGeom prst="rect">
            <a:avLst/>
          </a:prstGeom>
        </p:spPr>
        <p:txBody>
          <a:bodyPr vert="horz" wrap="square" lIns="0" tIns="12065" rIns="0" bIns="0" rtlCol="0">
            <a:spAutoFit/>
          </a:bodyPr>
          <a:lstStyle/>
          <a:p>
            <a:pPr marL="240665" indent="-227965" algn="l">
              <a:lnSpc>
                <a:spcPct val="100000"/>
              </a:lnSpc>
              <a:spcBef>
                <a:spcPts val="615"/>
              </a:spcBef>
              <a:buFont typeface="Wingdings" panose="05000000000000000000"/>
              <a:buChar char=""/>
              <a:tabLst>
                <a:tab pos="240665" algn="l"/>
              </a:tabLst>
            </a:pPr>
            <a:r>
              <a:rPr lang="tr-TR" spc="-90" dirty="0" smtClean="0">
                <a:latin typeface="Times New Roman" panose="02020603050405020304" pitchFamily="18" charset="0"/>
                <a:cs typeface="Times New Roman" panose="02020603050405020304" pitchFamily="18" charset="0"/>
              </a:rPr>
              <a:t>Kütahya Sağlık Bilimleri Üniversitesi öğrencileri için merkezde ve çevresinde çeşitli yurt seçenekleri vardır. Devlet yurtları ve özel yurtlar barınma ihtiyacını karşılamak için hizmet vermektedir.</a:t>
            </a:r>
          </a:p>
          <a:p>
            <a:pPr marL="240665" indent="-227965" algn="l">
              <a:lnSpc>
                <a:spcPct val="100000"/>
              </a:lnSpc>
              <a:spcBef>
                <a:spcPts val="615"/>
              </a:spcBef>
              <a:buFont typeface="Wingdings" panose="05000000000000000000"/>
              <a:buChar char=""/>
              <a:tabLst>
                <a:tab pos="240665" algn="l"/>
              </a:tabLst>
            </a:pPr>
            <a:endParaRPr lang="tr-TR" spc="-90" dirty="0" smtClean="0">
              <a:latin typeface="Times New Roman" panose="02020603050405020304" pitchFamily="18" charset="0"/>
              <a:cs typeface="Times New Roman" panose="02020603050405020304" pitchFamily="18" charset="0"/>
            </a:endParaRPr>
          </a:p>
          <a:p>
            <a:pPr algn="l"/>
            <a:r>
              <a:rPr lang="tr-TR" b="1" dirty="0" smtClean="0">
                <a:latin typeface="Times New Roman" panose="02020603050405020304" pitchFamily="18" charset="0"/>
                <a:cs typeface="Times New Roman" panose="02020603050405020304" pitchFamily="18" charset="0"/>
              </a:rPr>
              <a:t>Kredi ve Yurtlar Kurumu (KYK) Tarafından Sağlananlar</a:t>
            </a:r>
          </a:p>
          <a:p>
            <a:pPr algn="l"/>
            <a:r>
              <a:rPr lang="tr-TR" b="1" dirty="0" err="1" smtClean="0">
                <a:latin typeface="Times New Roman" panose="02020603050405020304" pitchFamily="18" charset="0"/>
                <a:cs typeface="Times New Roman" panose="02020603050405020304" pitchFamily="18" charset="0"/>
              </a:rPr>
              <a:t>Zafeltepe</a:t>
            </a:r>
            <a:r>
              <a:rPr lang="tr-TR" b="1" dirty="0" smtClean="0">
                <a:latin typeface="Times New Roman" panose="02020603050405020304" pitchFamily="18" charset="0"/>
                <a:cs typeface="Times New Roman" panose="02020603050405020304" pitchFamily="18" charset="0"/>
              </a:rPr>
              <a:t> Öğrenci Yurdu</a:t>
            </a:r>
            <a:r>
              <a:rPr lang="tr-TR" dirty="0" smtClean="0">
                <a:latin typeface="Times New Roman" panose="02020603050405020304" pitchFamily="18" charset="0"/>
                <a:cs typeface="Times New Roman" panose="02020603050405020304" pitchFamily="18" charset="0"/>
              </a:rPr>
              <a:t> – </a:t>
            </a:r>
            <a:r>
              <a:rPr lang="tr-TR" i="1" dirty="0" smtClean="0">
                <a:latin typeface="Times New Roman" panose="02020603050405020304" pitchFamily="18" charset="0"/>
                <a:cs typeface="Times New Roman" panose="02020603050405020304" pitchFamily="18" charset="0"/>
              </a:rPr>
              <a:t>Kız öğrencilere yönelik</a:t>
            </a:r>
            <a:endParaRPr lang="tr-TR" dirty="0" smtClean="0">
              <a:latin typeface="Times New Roman" panose="02020603050405020304" pitchFamily="18" charset="0"/>
              <a:cs typeface="Times New Roman" panose="02020603050405020304" pitchFamily="18" charset="0"/>
            </a:endParaRPr>
          </a:p>
          <a:p>
            <a:pPr algn="l"/>
            <a:r>
              <a:rPr lang="tr-TR" b="1" dirty="0" smtClean="0">
                <a:latin typeface="Times New Roman" panose="02020603050405020304" pitchFamily="18" charset="0"/>
                <a:cs typeface="Times New Roman" panose="02020603050405020304" pitchFamily="18" charset="0"/>
              </a:rPr>
              <a:t>Devlet Hatun Öğrenci Yurdu</a:t>
            </a:r>
            <a:r>
              <a:rPr lang="tr-TR" dirty="0" smtClean="0">
                <a:latin typeface="Times New Roman" panose="02020603050405020304" pitchFamily="18" charset="0"/>
                <a:cs typeface="Times New Roman" panose="02020603050405020304" pitchFamily="18" charset="0"/>
              </a:rPr>
              <a:t> – </a:t>
            </a:r>
            <a:r>
              <a:rPr lang="tr-TR" i="1" dirty="0" smtClean="0">
                <a:latin typeface="Times New Roman" panose="02020603050405020304" pitchFamily="18" charset="0"/>
                <a:cs typeface="Times New Roman" panose="02020603050405020304" pitchFamily="18" charset="0"/>
              </a:rPr>
              <a:t>Kız öğrencilere yönelik</a:t>
            </a:r>
            <a:endParaRPr lang="tr-TR" dirty="0" smtClean="0">
              <a:latin typeface="Times New Roman" panose="02020603050405020304" pitchFamily="18" charset="0"/>
              <a:cs typeface="Times New Roman" panose="02020603050405020304" pitchFamily="18" charset="0"/>
            </a:endParaRPr>
          </a:p>
          <a:p>
            <a:pPr algn="l"/>
            <a:r>
              <a:rPr lang="tr-TR" b="1" dirty="0" err="1" smtClean="0">
                <a:latin typeface="Times New Roman" panose="02020603050405020304" pitchFamily="18" charset="0"/>
                <a:cs typeface="Times New Roman" panose="02020603050405020304" pitchFamily="18" charset="0"/>
              </a:rPr>
              <a:t>Hayme</a:t>
            </a:r>
            <a:r>
              <a:rPr lang="tr-TR" b="1" dirty="0" smtClean="0">
                <a:latin typeface="Times New Roman" panose="02020603050405020304" pitchFamily="18" charset="0"/>
                <a:cs typeface="Times New Roman" panose="02020603050405020304" pitchFamily="18" charset="0"/>
              </a:rPr>
              <a:t> Ana Öğrenci Yurdu</a:t>
            </a:r>
            <a:r>
              <a:rPr lang="tr-TR" dirty="0" smtClean="0">
                <a:latin typeface="Times New Roman" panose="02020603050405020304" pitchFamily="18" charset="0"/>
                <a:cs typeface="Times New Roman" panose="02020603050405020304" pitchFamily="18" charset="0"/>
              </a:rPr>
              <a:t> – </a:t>
            </a:r>
            <a:r>
              <a:rPr lang="tr-TR" i="1" dirty="0" smtClean="0">
                <a:latin typeface="Times New Roman" panose="02020603050405020304" pitchFamily="18" charset="0"/>
                <a:cs typeface="Times New Roman" panose="02020603050405020304" pitchFamily="18" charset="0"/>
              </a:rPr>
              <a:t>Kız öğrencilere yönelik</a:t>
            </a:r>
            <a:endParaRPr lang="tr-TR" dirty="0" smtClean="0">
              <a:latin typeface="Times New Roman" panose="02020603050405020304" pitchFamily="18" charset="0"/>
              <a:cs typeface="Times New Roman" panose="02020603050405020304" pitchFamily="18" charset="0"/>
            </a:endParaRPr>
          </a:p>
          <a:p>
            <a:pPr algn="l"/>
            <a:r>
              <a:rPr lang="tr-TR" b="1" dirty="0" smtClean="0">
                <a:latin typeface="Times New Roman" panose="02020603050405020304" pitchFamily="18" charset="0"/>
                <a:cs typeface="Times New Roman" panose="02020603050405020304" pitchFamily="18" charset="0"/>
              </a:rPr>
              <a:t>Emine Gülbahar Hatun Öğrenci Yurdu</a:t>
            </a:r>
            <a:r>
              <a:rPr lang="tr-TR" dirty="0" smtClean="0">
                <a:latin typeface="Times New Roman" panose="02020603050405020304" pitchFamily="18" charset="0"/>
                <a:cs typeface="Times New Roman" panose="02020603050405020304" pitchFamily="18" charset="0"/>
              </a:rPr>
              <a:t> – </a:t>
            </a:r>
            <a:r>
              <a:rPr lang="tr-TR" i="1" dirty="0" smtClean="0">
                <a:latin typeface="Times New Roman" panose="02020603050405020304" pitchFamily="18" charset="0"/>
                <a:cs typeface="Times New Roman" panose="02020603050405020304" pitchFamily="18" charset="0"/>
              </a:rPr>
              <a:t>Erkek öğrencilere yönelik</a:t>
            </a:r>
            <a:endParaRPr lang="tr-TR" dirty="0" smtClean="0">
              <a:latin typeface="Times New Roman" panose="02020603050405020304" pitchFamily="18" charset="0"/>
              <a:cs typeface="Times New Roman" panose="02020603050405020304" pitchFamily="18" charset="0"/>
            </a:endParaRPr>
          </a:p>
          <a:p>
            <a:pPr algn="l"/>
            <a:r>
              <a:rPr lang="tr-TR" b="1" dirty="0" err="1" smtClean="0">
                <a:latin typeface="Times New Roman" panose="02020603050405020304" pitchFamily="18" charset="0"/>
                <a:cs typeface="Times New Roman" panose="02020603050405020304" pitchFamily="18" charset="0"/>
              </a:rPr>
              <a:t>Hazer</a:t>
            </a:r>
            <a:r>
              <a:rPr lang="tr-TR" b="1" dirty="0" smtClean="0">
                <a:latin typeface="Times New Roman" panose="02020603050405020304" pitchFamily="18" charset="0"/>
                <a:cs typeface="Times New Roman" panose="02020603050405020304" pitchFamily="18" charset="0"/>
              </a:rPr>
              <a:t> </a:t>
            </a:r>
            <a:r>
              <a:rPr lang="tr-TR" b="1" dirty="0" err="1" smtClean="0">
                <a:latin typeface="Times New Roman" panose="02020603050405020304" pitchFamily="18" charset="0"/>
                <a:cs typeface="Times New Roman" panose="02020603050405020304" pitchFamily="18" charset="0"/>
              </a:rPr>
              <a:t>Dinari</a:t>
            </a:r>
            <a:r>
              <a:rPr lang="tr-TR" b="1" dirty="0" smtClean="0">
                <a:latin typeface="Times New Roman" panose="02020603050405020304" pitchFamily="18" charset="0"/>
                <a:cs typeface="Times New Roman" panose="02020603050405020304" pitchFamily="18" charset="0"/>
              </a:rPr>
              <a:t> Öğrenci Yurdu</a:t>
            </a:r>
            <a:r>
              <a:rPr lang="tr-TR" dirty="0" smtClean="0">
                <a:latin typeface="Times New Roman" panose="02020603050405020304" pitchFamily="18" charset="0"/>
                <a:cs typeface="Times New Roman" panose="02020603050405020304" pitchFamily="18" charset="0"/>
              </a:rPr>
              <a:t> – </a:t>
            </a:r>
            <a:r>
              <a:rPr lang="tr-TR" i="1" dirty="0" smtClean="0">
                <a:latin typeface="Times New Roman" panose="02020603050405020304" pitchFamily="18" charset="0"/>
                <a:cs typeface="Times New Roman" panose="02020603050405020304" pitchFamily="18" charset="0"/>
              </a:rPr>
              <a:t>Erkek öğrencilere yönelik</a:t>
            </a: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i="1" dirty="0" smtClean="0">
                <a:latin typeface="Times New Roman" panose="02020603050405020304" pitchFamily="18" charset="0"/>
                <a:cs typeface="Times New Roman" panose="02020603050405020304" pitchFamily="18" charset="0"/>
              </a:rPr>
              <a:t>Bu yurtlar şehir merkezi ve yerleşke çevresinde bulunur.</a:t>
            </a:r>
            <a:endParaRPr lang="tr-TR" dirty="0" smtClean="0">
              <a:latin typeface="Times New Roman" panose="02020603050405020304" pitchFamily="18" charset="0"/>
              <a:cs typeface="Times New Roman" panose="02020603050405020304" pitchFamily="18" charset="0"/>
            </a:endParaRPr>
          </a:p>
          <a:p>
            <a:pPr algn="l"/>
            <a:r>
              <a:rPr lang="tr-TR" dirty="0" smtClean="0">
                <a:latin typeface="Times New Roman" panose="02020603050405020304" pitchFamily="18" charset="0"/>
                <a:cs typeface="Times New Roman" panose="02020603050405020304" pitchFamily="18" charset="0"/>
              </a:rPr>
              <a:t>Yurtların birçoğu </a:t>
            </a:r>
            <a:r>
              <a:rPr lang="tr-TR" b="1" dirty="0" smtClean="0">
                <a:latin typeface="Times New Roman" panose="02020603050405020304" pitchFamily="18" charset="0"/>
                <a:cs typeface="Times New Roman" panose="02020603050405020304" pitchFamily="18" charset="0"/>
              </a:rPr>
              <a:t>Merkez Kütahya içerisindedir</a:t>
            </a:r>
            <a:r>
              <a:rPr lang="tr-TR" dirty="0" smtClean="0">
                <a:latin typeface="Times New Roman" panose="02020603050405020304" pitchFamily="18" charset="0"/>
                <a:cs typeface="Times New Roman" panose="02020603050405020304" pitchFamily="18" charset="0"/>
              </a:rPr>
              <a:t>, kampüse ve şehir merkezine </a:t>
            </a:r>
          </a:p>
          <a:p>
            <a:pPr algn="l"/>
            <a:r>
              <a:rPr lang="tr-TR" dirty="0" err="1" smtClean="0">
                <a:latin typeface="Times New Roman" panose="02020603050405020304" pitchFamily="18" charset="0"/>
                <a:cs typeface="Times New Roman" panose="02020603050405020304" pitchFamily="18" charset="0"/>
              </a:rPr>
              <a:t>yakındır.Bu</a:t>
            </a:r>
            <a:r>
              <a:rPr lang="tr-TR" dirty="0" smtClean="0">
                <a:latin typeface="Times New Roman" panose="02020603050405020304" pitchFamily="18" charset="0"/>
                <a:cs typeface="Times New Roman" panose="02020603050405020304" pitchFamily="18" charset="0"/>
              </a:rPr>
              <a:t> sayede öğrenciler </a:t>
            </a:r>
            <a:r>
              <a:rPr lang="tr-TR" b="1" dirty="0" smtClean="0">
                <a:latin typeface="Times New Roman" panose="02020603050405020304" pitchFamily="18" charset="0"/>
                <a:cs typeface="Times New Roman" panose="02020603050405020304" pitchFamily="18" charset="0"/>
              </a:rPr>
              <a:t>ulaşımda zorluk yaşamazlar</a:t>
            </a:r>
            <a:r>
              <a:rPr lang="tr-TR" dirty="0" smtClean="0">
                <a:latin typeface="Times New Roman" panose="02020603050405020304" pitchFamily="18" charset="0"/>
                <a:cs typeface="Times New Roman" panose="02020603050405020304" pitchFamily="18" charset="0"/>
              </a:rPr>
              <a:t>; yaya ya da toplu </a:t>
            </a:r>
          </a:p>
          <a:p>
            <a:pPr algn="l"/>
            <a:r>
              <a:rPr lang="tr-TR" dirty="0" smtClean="0">
                <a:latin typeface="Times New Roman" panose="02020603050405020304" pitchFamily="18" charset="0"/>
                <a:cs typeface="Times New Roman" panose="02020603050405020304" pitchFamily="18" charset="0"/>
              </a:rPr>
              <a:t>taşıma ile kolay erişim mümkündür.</a:t>
            </a:r>
          </a:p>
          <a:p>
            <a:pPr algn="l"/>
            <a:endParaRPr lang="tr-TR" dirty="0" smtClean="0">
              <a:latin typeface="Times New Roman" panose="02020603050405020304" pitchFamily="18" charset="0"/>
              <a:cs typeface="Times New Roman" panose="02020603050405020304" pitchFamily="18" charset="0"/>
            </a:endParaRPr>
          </a:p>
          <a:p>
            <a:pPr algn="l"/>
            <a:r>
              <a:rPr lang="tr-TR" b="1" dirty="0" smtClean="0">
                <a:latin typeface="Times New Roman" panose="02020603050405020304" pitchFamily="18" charset="0"/>
                <a:cs typeface="Times New Roman" panose="02020603050405020304" pitchFamily="18" charset="0"/>
              </a:rPr>
              <a:t>Özel Yurtlar &amp; Alternatif Konaklama</a:t>
            </a:r>
          </a:p>
          <a:p>
            <a:pPr algn="l"/>
            <a:r>
              <a:rPr lang="tr-TR" dirty="0" smtClean="0">
                <a:latin typeface="Times New Roman" panose="02020603050405020304" pitchFamily="18" charset="0"/>
                <a:cs typeface="Times New Roman" panose="02020603050405020304" pitchFamily="18" charset="0"/>
              </a:rPr>
              <a:t>KSBÜ öğrencileri için merkezde </a:t>
            </a:r>
            <a:r>
              <a:rPr lang="tr-TR" b="1" dirty="0" smtClean="0">
                <a:latin typeface="Times New Roman" panose="02020603050405020304" pitchFamily="18" charset="0"/>
                <a:cs typeface="Times New Roman" panose="02020603050405020304" pitchFamily="18" charset="0"/>
              </a:rPr>
              <a:t>özel kız ve erkek öğrenci yurtları</a:t>
            </a:r>
            <a:r>
              <a:rPr lang="tr-TR" dirty="0" smtClean="0">
                <a:latin typeface="Times New Roman" panose="02020603050405020304" pitchFamily="18" charset="0"/>
                <a:cs typeface="Times New Roman" panose="02020603050405020304" pitchFamily="18" charset="0"/>
              </a:rPr>
              <a:t> de bulunmaktadır.</a:t>
            </a:r>
          </a:p>
          <a:p>
            <a:pPr algn="l"/>
            <a:endParaRPr lang="tr-TR" dirty="0" smtClean="0">
              <a:latin typeface="Times New Roman" panose="02020603050405020304" pitchFamily="18" charset="0"/>
              <a:cs typeface="Times New Roman" panose="02020603050405020304" pitchFamily="18" charset="0"/>
            </a:endParaRPr>
          </a:p>
          <a:p>
            <a:pPr marL="240665" indent="-227965">
              <a:lnSpc>
                <a:spcPct val="100000"/>
              </a:lnSpc>
              <a:spcBef>
                <a:spcPts val="615"/>
              </a:spcBef>
              <a:buFont typeface="Wingdings" panose="05000000000000000000"/>
              <a:buChar char=""/>
              <a:tabLst>
                <a:tab pos="240665" algn="l"/>
              </a:tabLst>
            </a:pPr>
            <a:endParaRPr lang="tr-TR" spc="-90" dirty="0" smtClean="0">
              <a:latin typeface="Times New Roman" panose="02020603050405020304" pitchFamily="18" charset="0"/>
              <a:cs typeface="Times New Roman" panose="02020603050405020304" pitchFamily="18" charset="0"/>
            </a:endParaRPr>
          </a:p>
          <a:p>
            <a:pPr marL="240665">
              <a:lnSpc>
                <a:spcPct val="100000"/>
              </a:lnSpc>
              <a:spcBef>
                <a:spcPts val="205"/>
              </a:spcBef>
            </a:pPr>
            <a:endParaRPr dirty="0">
              <a:latin typeface="Times New Roman" panose="02020603050405020304" pitchFamily="18" charset="0"/>
              <a:cs typeface="Times New Roman" panose="02020603050405020304" pitchFamily="18" charset="0"/>
            </a:endParaRPr>
          </a:p>
        </p:txBody>
      </p:sp>
      <p:pic>
        <p:nvPicPr>
          <p:cNvPr id="3085" name="Picture 13" descr="https://bidb.ksbu.edu.tr/duyuru_medya/uploads/167/images/Resim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5950" y="2286000"/>
            <a:ext cx="3799205" cy="34366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sp>
          <p:nvSpPr>
            <p:cNvPr id="4" name="object 4"/>
            <p:cNvSpPr/>
            <p:nvPr/>
          </p:nvSpPr>
          <p:spPr>
            <a:xfrm flipV="1">
              <a:off x="228602" y="1828799"/>
              <a:ext cx="4750434" cy="45719"/>
            </a:xfrm>
            <a:custGeom>
              <a:avLst/>
              <a:gdLst/>
              <a:ahLst/>
              <a:cxnLst/>
              <a:rect l="l" t="t" r="r" b="b"/>
              <a:pathLst>
                <a:path w="3531235">
                  <a:moveTo>
                    <a:pt x="0" y="0"/>
                  </a:moveTo>
                  <a:lnTo>
                    <a:pt x="3530854" y="0"/>
                  </a:lnTo>
                </a:path>
              </a:pathLst>
            </a:custGeom>
            <a:ln w="32004">
              <a:solidFill>
                <a:srgbClr val="B71E42"/>
              </a:solidFill>
            </a:ln>
          </p:spPr>
          <p:txBody>
            <a:bodyPr wrap="square" lIns="0" tIns="0" rIns="0" bIns="0" rtlCol="0"/>
            <a:lstStyle/>
            <a:p>
              <a:endParaRPr/>
            </a:p>
          </p:txBody>
        </p:sp>
        <p:pic>
          <p:nvPicPr>
            <p:cNvPr id="5" name="object 5"/>
            <p:cNvPicPr/>
            <p:nvPr/>
          </p:nvPicPr>
          <p:blipFill>
            <a:blip r:embed="rId3" cstate="print"/>
            <a:stretch>
              <a:fillRect/>
            </a:stretch>
          </p:blipFill>
          <p:spPr>
            <a:xfrm>
              <a:off x="0" y="2019300"/>
              <a:ext cx="12192000" cy="4105655"/>
            </a:xfrm>
            <a:prstGeom prst="rect">
              <a:avLst/>
            </a:prstGeom>
          </p:spPr>
        </p:pic>
      </p:grpSp>
      <p:sp>
        <p:nvSpPr>
          <p:cNvPr id="6" name="object 6"/>
          <p:cNvSpPr txBox="1"/>
          <p:nvPr/>
        </p:nvSpPr>
        <p:spPr>
          <a:xfrm>
            <a:off x="228601" y="2286000"/>
            <a:ext cx="4628642" cy="2636619"/>
          </a:xfrm>
          <a:prstGeom prst="rect">
            <a:avLst/>
          </a:prstGeom>
        </p:spPr>
        <p:txBody>
          <a:bodyPr vert="horz" wrap="square" lIns="0" tIns="12700" rIns="0" bIns="0" rtlCol="0">
            <a:spAutoFit/>
          </a:bodyPr>
          <a:lstStyle/>
          <a:p>
            <a:pPr marL="12065" marR="144780">
              <a:lnSpc>
                <a:spcPct val="120000"/>
              </a:lnSpc>
              <a:spcBef>
                <a:spcPts val="100"/>
              </a:spcBef>
              <a:buClr>
                <a:srgbClr val="B71E42"/>
              </a:buClr>
              <a:tabLst>
                <a:tab pos="240665" algn="l"/>
              </a:tabLst>
            </a:pPr>
            <a:r>
              <a:rPr sz="2000" b="1" spc="-75" dirty="0">
                <a:latin typeface="Times New Roman" panose="02020603050405020304" pitchFamily="18" charset="0"/>
                <a:cs typeface="Times New Roman" panose="02020603050405020304" pitchFamily="18" charset="0"/>
              </a:rPr>
              <a:t>Meslek</a:t>
            </a:r>
            <a:r>
              <a:rPr sz="2000" b="1" spc="-250" dirty="0">
                <a:latin typeface="Times New Roman" panose="02020603050405020304" pitchFamily="18" charset="0"/>
                <a:cs typeface="Times New Roman" panose="02020603050405020304" pitchFamily="18" charset="0"/>
              </a:rPr>
              <a:t> </a:t>
            </a:r>
            <a:r>
              <a:rPr sz="2000" b="1" spc="-100" dirty="0" err="1">
                <a:latin typeface="Times New Roman" panose="02020603050405020304" pitchFamily="18" charset="0"/>
                <a:cs typeface="Times New Roman" panose="02020603050405020304" pitchFamily="18" charset="0"/>
              </a:rPr>
              <a:t>Yüksekokulumuz</a:t>
            </a:r>
            <a:r>
              <a:rPr sz="2000" b="1" spc="-100" dirty="0" smtClean="0">
                <a:latin typeface="Times New Roman" panose="02020603050405020304" pitchFamily="18" charset="0"/>
                <a:cs typeface="Times New Roman" panose="02020603050405020304" pitchFamily="18" charset="0"/>
              </a:rPr>
              <a:t>,</a:t>
            </a:r>
            <a:endParaRPr lang="tr-TR" sz="2000" b="1" spc="-100" dirty="0" smtClean="0">
              <a:latin typeface="Times New Roman" panose="02020603050405020304" pitchFamily="18" charset="0"/>
              <a:cs typeface="Times New Roman" panose="02020603050405020304" pitchFamily="18" charset="0"/>
            </a:endParaRPr>
          </a:p>
          <a:p>
            <a:pPr marL="240665" marR="144780" indent="-228600">
              <a:lnSpc>
                <a:spcPct val="120000"/>
              </a:lnSpc>
              <a:spcBef>
                <a:spcPts val="100"/>
              </a:spcBef>
              <a:buClr>
                <a:srgbClr val="B71E42"/>
              </a:buClr>
              <a:buFont typeface="Arial MT"/>
              <a:buChar char="•"/>
              <a:tabLst>
                <a:tab pos="240665" algn="l"/>
              </a:tabLst>
            </a:pPr>
            <a:r>
              <a:rPr lang="tr-TR" sz="2000" dirty="0">
                <a:latin typeface="Times New Roman" panose="02020603050405020304" pitchFamily="18" charset="0"/>
                <a:cs typeface="Times New Roman" panose="02020603050405020304" pitchFamily="18" charset="0"/>
              </a:rPr>
              <a:t>(İstiklal Yerleşkesi) İstiklal, Lala Hüseyin Paşa </a:t>
            </a:r>
            <a:r>
              <a:rPr lang="tr-TR" sz="2000" dirty="0" err="1" smtClean="0">
                <a:latin typeface="Times New Roman" panose="02020603050405020304" pitchFamily="18" charset="0"/>
                <a:cs typeface="Times New Roman" panose="02020603050405020304" pitchFamily="18" charset="0"/>
              </a:rPr>
              <a:t>Cd</a:t>
            </a:r>
            <a:r>
              <a:rPr lang="tr-TR" sz="2000" dirty="0" smtClean="0">
                <a:latin typeface="Times New Roman" panose="02020603050405020304" pitchFamily="18" charset="0"/>
                <a:cs typeface="Times New Roman" panose="02020603050405020304" pitchFamily="18" charset="0"/>
              </a:rPr>
              <a:t>. yer almaktadır.</a:t>
            </a:r>
          </a:p>
          <a:p>
            <a:pPr marL="240665" marR="144780" indent="-228600">
              <a:lnSpc>
                <a:spcPct val="120000"/>
              </a:lnSpc>
              <a:spcBef>
                <a:spcPts val="100"/>
              </a:spcBef>
              <a:buClr>
                <a:srgbClr val="B71E42"/>
              </a:buClr>
              <a:buFont typeface="Arial MT"/>
              <a:buChar char="•"/>
              <a:tabLst>
                <a:tab pos="240665" algn="l"/>
              </a:tabLst>
            </a:pPr>
            <a:endParaRPr lang="tr-TR" sz="2000" spc="-80" dirty="0">
              <a:latin typeface="Times New Roman" panose="02020603050405020304" pitchFamily="18" charset="0"/>
              <a:cs typeface="Times New Roman" panose="02020603050405020304" pitchFamily="18" charset="0"/>
            </a:endParaRPr>
          </a:p>
          <a:p>
            <a:pPr marL="240665" marR="144780" indent="-228600">
              <a:lnSpc>
                <a:spcPct val="120000"/>
              </a:lnSpc>
              <a:spcBef>
                <a:spcPts val="100"/>
              </a:spcBef>
              <a:buClr>
                <a:srgbClr val="B71E42"/>
              </a:buClr>
              <a:buFont typeface="Arial MT"/>
              <a:buChar char="•"/>
              <a:tabLst>
                <a:tab pos="240665" algn="l"/>
              </a:tabLst>
            </a:pPr>
            <a:r>
              <a:rPr sz="2000" spc="-80" dirty="0" err="1" smtClean="0">
                <a:latin typeface="Times New Roman" panose="02020603050405020304" pitchFamily="18" charset="0"/>
                <a:cs typeface="Times New Roman" panose="02020603050405020304" pitchFamily="18" charset="0"/>
              </a:rPr>
              <a:t>Ayrıca</a:t>
            </a:r>
            <a:r>
              <a:rPr lang="tr-TR" sz="2000" spc="-15" dirty="0" smtClean="0">
                <a:latin typeface="Times New Roman" panose="02020603050405020304" pitchFamily="18" charset="0"/>
                <a:cs typeface="Times New Roman" panose="02020603050405020304" pitchFamily="18" charset="0"/>
              </a:rPr>
              <a:t> </a:t>
            </a:r>
            <a:r>
              <a:rPr sz="2000" spc="-145" dirty="0" err="1" smtClean="0">
                <a:latin typeface="Times New Roman" panose="02020603050405020304" pitchFamily="18" charset="0"/>
                <a:cs typeface="Times New Roman" panose="02020603050405020304" pitchFamily="18" charset="0"/>
              </a:rPr>
              <a:t>yemekhane</a:t>
            </a:r>
            <a:r>
              <a:rPr sz="2000" spc="-145" dirty="0">
                <a:latin typeface="Times New Roman" panose="02020603050405020304" pitchFamily="18" charset="0"/>
                <a:cs typeface="Times New Roman" panose="02020603050405020304" pitchFamily="18" charset="0"/>
              </a:rPr>
              <a:t>,</a:t>
            </a:r>
            <a:r>
              <a:rPr sz="2000" spc="-245" dirty="0">
                <a:latin typeface="Times New Roman" panose="02020603050405020304" pitchFamily="18" charset="0"/>
                <a:cs typeface="Times New Roman" panose="02020603050405020304" pitchFamily="18" charset="0"/>
              </a:rPr>
              <a:t> </a:t>
            </a:r>
            <a:r>
              <a:rPr lang="tr-TR" sz="2000" spc="-245" dirty="0" smtClean="0">
                <a:latin typeface="Times New Roman" panose="02020603050405020304" pitchFamily="18" charset="0"/>
                <a:cs typeface="Times New Roman" panose="02020603050405020304" pitchFamily="18" charset="0"/>
              </a:rPr>
              <a:t> </a:t>
            </a:r>
            <a:r>
              <a:rPr sz="2000" spc="-70" dirty="0" err="1" smtClean="0">
                <a:latin typeface="Times New Roman" panose="02020603050405020304" pitchFamily="18" charset="0"/>
                <a:cs typeface="Times New Roman" panose="02020603050405020304" pitchFamily="18" charset="0"/>
              </a:rPr>
              <a:t>kafeterya</a:t>
            </a:r>
            <a:r>
              <a:rPr sz="2000" spc="-70" dirty="0">
                <a:latin typeface="Times New Roman" panose="02020603050405020304" pitchFamily="18" charset="0"/>
                <a:cs typeface="Times New Roman" panose="02020603050405020304" pitchFamily="18" charset="0"/>
              </a:rPr>
              <a:t>, </a:t>
            </a:r>
            <a:r>
              <a:rPr sz="2000" spc="-125" dirty="0">
                <a:latin typeface="Times New Roman" panose="02020603050405020304" pitchFamily="18" charset="0"/>
                <a:cs typeface="Times New Roman" panose="02020603050405020304" pitchFamily="18" charset="0"/>
              </a:rPr>
              <a:t>dinlenme</a:t>
            </a:r>
            <a:r>
              <a:rPr sz="2000" spc="-25" dirty="0">
                <a:latin typeface="Times New Roman" panose="02020603050405020304" pitchFamily="18" charset="0"/>
                <a:cs typeface="Times New Roman" panose="02020603050405020304" pitchFamily="18" charset="0"/>
              </a:rPr>
              <a:t> </a:t>
            </a:r>
            <a:r>
              <a:rPr sz="2000" spc="-190" dirty="0">
                <a:latin typeface="Times New Roman" panose="02020603050405020304" pitchFamily="18" charset="0"/>
                <a:cs typeface="Times New Roman" panose="02020603050405020304" pitchFamily="18" charset="0"/>
              </a:rPr>
              <a:t>alanı,</a:t>
            </a:r>
            <a:r>
              <a:rPr sz="2000" spc="-225" dirty="0">
                <a:latin typeface="Times New Roman" panose="02020603050405020304" pitchFamily="18" charset="0"/>
                <a:cs typeface="Times New Roman" panose="02020603050405020304" pitchFamily="18" charset="0"/>
              </a:rPr>
              <a:t> </a:t>
            </a:r>
            <a:r>
              <a:rPr sz="2000" spc="-30" dirty="0">
                <a:latin typeface="Times New Roman" panose="02020603050405020304" pitchFamily="18" charset="0"/>
                <a:cs typeface="Times New Roman" panose="02020603050405020304" pitchFamily="18" charset="0"/>
              </a:rPr>
              <a:t>kütüphane, </a:t>
            </a:r>
            <a:r>
              <a:rPr sz="2000" spc="-140" dirty="0">
                <a:latin typeface="Times New Roman" panose="02020603050405020304" pitchFamily="18" charset="0"/>
                <a:cs typeface="Times New Roman" panose="02020603050405020304" pitchFamily="18" charset="0"/>
              </a:rPr>
              <a:t>laboratuvarlar,</a:t>
            </a:r>
            <a:r>
              <a:rPr sz="2000" spc="-235" dirty="0">
                <a:latin typeface="Times New Roman" panose="02020603050405020304" pitchFamily="18" charset="0"/>
                <a:cs typeface="Times New Roman" panose="02020603050405020304" pitchFamily="18" charset="0"/>
              </a:rPr>
              <a:t> </a:t>
            </a:r>
            <a:r>
              <a:rPr lang="tr-TR" sz="2000" spc="-235" dirty="0" smtClean="0">
                <a:latin typeface="Times New Roman" panose="02020603050405020304" pitchFamily="18" charset="0"/>
                <a:cs typeface="Times New Roman" panose="02020603050405020304" pitchFamily="18" charset="0"/>
              </a:rPr>
              <a:t> </a:t>
            </a:r>
            <a:r>
              <a:rPr sz="2000" spc="-10" dirty="0" err="1" smtClean="0">
                <a:latin typeface="Times New Roman" panose="02020603050405020304" pitchFamily="18" charset="0"/>
                <a:cs typeface="Times New Roman" panose="02020603050405020304" pitchFamily="18" charset="0"/>
              </a:rPr>
              <a:t>okulumuz</a:t>
            </a:r>
            <a:r>
              <a:rPr sz="2000" spc="-10" dirty="0" smtClean="0">
                <a:latin typeface="Times New Roman" panose="02020603050405020304" pitchFamily="18" charset="0"/>
                <a:cs typeface="Times New Roman" panose="02020603050405020304" pitchFamily="18" charset="0"/>
              </a:rPr>
              <a:t> </a:t>
            </a:r>
            <a:r>
              <a:rPr sz="2000" spc="-170" dirty="0">
                <a:latin typeface="Times New Roman" panose="02020603050405020304" pitchFamily="18" charset="0"/>
                <a:cs typeface="Times New Roman" panose="02020603050405020304" pitchFamily="18" charset="0"/>
              </a:rPr>
              <a:t>alanı</a:t>
            </a:r>
            <a:r>
              <a:rPr sz="2000" spc="-60" dirty="0">
                <a:latin typeface="Times New Roman" panose="02020603050405020304" pitchFamily="18" charset="0"/>
                <a:cs typeface="Times New Roman" panose="02020603050405020304" pitchFamily="18" charset="0"/>
              </a:rPr>
              <a:t> </a:t>
            </a:r>
            <a:r>
              <a:rPr sz="2000" spc="-100" dirty="0">
                <a:latin typeface="Times New Roman" panose="02020603050405020304" pitchFamily="18" charset="0"/>
                <a:cs typeface="Times New Roman" panose="02020603050405020304" pitchFamily="18" charset="0"/>
              </a:rPr>
              <a:t>içerisinde</a:t>
            </a:r>
            <a:r>
              <a:rPr sz="2000" spc="-50" dirty="0">
                <a:latin typeface="Times New Roman" panose="02020603050405020304" pitchFamily="18" charset="0"/>
                <a:cs typeface="Times New Roman" panose="02020603050405020304" pitchFamily="18" charset="0"/>
              </a:rPr>
              <a:t> </a:t>
            </a:r>
            <a:r>
              <a:rPr sz="2000" spc="-140" dirty="0">
                <a:latin typeface="Times New Roman" panose="02020603050405020304" pitchFamily="18" charset="0"/>
                <a:cs typeface="Times New Roman" panose="02020603050405020304" pitchFamily="18" charset="0"/>
              </a:rPr>
              <a:t>bulunmaktadır.</a:t>
            </a:r>
            <a:endParaRPr sz="2000" dirty="0">
              <a:latin typeface="Times New Roman" panose="02020603050405020304" pitchFamily="18" charset="0"/>
              <a:cs typeface="Times New Roman" panose="02020603050405020304" pitchFamily="18" charset="0"/>
            </a:endParaRPr>
          </a:p>
        </p:txBody>
      </p:sp>
      <p:pic>
        <p:nvPicPr>
          <p:cNvPr id="13" name="Resim 12"/>
          <p:cNvPicPr>
            <a:picLocks noChangeAspect="1"/>
          </p:cNvPicPr>
          <p:nvPr/>
        </p:nvPicPr>
        <p:blipFill rotWithShape="1">
          <a:blip r:embed="rId4"/>
          <a:srcRect l="20714" t="48646" r="43435" b="18778"/>
          <a:stretch>
            <a:fillRect/>
          </a:stretch>
        </p:blipFill>
        <p:spPr>
          <a:xfrm>
            <a:off x="5659697" y="1371694"/>
            <a:ext cx="6151303" cy="480050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28600" y="1981200"/>
            <a:ext cx="5181600" cy="1791335"/>
          </a:xfrm>
          <a:prstGeom prst="rect">
            <a:avLst/>
          </a:prstGeom>
        </p:spPr>
        <p:txBody>
          <a:bodyPr vert="horz" wrap="square" lIns="0" tIns="67945" rIns="0" bIns="0" rtlCol="0">
            <a:spAutoFit/>
          </a:bodyPr>
          <a:lstStyle/>
          <a:p>
            <a:pPr marL="12700" marR="5080" algn="ctr">
              <a:spcBef>
                <a:spcPts val="535"/>
              </a:spcBef>
            </a:pPr>
            <a:r>
              <a:rPr lang="" altLang="en-US" sz="2800" b="1" dirty="0">
                <a:latin typeface="Times New Roman" panose="02020603050405020304" pitchFamily="18" charset="0"/>
                <a:cs typeface="Times New Roman" panose="02020603050405020304" pitchFamily="18" charset="0"/>
              </a:rPr>
              <a:t>Ü</a:t>
            </a:r>
            <a:r>
              <a:rPr lang="en-US" altLang="tr-TR" sz="2800" b="1" dirty="0">
                <a:latin typeface="Times New Roman" panose="02020603050405020304" pitchFamily="18" charset="0"/>
                <a:cs typeface="Times New Roman" panose="02020603050405020304" pitchFamily="18" charset="0"/>
              </a:rPr>
              <a:t>N</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VERS</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TEM</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Z </a:t>
            </a:r>
            <a:r>
              <a:rPr lang="en-US" altLang="en-US" sz="2800" b="1" dirty="0">
                <a:latin typeface="Times New Roman" panose="02020603050405020304" pitchFamily="18" charset="0"/>
                <a:cs typeface="Times New Roman" panose="02020603050405020304" pitchFamily="18" charset="0"/>
              </a:rPr>
              <a:t>Ö</a:t>
            </a:r>
            <a:r>
              <a:rPr lang="" altLang="en-US" sz="2800" b="1" dirty="0">
                <a:latin typeface="Times New Roman" panose="02020603050405020304" pitchFamily="18" charset="0"/>
                <a:cs typeface="Times New Roman" panose="02020603050405020304" pitchFamily="18" charset="0"/>
              </a:rPr>
              <a:t>Ğ</a:t>
            </a:r>
            <a:r>
              <a:rPr lang="en-US" altLang="tr-TR" sz="2800" b="1" dirty="0">
                <a:latin typeface="Times New Roman" panose="02020603050405020304" pitchFamily="18" charset="0"/>
                <a:cs typeface="Times New Roman" panose="02020603050405020304" pitchFamily="18" charset="0"/>
              </a:rPr>
              <a:t>RENC</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LER</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NE SUNULAN B</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L</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MSEL VE AR-GE </a:t>
            </a:r>
            <a:r>
              <a:rPr lang="" altLang="en-US" sz="2800" b="1" dirty="0">
                <a:latin typeface="Times New Roman" panose="02020603050405020304" pitchFamily="18" charset="0"/>
                <a:cs typeface="Times New Roman" panose="02020603050405020304" pitchFamily="18" charset="0"/>
              </a:rPr>
              <a:t>İ</a:t>
            </a:r>
            <a:r>
              <a:rPr lang="en-US" altLang="tr-TR" sz="2800" b="1" dirty="0">
                <a:latin typeface="Times New Roman" panose="02020603050405020304" pitchFamily="18" charset="0"/>
                <a:cs typeface="Times New Roman" panose="02020603050405020304" pitchFamily="18" charset="0"/>
              </a:rPr>
              <a:t>MK</a:t>
            </a:r>
            <a:r>
              <a:rPr lang="" altLang="en-US" sz="2800" b="1" dirty="0">
                <a:latin typeface="Times New Roman" panose="02020603050405020304" pitchFamily="18" charset="0"/>
                <a:cs typeface="Times New Roman" panose="02020603050405020304" pitchFamily="18" charset="0"/>
              </a:rPr>
              <a:t>Â</a:t>
            </a:r>
            <a:r>
              <a:rPr lang="en-US" altLang="tr-TR" sz="2800" b="1" dirty="0">
                <a:latin typeface="Times New Roman" panose="02020603050405020304" pitchFamily="18" charset="0"/>
                <a:cs typeface="Times New Roman" panose="02020603050405020304" pitchFamily="18" charset="0"/>
              </a:rPr>
              <a:t>NLARI</a:t>
            </a:r>
          </a:p>
        </p:txBody>
      </p:sp>
      <p:grpSp>
        <p:nvGrpSpPr>
          <p:cNvPr id="4" name="object 4"/>
          <p:cNvGrpSpPr/>
          <p:nvPr/>
        </p:nvGrpSpPr>
        <p:grpSpPr>
          <a:xfrm>
            <a:off x="5454588" y="760570"/>
            <a:ext cx="6544945" cy="5564030"/>
            <a:chOff x="5004815" y="615695"/>
            <a:chExt cx="6544945" cy="5100320"/>
          </a:xfrm>
        </p:grpSpPr>
        <p:pic>
          <p:nvPicPr>
            <p:cNvPr id="5" name="object 5"/>
            <p:cNvPicPr/>
            <p:nvPr/>
          </p:nvPicPr>
          <p:blipFill>
            <a:blip r:embed="rId2" cstate="print"/>
            <a:stretch>
              <a:fillRect/>
            </a:stretch>
          </p:blipFill>
          <p:spPr>
            <a:xfrm>
              <a:off x="5004815" y="633983"/>
              <a:ext cx="6541770" cy="5081778"/>
            </a:xfrm>
            <a:prstGeom prst="rect">
              <a:avLst/>
            </a:prstGeom>
          </p:spPr>
        </p:pic>
        <p:pic>
          <p:nvPicPr>
            <p:cNvPr id="6" name="object 6"/>
            <p:cNvPicPr/>
            <p:nvPr/>
          </p:nvPicPr>
          <p:blipFill>
            <a:blip r:embed="rId3" cstate="print"/>
            <a:stretch>
              <a:fillRect/>
            </a:stretch>
          </p:blipFill>
          <p:spPr>
            <a:xfrm>
              <a:off x="5058155" y="615695"/>
              <a:ext cx="6491478" cy="4912614"/>
            </a:xfrm>
            <a:prstGeom prst="rect">
              <a:avLst/>
            </a:prstGeom>
          </p:spPr>
        </p:pic>
      </p:grpSp>
      <p:sp>
        <p:nvSpPr>
          <p:cNvPr id="7" name="object 7"/>
          <p:cNvSpPr txBox="1"/>
          <p:nvPr/>
        </p:nvSpPr>
        <p:spPr>
          <a:xfrm>
            <a:off x="5615305" y="1066800"/>
            <a:ext cx="6228080" cy="4585335"/>
          </a:xfrm>
          <a:prstGeom prst="rect">
            <a:avLst/>
          </a:prstGeom>
          <a:solidFill>
            <a:srgbClr val="FFFFFF"/>
          </a:solidFill>
          <a:ln w="6096">
            <a:solidFill>
              <a:srgbClr val="DFDBD4"/>
            </a:solidFill>
          </a:ln>
        </p:spPr>
        <p:txBody>
          <a:bodyPr vert="horz" wrap="square" lIns="0" tIns="3810" rIns="0" bIns="0" rtlCol="0">
            <a:noAutofit/>
          </a:bodyPr>
          <a:lstStyle/>
          <a:p>
            <a:pPr>
              <a:lnSpc>
                <a:spcPct val="100000"/>
              </a:lnSpc>
              <a:spcBef>
                <a:spcPts val="30"/>
              </a:spcBef>
            </a:pPr>
            <a:endParaRPr sz="1600" dirty="0">
              <a:latin typeface="Times New Roman" panose="02020603050405020304"/>
              <a:cs typeface="Times New Roman" panose="02020603050405020304"/>
            </a:endParaRPr>
          </a:p>
          <a:p>
            <a:pPr marL="714375" indent="-228600" algn="just">
              <a:lnSpc>
                <a:spcPct val="150000"/>
              </a:lnSpc>
              <a:buClr>
                <a:srgbClr val="B71E42"/>
              </a:buClr>
              <a:buFont typeface="Arial MT"/>
              <a:buChar char="•"/>
              <a:tabLst>
                <a:tab pos="714375" algn="l"/>
              </a:tabLst>
            </a:pPr>
            <a:r>
              <a:rPr lang="en-US" altLang="tr-TR" sz="1700" dirty="0">
                <a:latin typeface="Times New Roman" panose="02020603050405020304"/>
                <a:cs typeface="Times New Roman" panose="02020603050405020304"/>
              </a:rPr>
              <a:t>TEKNOFEST </a:t>
            </a: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Projelerine Kat</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l</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m Deste</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i</a:t>
            </a:r>
          </a:p>
          <a:p>
            <a:pPr marL="714375" indent="-228600" algn="just">
              <a:lnSpc>
                <a:spcPct val="150000"/>
              </a:lnSpc>
              <a:buClr>
                <a:srgbClr val="B71E42"/>
              </a:buClr>
              <a:buFont typeface="Arial MT"/>
              <a:buChar char="•"/>
              <a:tabLst>
                <a:tab pos="714375" algn="l"/>
              </a:tabLst>
            </a:pPr>
            <a:r>
              <a:rPr lang="en-US" altLang="tr-TR" sz="1700" dirty="0">
                <a:latin typeface="Times New Roman" panose="02020603050405020304"/>
                <a:cs typeface="Times New Roman" panose="02020603050405020304"/>
              </a:rPr>
              <a:t>T</a:t>
            </a:r>
            <a:r>
              <a:rPr lang="" altLang="en-US" sz="1700" dirty="0">
                <a:latin typeface="Times New Roman" panose="02020603050405020304"/>
                <a:cs typeface="Times New Roman" panose="02020603050405020304"/>
              </a:rPr>
              <a:t>Ü</a:t>
            </a:r>
            <a:r>
              <a:rPr lang="en-US" altLang="tr-TR" sz="1700" dirty="0">
                <a:latin typeface="Times New Roman" panose="02020603050405020304"/>
                <a:cs typeface="Times New Roman" panose="02020603050405020304"/>
              </a:rPr>
              <a:t>B</a:t>
            </a:r>
            <a:r>
              <a:rPr lang="" altLang="en-US" sz="1700" dirty="0">
                <a:latin typeface="Times New Roman" panose="02020603050405020304"/>
                <a:cs typeface="Times New Roman" panose="02020603050405020304"/>
              </a:rPr>
              <a:t>İ</a:t>
            </a:r>
            <a:r>
              <a:rPr lang="en-US" altLang="tr-TR" sz="1700" dirty="0">
                <a:latin typeface="Times New Roman" panose="02020603050405020304"/>
                <a:cs typeface="Times New Roman" panose="02020603050405020304"/>
              </a:rPr>
              <a:t>TAK 2209 </a:t>
            </a: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Projelerine Kat</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l</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m Deste</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i</a:t>
            </a:r>
          </a:p>
          <a:p>
            <a:pPr marL="714375" indent="-228600" algn="just">
              <a:lnSpc>
                <a:spcPct val="150000"/>
              </a:lnSpc>
              <a:buClr>
                <a:srgbClr val="B71E42"/>
              </a:buClr>
              <a:buFont typeface="Arial MT"/>
              <a:buChar char="•"/>
              <a:tabLst>
                <a:tab pos="714375" algn="l"/>
              </a:tabLst>
            </a:pPr>
            <a:r>
              <a:rPr lang="en-US" altLang="tr-TR" sz="1700" dirty="0">
                <a:latin typeface="Times New Roman" panose="02020603050405020304"/>
                <a:cs typeface="Times New Roman" panose="02020603050405020304"/>
              </a:rPr>
              <a:t>T</a:t>
            </a:r>
            <a:r>
              <a:rPr lang="" altLang="en-US" sz="1700" dirty="0">
                <a:latin typeface="Times New Roman" panose="02020603050405020304"/>
                <a:cs typeface="Times New Roman" panose="02020603050405020304"/>
              </a:rPr>
              <a:t>Ü</a:t>
            </a:r>
            <a:r>
              <a:rPr lang="en-US" altLang="tr-TR" sz="1700" dirty="0">
                <a:latin typeface="Times New Roman" panose="02020603050405020304"/>
                <a:cs typeface="Times New Roman" panose="02020603050405020304"/>
              </a:rPr>
              <a:t>SEB Lisans </a:t>
            </a: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Projelerine Kat</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l</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m Deste</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i</a:t>
            </a:r>
          </a:p>
          <a:p>
            <a:pPr marL="714375" indent="-228600" algn="just">
              <a:lnSpc>
                <a:spcPct val="150000"/>
              </a:lnSpc>
              <a:buClr>
                <a:srgbClr val="B71E42"/>
              </a:buClr>
              <a:buFont typeface="Arial MT"/>
              <a:buChar char="•"/>
              <a:tabLst>
                <a:tab pos="714375" algn="l"/>
              </a:tabLst>
            </a:pPr>
            <a:r>
              <a:rPr lang="" altLang="en-US" sz="1700" dirty="0">
                <a:latin typeface="Times New Roman" panose="02020603050405020304"/>
                <a:cs typeface="Times New Roman" panose="02020603050405020304"/>
              </a:rPr>
              <a:t>Ü</a:t>
            </a:r>
            <a:r>
              <a:rPr lang="en-US" altLang="tr-TR" sz="1700" dirty="0">
                <a:latin typeface="Times New Roman" panose="02020603050405020304"/>
                <a:cs typeface="Times New Roman" panose="02020603050405020304"/>
              </a:rPr>
              <a:t>N</a:t>
            </a:r>
            <a:r>
              <a:rPr lang="" altLang="en-US" sz="1700" dirty="0">
                <a:latin typeface="Times New Roman" panose="02020603050405020304"/>
                <a:cs typeface="Times New Roman" panose="02020603050405020304"/>
              </a:rPr>
              <a:t>İ</a:t>
            </a:r>
            <a:r>
              <a:rPr lang="en-US" altLang="tr-TR" sz="1700" dirty="0">
                <a:latin typeface="Times New Roman" panose="02020603050405020304"/>
                <a:cs typeface="Times New Roman" panose="02020603050405020304"/>
              </a:rPr>
              <a:t>DES </a:t>
            </a: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Proje ve Yar</a:t>
            </a:r>
            <a:r>
              <a:rPr lang="" altLang="en-US" sz="1700" dirty="0">
                <a:latin typeface="Times New Roman" panose="02020603050405020304"/>
                <a:cs typeface="Times New Roman" panose="02020603050405020304"/>
              </a:rPr>
              <a:t>ış</a:t>
            </a:r>
            <a:r>
              <a:rPr lang="en-US" altLang="tr-TR" sz="1700" dirty="0">
                <a:latin typeface="Times New Roman" panose="02020603050405020304"/>
                <a:cs typeface="Times New Roman" panose="02020603050405020304"/>
              </a:rPr>
              <a:t>ma Programlar</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na Kat</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l</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m Deste</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i</a:t>
            </a:r>
          </a:p>
          <a:p>
            <a:pPr marL="714375" indent="-228600" algn="just">
              <a:lnSpc>
                <a:spcPct val="150000"/>
              </a:lnSpc>
              <a:buClr>
                <a:srgbClr val="B71E42"/>
              </a:buClr>
              <a:buFont typeface="Arial MT"/>
              <a:buChar char="•"/>
              <a:tabLst>
                <a:tab pos="714375" algn="l"/>
              </a:tabLst>
            </a:pP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Projelerinin Geli</a:t>
            </a:r>
            <a:r>
              <a:rPr lang="" altLang="en-US" sz="1700" dirty="0">
                <a:latin typeface="Times New Roman" panose="02020603050405020304"/>
                <a:cs typeface="Times New Roman" panose="02020603050405020304"/>
              </a:rPr>
              <a:t>ş</a:t>
            </a:r>
            <a:r>
              <a:rPr lang="en-US" altLang="tr-TR" sz="1700" dirty="0">
                <a:latin typeface="Times New Roman" panose="02020603050405020304"/>
                <a:cs typeface="Times New Roman" panose="02020603050405020304"/>
              </a:rPr>
              <a:t>tirilmesine Y</a:t>
            </a:r>
            <a:r>
              <a:rPr lang="en-US" altLang="en-US" sz="1700" dirty="0">
                <a:latin typeface="Times New Roman" panose="02020603050405020304"/>
                <a:cs typeface="Times New Roman" panose="02020603050405020304"/>
              </a:rPr>
              <a:t>ö</a:t>
            </a:r>
            <a:r>
              <a:rPr lang="en-US" altLang="tr-TR" sz="1700" dirty="0">
                <a:latin typeface="Times New Roman" panose="02020603050405020304"/>
                <a:cs typeface="Times New Roman" panose="02020603050405020304"/>
              </a:rPr>
              <a:t>nelik Ment</a:t>
            </a:r>
            <a:r>
              <a:rPr lang="en-US" altLang="en-US" sz="1700" dirty="0">
                <a:latin typeface="Times New Roman" panose="02020603050405020304"/>
                <a:cs typeface="Times New Roman" panose="02020603050405020304"/>
              </a:rPr>
              <a:t>ö</a:t>
            </a:r>
            <a:r>
              <a:rPr lang="en-US" altLang="tr-TR" sz="1700" dirty="0">
                <a:latin typeface="Times New Roman" panose="02020603050405020304"/>
                <a:cs typeface="Times New Roman" panose="02020603050405020304"/>
              </a:rPr>
              <a:t>rl</a:t>
            </a:r>
            <a:r>
              <a:rPr lang="en-US" altLang="en-US" sz="1700" dirty="0">
                <a:latin typeface="Times New Roman" panose="02020603050405020304"/>
                <a:cs typeface="Times New Roman" panose="02020603050405020304"/>
              </a:rPr>
              <a:t>ü</a:t>
            </a:r>
            <a:r>
              <a:rPr lang="en-US" altLang="tr-TR" sz="1700" dirty="0">
                <a:latin typeface="Times New Roman" panose="02020603050405020304"/>
                <a:cs typeface="Times New Roman" panose="02020603050405020304"/>
              </a:rPr>
              <a:t>k Deste</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i</a:t>
            </a:r>
          </a:p>
          <a:p>
            <a:pPr marL="714375" indent="-228600" algn="just">
              <a:lnSpc>
                <a:spcPct val="150000"/>
              </a:lnSpc>
              <a:buClr>
                <a:srgbClr val="B71E42"/>
              </a:buClr>
              <a:buFont typeface="Arial MT"/>
              <a:buChar char="•"/>
              <a:tabLst>
                <a:tab pos="714375" algn="l"/>
              </a:tabLst>
            </a:pPr>
            <a:r>
              <a:rPr lang="en-US" altLang="tr-TR" sz="1700" dirty="0">
                <a:latin typeface="Times New Roman" panose="02020603050405020304"/>
                <a:cs typeface="Times New Roman" panose="02020603050405020304"/>
              </a:rPr>
              <a:t>KUYAM Altyap</a:t>
            </a:r>
            <a:r>
              <a:rPr lang="" altLang="en-US" sz="1700" dirty="0">
                <a:latin typeface="Times New Roman" panose="02020603050405020304"/>
                <a:cs typeface="Times New Roman" panose="02020603050405020304"/>
              </a:rPr>
              <a:t>ı </a:t>
            </a:r>
            <a:r>
              <a:rPr lang="en-US" altLang="tr-TR" sz="1700" dirty="0">
                <a:latin typeface="Times New Roman" panose="02020603050405020304"/>
                <a:cs typeface="Times New Roman" panose="02020603050405020304"/>
              </a:rPr>
              <a:t>ve Laboratuvar </a:t>
            </a:r>
            <a:r>
              <a:rPr lang="" altLang="en-US" sz="1700" dirty="0">
                <a:latin typeface="Times New Roman" panose="02020603050405020304"/>
                <a:cs typeface="Times New Roman" panose="02020603050405020304"/>
              </a:rPr>
              <a:t>İ</a:t>
            </a:r>
            <a:r>
              <a:rPr lang="en-US" altLang="tr-TR" sz="1700" dirty="0">
                <a:latin typeface="Times New Roman" panose="02020603050405020304"/>
                <a:cs typeface="Times New Roman" panose="02020603050405020304"/>
              </a:rPr>
              <a:t>mk</a:t>
            </a:r>
            <a:r>
              <a:rPr lang="en-US" altLang="en-US" sz="1700" dirty="0">
                <a:latin typeface="Times New Roman" panose="02020603050405020304"/>
                <a:cs typeface="Times New Roman" panose="02020603050405020304"/>
              </a:rPr>
              <a:t>â</a:t>
            </a:r>
            <a:r>
              <a:rPr lang="en-US" altLang="tr-TR" sz="1700" dirty="0">
                <a:latin typeface="Times New Roman" panose="02020603050405020304"/>
                <a:cs typeface="Times New Roman" panose="02020603050405020304"/>
              </a:rPr>
              <a:t>nlar</a:t>
            </a:r>
            <a:r>
              <a:rPr lang="" altLang="en-US" sz="1700" dirty="0">
                <a:latin typeface="Times New Roman" panose="02020603050405020304"/>
                <a:cs typeface="Times New Roman" panose="02020603050405020304"/>
              </a:rPr>
              <a:t>ı</a:t>
            </a:r>
            <a:r>
              <a:rPr lang="en-US" altLang="tr-TR" sz="1700" dirty="0">
                <a:latin typeface="Times New Roman" panose="02020603050405020304"/>
                <a:cs typeface="Times New Roman" panose="02020603050405020304"/>
              </a:rPr>
              <a:t>ndan Yararlanma</a:t>
            </a:r>
          </a:p>
          <a:p>
            <a:pPr marL="714375" indent="-228600" algn="just">
              <a:lnSpc>
                <a:spcPct val="150000"/>
              </a:lnSpc>
              <a:buClr>
                <a:srgbClr val="B71E42"/>
              </a:buClr>
              <a:buFont typeface="Arial MT"/>
              <a:buChar char="•"/>
              <a:tabLst>
                <a:tab pos="714375" algn="l"/>
              </a:tabLst>
            </a:pP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rencilerin Bilimsel Proje ve Yar</a:t>
            </a:r>
            <a:r>
              <a:rPr lang="" altLang="en-US" sz="1700" dirty="0">
                <a:latin typeface="Times New Roman" panose="02020603050405020304"/>
                <a:cs typeface="Times New Roman" panose="02020603050405020304"/>
              </a:rPr>
              <a:t>ış</a:t>
            </a:r>
            <a:r>
              <a:rPr lang="en-US" altLang="tr-TR" sz="1700" dirty="0">
                <a:latin typeface="Times New Roman" panose="02020603050405020304"/>
                <a:cs typeface="Times New Roman" panose="02020603050405020304"/>
              </a:rPr>
              <a:t>malara Y</a:t>
            </a:r>
            <a:r>
              <a:rPr lang="en-US" altLang="en-US" sz="1700" dirty="0">
                <a:latin typeface="Times New Roman" panose="02020603050405020304"/>
                <a:cs typeface="Times New Roman" panose="02020603050405020304"/>
              </a:rPr>
              <a:t>ö</a:t>
            </a:r>
            <a:r>
              <a:rPr lang="en-US" altLang="tr-TR" sz="1700" dirty="0">
                <a:latin typeface="Times New Roman" panose="02020603050405020304"/>
                <a:cs typeface="Times New Roman" panose="02020603050405020304"/>
              </a:rPr>
              <a:t>nlendirilmesi</a:t>
            </a:r>
          </a:p>
          <a:p>
            <a:pPr marL="714375" indent="-228600" algn="just">
              <a:lnSpc>
                <a:spcPct val="150000"/>
              </a:lnSpc>
              <a:buClr>
                <a:srgbClr val="B71E42"/>
              </a:buClr>
              <a:buFont typeface="Arial MT"/>
              <a:buChar char="•"/>
              <a:tabLst>
                <a:tab pos="714375" algn="l"/>
              </a:tabLst>
            </a:pPr>
            <a:r>
              <a:rPr lang="en-US" altLang="en-US" sz="1700" dirty="0">
                <a:latin typeface="Times New Roman" panose="02020603050405020304"/>
                <a:cs typeface="Times New Roman" panose="02020603050405020304"/>
              </a:rPr>
              <a:t>Ö</a:t>
            </a:r>
            <a:r>
              <a:rPr lang="" altLang="en-US" sz="1700" dirty="0">
                <a:latin typeface="Times New Roman" panose="02020603050405020304"/>
                <a:cs typeface="Times New Roman" panose="02020603050405020304"/>
              </a:rPr>
              <a:t>ğ</a:t>
            </a:r>
            <a:r>
              <a:rPr lang="en-US" altLang="tr-TR" sz="1700" dirty="0">
                <a:latin typeface="Times New Roman" panose="02020603050405020304"/>
                <a:cs typeface="Times New Roman" panose="02020603050405020304"/>
              </a:rPr>
              <a:t>renci Ar-Ge Faaliyetlerinin </a:t>
            </a:r>
            <a:r>
              <a:rPr lang="" altLang="en-US" sz="1700" dirty="0">
                <a:latin typeface="Times New Roman" panose="02020603050405020304"/>
                <a:cs typeface="Times New Roman" panose="02020603050405020304"/>
              </a:rPr>
              <a:t>İ</a:t>
            </a:r>
            <a:r>
              <a:rPr lang="en-US" altLang="tr-TR" sz="1700" dirty="0">
                <a:latin typeface="Times New Roman" panose="02020603050405020304"/>
                <a:cs typeface="Times New Roman" panose="02020603050405020304"/>
              </a:rPr>
              <a:t>zlenmesi ve Desteklenmes</a:t>
            </a:r>
            <a:r>
              <a:rPr lang="en-US" altLang="tr-TR" sz="1600" dirty="0">
                <a:latin typeface="Times New Roman" panose="02020603050405020304"/>
                <a:cs typeface="Times New Roman" panose="02020603050405020304"/>
              </a:rPr>
              <a:t>i</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0" y="1981200"/>
            <a:ext cx="5181600" cy="1928495"/>
          </a:xfrm>
          <a:prstGeom prst="rect">
            <a:avLst/>
          </a:prstGeom>
        </p:spPr>
        <p:txBody>
          <a:bodyPr vert="horz" wrap="square" lIns="0" tIns="67945" rIns="0" bIns="0" rtlCol="0">
            <a:spAutoFit/>
          </a:bodyPr>
          <a:lstStyle/>
          <a:p>
            <a:pPr marL="12700" marR="5080" algn="ctr">
              <a:spcBef>
                <a:spcPts val="535"/>
              </a:spcBef>
            </a:pPr>
            <a:r>
              <a:rPr lang="tr-TR" sz="2800" b="1" spc="50" dirty="0" smtClean="0">
                <a:latin typeface="Times New Roman" panose="02020603050405020304" pitchFamily="18" charset="0"/>
                <a:cs typeface="Times New Roman" panose="02020603050405020304" pitchFamily="18" charset="0"/>
              </a:rPr>
              <a:t>ÜNİVERSİTEMİZ</a:t>
            </a:r>
            <a:endParaRPr lang="tr-TR" sz="2800" b="1" spc="95" dirty="0" smtClean="0">
              <a:uFill>
                <a:solidFill>
                  <a:srgbClr val="000000"/>
                </a:solidFill>
              </a:uFill>
              <a:latin typeface="Times New Roman" panose="02020603050405020304" pitchFamily="18" charset="0"/>
              <a:cs typeface="Times New Roman" panose="02020603050405020304" pitchFamily="18" charset="0"/>
            </a:endParaRPr>
          </a:p>
          <a:p>
            <a:pPr marL="12700" marR="5080" algn="ctr">
              <a:spcBef>
                <a:spcPts val="535"/>
              </a:spcBef>
            </a:pPr>
            <a:r>
              <a:rPr sz="2800" b="1" spc="95" dirty="0" smtClean="0">
                <a:uFill>
                  <a:solidFill>
                    <a:srgbClr val="000000"/>
                  </a:solidFill>
                </a:uFill>
                <a:latin typeface="Times New Roman" panose="02020603050405020304" pitchFamily="18" charset="0"/>
                <a:cs typeface="Times New Roman" panose="02020603050405020304" pitchFamily="18" charset="0"/>
              </a:rPr>
              <a:t>ÖĞRENC</a:t>
            </a:r>
            <a:r>
              <a:rPr lang="tr-TR" sz="2800" b="1" spc="95" dirty="0" smtClean="0">
                <a:uFill>
                  <a:solidFill>
                    <a:srgbClr val="000000"/>
                  </a:solidFill>
                </a:uFill>
                <a:latin typeface="Times New Roman" panose="02020603050405020304" pitchFamily="18" charset="0"/>
                <a:cs typeface="Times New Roman" panose="02020603050405020304" pitchFamily="18" charset="0"/>
              </a:rPr>
              <a:t>İ</a:t>
            </a:r>
            <a:r>
              <a:rPr sz="2800" b="1" spc="95" dirty="0" smtClean="0">
                <a:uFill>
                  <a:solidFill>
                    <a:srgbClr val="000000"/>
                  </a:solidFill>
                </a:uFill>
                <a:latin typeface="Times New Roman" panose="02020603050405020304" pitchFamily="18" charset="0"/>
                <a:cs typeface="Times New Roman" panose="02020603050405020304" pitchFamily="18" charset="0"/>
              </a:rPr>
              <a:t>LER</a:t>
            </a:r>
            <a:r>
              <a:rPr lang="tr-TR" sz="2800" b="1" spc="95" dirty="0" smtClean="0">
                <a:uFill>
                  <a:solidFill>
                    <a:srgbClr val="000000"/>
                  </a:solidFill>
                </a:uFill>
                <a:latin typeface="Times New Roman" panose="02020603050405020304" pitchFamily="18" charset="0"/>
                <a:cs typeface="Times New Roman" panose="02020603050405020304" pitchFamily="18" charset="0"/>
              </a:rPr>
              <a:t>İ</a:t>
            </a:r>
            <a:r>
              <a:rPr sz="2800" b="1" spc="95" dirty="0" smtClean="0">
                <a:uFill>
                  <a:solidFill>
                    <a:srgbClr val="000000"/>
                  </a:solidFill>
                </a:uFill>
                <a:latin typeface="Times New Roman" panose="02020603050405020304" pitchFamily="18" charset="0"/>
                <a:cs typeface="Times New Roman" panose="02020603050405020304" pitchFamily="18" charset="0"/>
              </a:rPr>
              <a:t>NE</a:t>
            </a:r>
            <a:r>
              <a:rPr sz="2800" b="1" spc="95" dirty="0" smtClean="0">
                <a:latin typeface="Times New Roman" panose="02020603050405020304" pitchFamily="18" charset="0"/>
                <a:cs typeface="Times New Roman" panose="02020603050405020304" pitchFamily="18" charset="0"/>
              </a:rPr>
              <a:t> </a:t>
            </a:r>
            <a:r>
              <a:rPr sz="2800" b="1" spc="190" dirty="0">
                <a:uFill>
                  <a:solidFill>
                    <a:srgbClr val="000000"/>
                  </a:solidFill>
                </a:uFill>
                <a:latin typeface="Times New Roman" panose="02020603050405020304" pitchFamily="18" charset="0"/>
                <a:cs typeface="Times New Roman" panose="02020603050405020304" pitchFamily="18" charset="0"/>
              </a:rPr>
              <a:t>SUNULAN</a:t>
            </a:r>
            <a:r>
              <a:rPr sz="2800" b="1" spc="190" dirty="0">
                <a:latin typeface="Times New Roman" panose="02020603050405020304" pitchFamily="18" charset="0"/>
                <a:cs typeface="Times New Roman" panose="02020603050405020304" pitchFamily="18" charset="0"/>
              </a:rPr>
              <a:t> </a:t>
            </a:r>
            <a:r>
              <a:rPr lang="tr-TR" altLang="" sz="2800" b="1" spc="200" dirty="0" smtClean="0">
                <a:latin typeface="Times New Roman" panose="02020603050405020304" pitchFamily="18" charset="0"/>
                <a:cs typeface="Times New Roman" panose="02020603050405020304" pitchFamily="18" charset="0"/>
              </a:rPr>
              <a:t>SOSYAL VE KÜLTÜREL </a:t>
            </a:r>
            <a:r>
              <a:rPr sz="2800" b="1" spc="175" dirty="0" smtClean="0">
                <a:uFill>
                  <a:solidFill>
                    <a:srgbClr val="000000"/>
                  </a:solidFill>
                </a:uFill>
                <a:latin typeface="Times New Roman" panose="02020603050405020304" pitchFamily="18" charset="0"/>
                <a:cs typeface="Times New Roman" panose="02020603050405020304" pitchFamily="18" charset="0"/>
              </a:rPr>
              <a:t>İMKANLAR</a:t>
            </a:r>
            <a:endParaRPr sz="28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5454588" y="760570"/>
            <a:ext cx="6544945" cy="5564030"/>
            <a:chOff x="5004815" y="615695"/>
            <a:chExt cx="6544945" cy="5100320"/>
          </a:xfrm>
        </p:grpSpPr>
        <p:pic>
          <p:nvPicPr>
            <p:cNvPr id="5" name="object 5"/>
            <p:cNvPicPr/>
            <p:nvPr/>
          </p:nvPicPr>
          <p:blipFill>
            <a:blip r:embed="rId2" cstate="print"/>
            <a:stretch>
              <a:fillRect/>
            </a:stretch>
          </p:blipFill>
          <p:spPr>
            <a:xfrm>
              <a:off x="5004815" y="633983"/>
              <a:ext cx="6541770" cy="5081778"/>
            </a:xfrm>
            <a:prstGeom prst="rect">
              <a:avLst/>
            </a:prstGeom>
          </p:spPr>
        </p:pic>
        <p:pic>
          <p:nvPicPr>
            <p:cNvPr id="6" name="object 6"/>
            <p:cNvPicPr/>
            <p:nvPr/>
          </p:nvPicPr>
          <p:blipFill>
            <a:blip r:embed="rId3" cstate="print"/>
            <a:stretch>
              <a:fillRect/>
            </a:stretch>
          </p:blipFill>
          <p:spPr>
            <a:xfrm>
              <a:off x="5058155" y="615695"/>
              <a:ext cx="6491478" cy="4912614"/>
            </a:xfrm>
            <a:prstGeom prst="rect">
              <a:avLst/>
            </a:prstGeom>
          </p:spPr>
        </p:pic>
      </p:grpSp>
      <p:sp>
        <p:nvSpPr>
          <p:cNvPr id="7" name="object 7"/>
          <p:cNvSpPr txBox="1"/>
          <p:nvPr/>
        </p:nvSpPr>
        <p:spPr>
          <a:xfrm>
            <a:off x="5868544" y="1196636"/>
            <a:ext cx="5770245" cy="4487126"/>
          </a:xfrm>
          <a:prstGeom prst="rect">
            <a:avLst/>
          </a:prstGeom>
          <a:solidFill>
            <a:srgbClr val="FFFFFF"/>
          </a:solidFill>
          <a:ln w="6096">
            <a:solidFill>
              <a:srgbClr val="DFDBD4"/>
            </a:solidFill>
          </a:ln>
        </p:spPr>
        <p:txBody>
          <a:bodyPr vert="horz" wrap="square" lIns="0" tIns="3810" rIns="0" bIns="0" rtlCol="0">
            <a:spAutoFit/>
          </a:bodyPr>
          <a:lstStyle/>
          <a:p>
            <a:pPr>
              <a:lnSpc>
                <a:spcPct val="100000"/>
              </a:lnSpc>
              <a:spcBef>
                <a:spcPts val="30"/>
              </a:spcBef>
            </a:pPr>
            <a:endParaRPr sz="1700" dirty="0">
              <a:latin typeface="Times New Roman" panose="02020603050405020304"/>
              <a:cs typeface="Times New Roman" panose="02020603050405020304"/>
            </a:endParaRPr>
          </a:p>
          <a:p>
            <a:pPr marL="714375" indent="-228600">
              <a:lnSpc>
                <a:spcPct val="150000"/>
              </a:lnSpc>
              <a:buClr>
                <a:srgbClr val="B71E42"/>
              </a:buClr>
              <a:buFont typeface="Arial MT"/>
              <a:buChar char="•"/>
              <a:tabLst>
                <a:tab pos="714375" algn="l"/>
              </a:tabLst>
            </a:pPr>
            <a:r>
              <a:rPr spc="-55" dirty="0">
                <a:latin typeface="Times New Roman" panose="02020603050405020304" pitchFamily="18" charset="0"/>
                <a:cs typeface="Times New Roman" panose="02020603050405020304" pitchFamily="18" charset="0"/>
              </a:rPr>
              <a:t>Öğrencilere</a:t>
            </a:r>
            <a:r>
              <a:rPr spc="-20" dirty="0">
                <a:latin typeface="Times New Roman" panose="02020603050405020304" pitchFamily="18" charset="0"/>
                <a:cs typeface="Times New Roman" panose="02020603050405020304" pitchFamily="18" charset="0"/>
              </a:rPr>
              <a:t> </a:t>
            </a:r>
            <a:r>
              <a:rPr spc="-55" dirty="0">
                <a:latin typeface="Times New Roman" panose="02020603050405020304" pitchFamily="18" charset="0"/>
                <a:cs typeface="Times New Roman" panose="02020603050405020304" pitchFamily="18" charset="0"/>
              </a:rPr>
              <a:t>Kısmi</a:t>
            </a:r>
            <a:r>
              <a:rPr spc="-35" dirty="0">
                <a:latin typeface="Times New Roman" panose="02020603050405020304" pitchFamily="18" charset="0"/>
                <a:cs typeface="Times New Roman" panose="02020603050405020304" pitchFamily="18" charset="0"/>
              </a:rPr>
              <a:t> </a:t>
            </a:r>
            <a:r>
              <a:rPr spc="-90" dirty="0">
                <a:latin typeface="Times New Roman" panose="02020603050405020304" pitchFamily="18" charset="0"/>
                <a:cs typeface="Times New Roman" panose="02020603050405020304" pitchFamily="18" charset="0"/>
              </a:rPr>
              <a:t>Zamanlı</a:t>
            </a:r>
            <a:r>
              <a:rPr spc="-25" dirty="0">
                <a:latin typeface="Times New Roman" panose="02020603050405020304" pitchFamily="18" charset="0"/>
                <a:cs typeface="Times New Roman" panose="02020603050405020304" pitchFamily="18" charset="0"/>
              </a:rPr>
              <a:t> </a:t>
            </a:r>
            <a:r>
              <a:rPr spc="-40" dirty="0">
                <a:latin typeface="Times New Roman" panose="02020603050405020304" pitchFamily="18" charset="0"/>
                <a:cs typeface="Times New Roman" panose="02020603050405020304" pitchFamily="18" charset="0"/>
              </a:rPr>
              <a:t>Olarak</a:t>
            </a:r>
            <a:r>
              <a:rPr spc="-45" dirty="0">
                <a:latin typeface="Times New Roman" panose="02020603050405020304" pitchFamily="18" charset="0"/>
                <a:cs typeface="Times New Roman" panose="02020603050405020304" pitchFamily="18" charset="0"/>
              </a:rPr>
              <a:t> </a:t>
            </a:r>
            <a:r>
              <a:rPr spc="-90" dirty="0">
                <a:latin typeface="Times New Roman" panose="02020603050405020304" pitchFamily="18" charset="0"/>
                <a:cs typeface="Times New Roman" panose="02020603050405020304" pitchFamily="18" charset="0"/>
              </a:rPr>
              <a:t>Çalışabilme</a:t>
            </a:r>
            <a:r>
              <a:rPr spc="-45" dirty="0">
                <a:latin typeface="Times New Roman" panose="02020603050405020304" pitchFamily="18" charset="0"/>
                <a:cs typeface="Times New Roman" panose="02020603050405020304" pitchFamily="18" charset="0"/>
              </a:rPr>
              <a:t> </a:t>
            </a:r>
            <a:r>
              <a:rPr spc="-10" dirty="0">
                <a:latin typeface="Times New Roman" panose="02020603050405020304" pitchFamily="18" charset="0"/>
                <a:cs typeface="Times New Roman" panose="02020603050405020304" pitchFamily="18" charset="0"/>
              </a:rPr>
              <a:t>İmkanı,</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10"/>
              </a:spcBef>
              <a:buClr>
                <a:srgbClr val="B71E42"/>
              </a:buClr>
              <a:buFont typeface="Arial MT"/>
              <a:buChar char="•"/>
              <a:tabLst>
                <a:tab pos="714375" algn="l"/>
              </a:tabLst>
            </a:pPr>
            <a:r>
              <a:rPr spc="-100" dirty="0">
                <a:latin typeface="Times New Roman" panose="02020603050405020304" pitchFamily="18" charset="0"/>
                <a:cs typeface="Times New Roman" panose="02020603050405020304" pitchFamily="18" charset="0"/>
              </a:rPr>
              <a:t>Beslenme</a:t>
            </a:r>
            <a:r>
              <a:rPr spc="20" dirty="0">
                <a:latin typeface="Times New Roman" panose="02020603050405020304" pitchFamily="18" charset="0"/>
                <a:cs typeface="Times New Roman" panose="02020603050405020304" pitchFamily="18" charset="0"/>
              </a:rPr>
              <a:t> </a:t>
            </a:r>
            <a:r>
              <a:rPr spc="-10" dirty="0">
                <a:latin typeface="Times New Roman" panose="02020603050405020304" pitchFamily="18" charset="0"/>
                <a:cs typeface="Times New Roman" panose="02020603050405020304" pitchFamily="18" charset="0"/>
              </a:rPr>
              <a:t>Hizmetleri,</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05"/>
              </a:spcBef>
              <a:buClr>
                <a:srgbClr val="B71E42"/>
              </a:buClr>
              <a:buFont typeface="Arial MT"/>
              <a:buChar char="•"/>
              <a:tabLst>
                <a:tab pos="714375" algn="l"/>
              </a:tabLst>
            </a:pPr>
            <a:r>
              <a:rPr spc="-60" dirty="0">
                <a:latin typeface="Times New Roman" panose="02020603050405020304" pitchFamily="18" charset="0"/>
                <a:cs typeface="Times New Roman" panose="02020603050405020304" pitchFamily="18" charset="0"/>
              </a:rPr>
              <a:t>Öğrencilere</a:t>
            </a:r>
            <a:r>
              <a:rPr spc="-290" dirty="0">
                <a:latin typeface="Times New Roman" panose="02020603050405020304" pitchFamily="18" charset="0"/>
                <a:cs typeface="Times New Roman" panose="02020603050405020304" pitchFamily="18" charset="0"/>
              </a:rPr>
              <a:t> </a:t>
            </a:r>
            <a:r>
              <a:rPr spc="-114" dirty="0">
                <a:latin typeface="Times New Roman" panose="02020603050405020304" pitchFamily="18" charset="0"/>
                <a:cs typeface="Times New Roman" panose="02020603050405020304" pitchFamily="18" charset="0"/>
              </a:rPr>
              <a:t>Yemek</a:t>
            </a:r>
            <a:r>
              <a:rPr spc="-20" dirty="0">
                <a:latin typeface="Times New Roman" panose="02020603050405020304" pitchFamily="18" charset="0"/>
                <a:cs typeface="Times New Roman" panose="02020603050405020304" pitchFamily="18" charset="0"/>
              </a:rPr>
              <a:t> </a:t>
            </a:r>
            <a:r>
              <a:rPr spc="-35" dirty="0">
                <a:latin typeface="Times New Roman" panose="02020603050405020304" pitchFamily="18" charset="0"/>
                <a:cs typeface="Times New Roman" panose="02020603050405020304" pitchFamily="18" charset="0"/>
              </a:rPr>
              <a:t>Bursu</a:t>
            </a:r>
            <a:r>
              <a:rPr spc="-30" dirty="0">
                <a:latin typeface="Times New Roman" panose="02020603050405020304" pitchFamily="18" charset="0"/>
                <a:cs typeface="Times New Roman" panose="02020603050405020304" pitchFamily="18" charset="0"/>
              </a:rPr>
              <a:t> </a:t>
            </a:r>
            <a:r>
              <a:rPr spc="-20" dirty="0">
                <a:latin typeface="Times New Roman" panose="02020603050405020304" pitchFamily="18" charset="0"/>
                <a:cs typeface="Times New Roman" panose="02020603050405020304" pitchFamily="18" charset="0"/>
              </a:rPr>
              <a:t>Sağlanması,</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10"/>
              </a:spcBef>
              <a:buClr>
                <a:srgbClr val="B71E42"/>
              </a:buClr>
              <a:buFont typeface="Arial MT"/>
              <a:buChar char="•"/>
              <a:tabLst>
                <a:tab pos="714375" algn="l"/>
              </a:tabLst>
            </a:pPr>
            <a:r>
              <a:rPr spc="-25" dirty="0">
                <a:latin typeface="Times New Roman" panose="02020603050405020304" pitchFamily="18" charset="0"/>
                <a:cs typeface="Times New Roman" panose="02020603050405020304" pitchFamily="18" charset="0"/>
              </a:rPr>
              <a:t>Öğrenci</a:t>
            </a:r>
            <a:r>
              <a:rPr spc="-45" dirty="0">
                <a:latin typeface="Times New Roman" panose="02020603050405020304" pitchFamily="18" charset="0"/>
                <a:cs typeface="Times New Roman" panose="02020603050405020304" pitchFamily="18" charset="0"/>
              </a:rPr>
              <a:t> </a:t>
            </a:r>
            <a:r>
              <a:rPr spc="-85" dirty="0">
                <a:latin typeface="Times New Roman" panose="02020603050405020304" pitchFamily="18" charset="0"/>
                <a:cs typeface="Times New Roman" panose="02020603050405020304" pitchFamily="18" charset="0"/>
              </a:rPr>
              <a:t>Kulüplerine</a:t>
            </a:r>
            <a:r>
              <a:rPr spc="-55" dirty="0">
                <a:latin typeface="Times New Roman" panose="02020603050405020304" pitchFamily="18" charset="0"/>
                <a:cs typeface="Times New Roman" panose="02020603050405020304" pitchFamily="18" charset="0"/>
              </a:rPr>
              <a:t> </a:t>
            </a:r>
            <a:r>
              <a:rPr spc="-10" dirty="0">
                <a:latin typeface="Times New Roman" panose="02020603050405020304" pitchFamily="18" charset="0"/>
                <a:cs typeface="Times New Roman" panose="02020603050405020304" pitchFamily="18" charset="0"/>
              </a:rPr>
              <a:t>Destek,</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10"/>
              </a:spcBef>
              <a:buClr>
                <a:srgbClr val="B71E42"/>
              </a:buClr>
              <a:buFont typeface="Arial MT"/>
              <a:buChar char="•"/>
              <a:tabLst>
                <a:tab pos="714375" algn="l"/>
              </a:tabLst>
            </a:pPr>
            <a:r>
              <a:rPr spc="-80" dirty="0">
                <a:latin typeface="Times New Roman" panose="02020603050405020304" pitchFamily="18" charset="0"/>
                <a:cs typeface="Times New Roman" panose="02020603050405020304" pitchFamily="18" charset="0"/>
              </a:rPr>
              <a:t>Sportif</a:t>
            </a:r>
            <a:r>
              <a:rPr spc="10" dirty="0">
                <a:latin typeface="Times New Roman" panose="02020603050405020304" pitchFamily="18" charset="0"/>
                <a:cs typeface="Times New Roman" panose="02020603050405020304" pitchFamily="18" charset="0"/>
              </a:rPr>
              <a:t> </a:t>
            </a:r>
            <a:r>
              <a:rPr spc="-65" dirty="0">
                <a:latin typeface="Times New Roman" panose="02020603050405020304" pitchFamily="18" charset="0"/>
                <a:cs typeface="Times New Roman" panose="02020603050405020304" pitchFamily="18" charset="0"/>
              </a:rPr>
              <a:t>Faaliyetler,</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10"/>
              </a:spcBef>
              <a:buClr>
                <a:srgbClr val="B71E42"/>
              </a:buClr>
              <a:buFont typeface="Arial MT"/>
              <a:buChar char="•"/>
              <a:tabLst>
                <a:tab pos="714375" algn="l"/>
              </a:tabLst>
            </a:pPr>
            <a:r>
              <a:rPr spc="-10" dirty="0">
                <a:latin typeface="Times New Roman" panose="02020603050405020304" pitchFamily="18" charset="0"/>
                <a:cs typeface="Times New Roman" panose="02020603050405020304" pitchFamily="18" charset="0"/>
              </a:rPr>
              <a:t>Kurslar,</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05"/>
              </a:spcBef>
              <a:buClr>
                <a:srgbClr val="B71E42"/>
              </a:buClr>
              <a:buFont typeface="Arial MT"/>
              <a:buChar char="•"/>
              <a:tabLst>
                <a:tab pos="714375" algn="l"/>
              </a:tabLst>
            </a:pPr>
            <a:r>
              <a:rPr spc="-95" dirty="0">
                <a:latin typeface="Times New Roman" panose="02020603050405020304" pitchFamily="18" charset="0"/>
                <a:cs typeface="Times New Roman" panose="02020603050405020304" pitchFamily="18" charset="0"/>
              </a:rPr>
              <a:t>Eğitici</a:t>
            </a:r>
            <a:r>
              <a:rPr spc="-20" dirty="0">
                <a:latin typeface="Times New Roman" panose="02020603050405020304" pitchFamily="18" charset="0"/>
                <a:cs typeface="Times New Roman" panose="02020603050405020304" pitchFamily="18" charset="0"/>
              </a:rPr>
              <a:t> </a:t>
            </a:r>
            <a:r>
              <a:rPr spc="-30" dirty="0">
                <a:latin typeface="Times New Roman" panose="02020603050405020304" pitchFamily="18" charset="0"/>
                <a:cs typeface="Times New Roman" panose="02020603050405020304" pitchFamily="18" charset="0"/>
              </a:rPr>
              <a:t>Seminerler,</a:t>
            </a:r>
            <a:endParaRPr dirty="0">
              <a:latin typeface="Times New Roman" panose="02020603050405020304" pitchFamily="18" charset="0"/>
              <a:cs typeface="Times New Roman" panose="02020603050405020304" pitchFamily="18" charset="0"/>
            </a:endParaRPr>
          </a:p>
          <a:p>
            <a:pPr marL="714375" indent="-228600">
              <a:lnSpc>
                <a:spcPct val="150000"/>
              </a:lnSpc>
              <a:spcBef>
                <a:spcPts val="1010"/>
              </a:spcBef>
              <a:buClr>
                <a:srgbClr val="B71E42"/>
              </a:buClr>
              <a:buFont typeface="Arial MT"/>
              <a:buChar char="•"/>
              <a:tabLst>
                <a:tab pos="714375" algn="l"/>
              </a:tabLst>
            </a:pPr>
            <a:r>
              <a:rPr spc="-75" dirty="0" err="1">
                <a:latin typeface="Times New Roman" panose="02020603050405020304" pitchFamily="18" charset="0"/>
                <a:cs typeface="Times New Roman" panose="02020603050405020304" pitchFamily="18" charset="0"/>
              </a:rPr>
              <a:t>Kültürel</a:t>
            </a:r>
            <a:r>
              <a:rPr spc="5" dirty="0">
                <a:latin typeface="Times New Roman" panose="02020603050405020304" pitchFamily="18" charset="0"/>
                <a:cs typeface="Times New Roman" panose="02020603050405020304" pitchFamily="18" charset="0"/>
              </a:rPr>
              <a:t> </a:t>
            </a:r>
            <a:r>
              <a:rPr spc="-10" dirty="0" err="1" smtClean="0">
                <a:latin typeface="Times New Roman" panose="02020603050405020304" pitchFamily="18" charset="0"/>
                <a:cs typeface="Times New Roman" panose="02020603050405020304" pitchFamily="18" charset="0"/>
              </a:rPr>
              <a:t>Geziler</a:t>
            </a:r>
            <a:endParaRPr lang="tr-TR" spc="-10" dirty="0" smtClean="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76200"/>
            <a:ext cx="12192740" cy="6629400"/>
            <a:chOff x="0" y="0"/>
            <a:chExt cx="12192740" cy="7239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740" y="381000"/>
              <a:ext cx="12192000" cy="6858000"/>
            </a:xfrm>
            <a:prstGeom prst="rect">
              <a:avLst/>
            </a:prstGeom>
          </p:spPr>
        </p:pic>
      </p:grpSp>
      <p:sp>
        <p:nvSpPr>
          <p:cNvPr id="6" name="object 6"/>
          <p:cNvSpPr txBox="1"/>
          <p:nvPr/>
        </p:nvSpPr>
        <p:spPr>
          <a:xfrm>
            <a:off x="-6086" y="1833525"/>
            <a:ext cx="3287748" cy="2537233"/>
          </a:xfrm>
          <a:prstGeom prst="rect">
            <a:avLst/>
          </a:prstGeom>
        </p:spPr>
        <p:txBody>
          <a:bodyPr vert="horz" wrap="square" lIns="0" tIns="74295" rIns="0" bIns="0" rtlCol="0">
            <a:spAutoFit/>
          </a:bodyPr>
          <a:lstStyle/>
          <a:p>
            <a:pPr marL="12700" marR="5080" algn="ctr">
              <a:spcBef>
                <a:spcPts val="585"/>
              </a:spcBef>
            </a:pPr>
            <a:r>
              <a:rPr lang="tr-TR" sz="3200" b="1" spc="360" dirty="0" smtClean="0">
                <a:latin typeface="Times New Roman" panose="02020603050405020304" pitchFamily="18" charset="0"/>
                <a:cs typeface="Times New Roman" panose="02020603050405020304" pitchFamily="18" charset="0"/>
              </a:rPr>
              <a:t> </a:t>
            </a:r>
            <a:br>
              <a:rPr lang="tr-TR" sz="3200" b="1" spc="360" dirty="0" smtClean="0">
                <a:latin typeface="Times New Roman" panose="02020603050405020304" pitchFamily="18" charset="0"/>
                <a:cs typeface="Times New Roman" panose="02020603050405020304" pitchFamily="18" charset="0"/>
              </a:rPr>
            </a:br>
            <a:r>
              <a:rPr lang="tr-TR" sz="3200" b="1" spc="360" dirty="0" smtClean="0">
                <a:latin typeface="Times New Roman" panose="02020603050405020304" pitchFamily="18" charset="0"/>
                <a:cs typeface="Times New Roman" panose="02020603050405020304" pitchFamily="18" charset="0"/>
              </a:rPr>
              <a:t>ÇİFT ANADAL (ÇAP) İMKANI </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3429000" y="0"/>
            <a:ext cx="87633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4" name="Google Shape;271;p15"/>
          <p:cNvSpPr/>
          <p:nvPr/>
        </p:nvSpPr>
        <p:spPr>
          <a:xfrm>
            <a:off x="4983988" y="3112239"/>
            <a:ext cx="1305205" cy="2794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 name="Google Shape;274;p15"/>
          <p:cNvSpPr/>
          <p:nvPr/>
        </p:nvSpPr>
        <p:spPr>
          <a:xfrm>
            <a:off x="5044593" y="3808519"/>
            <a:ext cx="1244600" cy="364066"/>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cxnSp>
        <p:nvCxnSpPr>
          <p:cNvPr id="16" name="Google Shape;272;p15"/>
          <p:cNvCxnSpPr/>
          <p:nvPr/>
        </p:nvCxnSpPr>
        <p:spPr>
          <a:xfrm>
            <a:off x="6400800" y="3251939"/>
            <a:ext cx="736600" cy="0"/>
          </a:xfrm>
          <a:prstGeom prst="straightConnector1">
            <a:avLst/>
          </a:prstGeom>
          <a:noFill/>
          <a:ln w="9525" cap="flat" cmpd="sng">
            <a:solidFill>
              <a:srgbClr val="FF0000"/>
            </a:solidFill>
            <a:prstDash val="solid"/>
            <a:miter lim="800000"/>
            <a:headEnd type="none" w="sm" len="sm"/>
            <a:tailEnd type="triangle" w="med" len="med"/>
          </a:ln>
        </p:spPr>
      </p:cxnSp>
      <p:pic>
        <p:nvPicPr>
          <p:cNvPr id="17" name="Google Shape;275;p15"/>
          <p:cNvPicPr preferRelativeResize="0"/>
          <p:nvPr/>
        </p:nvPicPr>
        <p:blipFill rotWithShape="1">
          <a:blip r:embed="rId5"/>
          <a:srcRect/>
          <a:stretch>
            <a:fillRect/>
          </a:stretch>
        </p:blipFill>
        <p:spPr>
          <a:xfrm>
            <a:off x="6425486" y="3908249"/>
            <a:ext cx="816935" cy="164606"/>
          </a:xfrm>
          <a:prstGeom prst="rect">
            <a:avLst/>
          </a:prstGeom>
          <a:noFill/>
          <a:ln>
            <a:noFill/>
          </a:ln>
        </p:spPr>
      </p:pic>
      <p:sp>
        <p:nvSpPr>
          <p:cNvPr id="18" name="Google Shape;276;p15"/>
          <p:cNvSpPr txBox="1"/>
          <p:nvPr/>
        </p:nvSpPr>
        <p:spPr>
          <a:xfrm>
            <a:off x="7318109" y="3611210"/>
            <a:ext cx="1977779" cy="923289"/>
          </a:xfrm>
          <a:prstGeom prst="rect">
            <a:avLst/>
          </a:prstGeom>
          <a:solidFill>
            <a:srgbClr val="EDEDED"/>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panose="020B0604020202020204"/>
              <a:buNone/>
            </a:pPr>
            <a:r>
              <a:rPr lang="tr-TR" sz="1800" b="1" i="0" u="none" strike="noStrike" cap="none" dirty="0">
                <a:solidFill>
                  <a:srgbClr val="002060"/>
                </a:solidFill>
                <a:latin typeface="Times New Roman" panose="02020603050405020304"/>
                <a:ea typeface="Times New Roman" panose="02020603050405020304"/>
                <a:cs typeface="Times New Roman" panose="02020603050405020304"/>
                <a:sym typeface="Times New Roman" panose="02020603050405020304"/>
              </a:rPr>
              <a:t>Danışmanınıza ait bilgilere ulaşabilirsiniz</a:t>
            </a:r>
            <a:r>
              <a:rPr lang="tr-TR" sz="1800" b="0" i="0" u="none" strike="noStrike" cap="none" dirty="0">
                <a:solidFill>
                  <a:schemeClr val="dk1"/>
                </a:solidFill>
                <a:latin typeface="Times New Roman" panose="02020603050405020304"/>
                <a:ea typeface="Times New Roman" panose="02020603050405020304"/>
                <a:cs typeface="Times New Roman" panose="02020603050405020304"/>
                <a:sym typeface="Times New Roman" panose="02020603050405020304"/>
              </a:rPr>
              <a:t>.</a:t>
            </a:r>
            <a:endParaRPr sz="14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20" name="Google Shape;273;p15"/>
          <p:cNvSpPr txBox="1"/>
          <p:nvPr/>
        </p:nvSpPr>
        <p:spPr>
          <a:xfrm>
            <a:off x="7213088" y="2935005"/>
            <a:ext cx="2734733" cy="646331"/>
          </a:xfrm>
          <a:prstGeom prst="rect">
            <a:avLst/>
          </a:prstGeom>
          <a:solidFill>
            <a:srgbClr val="EDEDED"/>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panose="020B0604020202020204"/>
              <a:buNone/>
            </a:pPr>
            <a:r>
              <a:rPr lang="tr-TR" sz="1800" b="1" i="0" u="none" strike="noStrike" cap="none" dirty="0">
                <a:solidFill>
                  <a:srgbClr val="002060"/>
                </a:solidFill>
                <a:latin typeface="Times New Roman" panose="02020603050405020304"/>
                <a:ea typeface="Times New Roman" panose="02020603050405020304"/>
                <a:cs typeface="Times New Roman" panose="02020603050405020304"/>
                <a:sym typeface="Times New Roman" panose="02020603050405020304"/>
              </a:rPr>
              <a:t>Danışmandan randevu talebi oluşturabilirsiniz</a:t>
            </a:r>
            <a:r>
              <a:rPr lang="tr-TR" sz="18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a:t>
            </a:r>
            <a:endParaRPr sz="14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9835" y="779384"/>
            <a:ext cx="8495477" cy="5663651"/>
          </a:xfrm>
          <a:prstGeom prst="rect">
            <a:avLst/>
          </a:prstGeom>
        </p:spPr>
      </p:pic>
    </p:spTree>
    <p:extLst>
      <p:ext uri="{BB962C8B-B14F-4D97-AF65-F5344CB8AC3E}">
        <p14:creationId xmlns:p14="http://schemas.microsoft.com/office/powerpoint/2010/main" val="1902841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a:spLocks noGrp="1"/>
          </p:cNvSpPr>
          <p:nvPr>
            <p:ph type="title"/>
          </p:nvPr>
        </p:nvSpPr>
        <p:spPr>
          <a:xfrm>
            <a:off x="1450847" y="820725"/>
            <a:ext cx="9631836" cy="882113"/>
          </a:xfrm>
          <a:prstGeom prst="rect">
            <a:avLst/>
          </a:prstGeom>
        </p:spPr>
        <p:txBody>
          <a:bodyPr vert="horz" wrap="square" lIns="0" tIns="263982" rIns="0" bIns="0" rtlCol="0">
            <a:spAutoFit/>
          </a:bodyPr>
          <a:lstStyle/>
          <a:p>
            <a:pPr marL="12700">
              <a:lnSpc>
                <a:spcPct val="100000"/>
              </a:lnSpc>
              <a:spcBef>
                <a:spcPts val="105"/>
              </a:spcBef>
            </a:pPr>
            <a:r>
              <a:rPr sz="4000" b="1" spc="330" dirty="0">
                <a:latin typeface="Trebuchet MS" panose="020B0603020202020204"/>
                <a:cs typeface="Trebuchet MS" panose="020B0603020202020204"/>
              </a:rPr>
              <a:t>AKADEM</a:t>
            </a:r>
            <a:r>
              <a:rPr sz="4000" b="1" spc="330" dirty="0">
                <a:latin typeface="Calibri" panose="020F0502020204030204"/>
                <a:cs typeface="Calibri" panose="020F0502020204030204"/>
              </a:rPr>
              <a:t>İ</a:t>
            </a:r>
            <a:r>
              <a:rPr sz="4000" b="1" spc="330" dirty="0">
                <a:latin typeface="Trebuchet MS" panose="020B0603020202020204"/>
                <a:cs typeface="Trebuchet MS" panose="020B0603020202020204"/>
              </a:rPr>
              <a:t>K</a:t>
            </a:r>
            <a:r>
              <a:rPr sz="4000" b="1" spc="-520" dirty="0">
                <a:latin typeface="Trebuchet MS" panose="020B0603020202020204"/>
                <a:cs typeface="Trebuchet MS" panose="020B0603020202020204"/>
              </a:rPr>
              <a:t> </a:t>
            </a:r>
            <a:r>
              <a:rPr sz="4000" b="1" spc="229" dirty="0">
                <a:latin typeface="Trebuchet MS" panose="020B0603020202020204"/>
                <a:cs typeface="Trebuchet MS" panose="020B0603020202020204"/>
              </a:rPr>
              <a:t>TAKV</a:t>
            </a:r>
            <a:r>
              <a:rPr sz="4000" b="1" spc="229" dirty="0">
                <a:latin typeface="Calibri" panose="020F0502020204030204"/>
                <a:cs typeface="Calibri" panose="020F0502020204030204"/>
              </a:rPr>
              <a:t>İ</a:t>
            </a:r>
            <a:r>
              <a:rPr sz="4000" b="1" spc="229" dirty="0">
                <a:latin typeface="Trebuchet MS" panose="020B0603020202020204"/>
                <a:cs typeface="Trebuchet MS" panose="020B0603020202020204"/>
              </a:rPr>
              <a:t>M</a:t>
            </a:r>
          </a:p>
        </p:txBody>
      </p:sp>
      <p:grpSp>
        <p:nvGrpSpPr>
          <p:cNvPr id="7" name="object 7"/>
          <p:cNvGrpSpPr/>
          <p:nvPr/>
        </p:nvGrpSpPr>
        <p:grpSpPr>
          <a:xfrm>
            <a:off x="0" y="1837753"/>
            <a:ext cx="12192000" cy="5020310"/>
            <a:chOff x="0" y="1837753"/>
            <a:chExt cx="12192000" cy="5020310"/>
          </a:xfrm>
        </p:grpSpPr>
        <p:sp>
          <p:nvSpPr>
            <p:cNvPr id="8" name="object 8"/>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9" name="object 9"/>
            <p:cNvPicPr/>
            <p:nvPr/>
          </p:nvPicPr>
          <p:blipFill>
            <a:blip r:embed="rId5" cstate="print"/>
            <a:stretch>
              <a:fillRect/>
            </a:stretch>
          </p:blipFill>
          <p:spPr>
            <a:xfrm>
              <a:off x="0" y="2019299"/>
              <a:ext cx="12192000" cy="4838700"/>
            </a:xfrm>
            <a:prstGeom prst="rect">
              <a:avLst/>
            </a:prstGeom>
          </p:spPr>
        </p:pic>
        <p:sp>
          <p:nvSpPr>
            <p:cNvPr id="10" name="object 10"/>
            <p:cNvSpPr/>
            <p:nvPr/>
          </p:nvSpPr>
          <p:spPr>
            <a:xfrm>
              <a:off x="1450847" y="2333244"/>
              <a:ext cx="9604375" cy="783590"/>
            </a:xfrm>
            <a:custGeom>
              <a:avLst/>
              <a:gdLst/>
              <a:ahLst/>
              <a:cxnLst/>
              <a:rect l="l" t="t" r="r" b="b"/>
              <a:pathLst>
                <a:path w="9604375" h="783589">
                  <a:moveTo>
                    <a:pt x="9525889" y="0"/>
                  </a:moveTo>
                  <a:lnTo>
                    <a:pt x="78359" y="0"/>
                  </a:lnTo>
                  <a:lnTo>
                    <a:pt x="47845" y="6153"/>
                  </a:lnTo>
                  <a:lnTo>
                    <a:pt x="22939" y="22939"/>
                  </a:lnTo>
                  <a:lnTo>
                    <a:pt x="6153" y="47845"/>
                  </a:lnTo>
                  <a:lnTo>
                    <a:pt x="0" y="78358"/>
                  </a:lnTo>
                  <a:lnTo>
                    <a:pt x="0" y="704976"/>
                  </a:lnTo>
                  <a:lnTo>
                    <a:pt x="6153" y="735490"/>
                  </a:lnTo>
                  <a:lnTo>
                    <a:pt x="22939" y="760396"/>
                  </a:lnTo>
                  <a:lnTo>
                    <a:pt x="47845" y="777182"/>
                  </a:lnTo>
                  <a:lnTo>
                    <a:pt x="78359" y="783335"/>
                  </a:lnTo>
                  <a:lnTo>
                    <a:pt x="9525889" y="783335"/>
                  </a:lnTo>
                  <a:lnTo>
                    <a:pt x="9556402" y="777182"/>
                  </a:lnTo>
                  <a:lnTo>
                    <a:pt x="9581308" y="760396"/>
                  </a:lnTo>
                  <a:lnTo>
                    <a:pt x="9598094" y="735490"/>
                  </a:lnTo>
                  <a:lnTo>
                    <a:pt x="9604248" y="704976"/>
                  </a:lnTo>
                  <a:lnTo>
                    <a:pt x="9604248" y="78358"/>
                  </a:lnTo>
                  <a:lnTo>
                    <a:pt x="9598094" y="47845"/>
                  </a:lnTo>
                  <a:lnTo>
                    <a:pt x="9581308" y="22939"/>
                  </a:lnTo>
                  <a:lnTo>
                    <a:pt x="9556402" y="6153"/>
                  </a:lnTo>
                  <a:lnTo>
                    <a:pt x="9525889" y="0"/>
                  </a:lnTo>
                  <a:close/>
                </a:path>
              </a:pathLst>
            </a:custGeom>
            <a:solidFill>
              <a:srgbClr val="DE468E"/>
            </a:solidFill>
          </p:spPr>
          <p:txBody>
            <a:bodyPr wrap="square" lIns="0" tIns="0" rIns="0" bIns="0" rtlCol="0"/>
            <a:lstStyle/>
            <a:p>
              <a:endParaRPr/>
            </a:p>
          </p:txBody>
        </p:sp>
        <p:pic>
          <p:nvPicPr>
            <p:cNvPr id="11" name="object 11"/>
            <p:cNvPicPr/>
            <p:nvPr/>
          </p:nvPicPr>
          <p:blipFill>
            <a:blip r:embed="rId6" cstate="print"/>
            <a:stretch>
              <a:fillRect/>
            </a:stretch>
          </p:blipFill>
          <p:spPr>
            <a:xfrm>
              <a:off x="1688592" y="2508504"/>
              <a:ext cx="429768" cy="431291"/>
            </a:xfrm>
            <a:prstGeom prst="rect">
              <a:avLst/>
            </a:prstGeom>
          </p:spPr>
        </p:pic>
      </p:grpSp>
      <p:sp>
        <p:nvSpPr>
          <p:cNvPr id="12" name="object 12"/>
          <p:cNvSpPr txBox="1"/>
          <p:nvPr/>
        </p:nvSpPr>
        <p:spPr>
          <a:xfrm>
            <a:off x="2425954" y="2558923"/>
            <a:ext cx="5270246" cy="290464"/>
          </a:xfrm>
          <a:prstGeom prst="rect">
            <a:avLst/>
          </a:prstGeom>
        </p:spPr>
        <p:txBody>
          <a:bodyPr vert="horz" wrap="square" lIns="0" tIns="13335" rIns="0" bIns="0" rtlCol="0">
            <a:spAutoFit/>
          </a:bodyPr>
          <a:lstStyle/>
          <a:p>
            <a:pPr marL="12700">
              <a:lnSpc>
                <a:spcPct val="100000"/>
              </a:lnSpc>
              <a:spcBef>
                <a:spcPts val="105"/>
              </a:spcBef>
            </a:pPr>
            <a:r>
              <a:rPr spc="-20" dirty="0">
                <a:solidFill>
                  <a:srgbClr val="FFFFFF"/>
                </a:solidFill>
                <a:latin typeface="Times New Roman" panose="02020603050405020304" pitchFamily="18" charset="0"/>
                <a:cs typeface="Times New Roman" panose="02020603050405020304" pitchFamily="18" charset="0"/>
              </a:rPr>
              <a:t>Bir</a:t>
            </a:r>
            <a:r>
              <a:rPr spc="-35" dirty="0">
                <a:solidFill>
                  <a:srgbClr val="FFFFFF"/>
                </a:solidFill>
                <a:latin typeface="Times New Roman" panose="02020603050405020304" pitchFamily="18" charset="0"/>
                <a:cs typeface="Times New Roman" panose="02020603050405020304" pitchFamily="18" charset="0"/>
              </a:rPr>
              <a:t> </a:t>
            </a:r>
            <a:r>
              <a:rPr spc="-114" dirty="0">
                <a:solidFill>
                  <a:srgbClr val="FFFFFF"/>
                </a:solidFill>
                <a:latin typeface="Times New Roman" panose="02020603050405020304" pitchFamily="18" charset="0"/>
                <a:cs typeface="Times New Roman" panose="02020603050405020304" pitchFamily="18" charset="0"/>
              </a:rPr>
              <a:t>akademik</a:t>
            </a:r>
            <a:r>
              <a:rPr spc="-30"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yıl</a:t>
            </a:r>
            <a:r>
              <a:rPr spc="-30" dirty="0">
                <a:solidFill>
                  <a:srgbClr val="FFFFFF"/>
                </a:solidFill>
                <a:latin typeface="Times New Roman" panose="02020603050405020304" pitchFamily="18" charset="0"/>
                <a:cs typeface="Times New Roman" panose="02020603050405020304" pitchFamily="18" charset="0"/>
              </a:rPr>
              <a:t> </a:t>
            </a:r>
            <a:r>
              <a:rPr spc="-155" dirty="0">
                <a:solidFill>
                  <a:srgbClr val="FFFFFF"/>
                </a:solidFill>
                <a:latin typeface="Times New Roman" panose="02020603050405020304" pitchFamily="18" charset="0"/>
                <a:cs typeface="Times New Roman" panose="02020603050405020304" pitchFamily="18" charset="0"/>
              </a:rPr>
              <a:t>güz,</a:t>
            </a:r>
            <a:r>
              <a:rPr spc="-200" dirty="0">
                <a:solidFill>
                  <a:srgbClr val="FFFFFF"/>
                </a:solidFill>
                <a:latin typeface="Times New Roman" panose="02020603050405020304" pitchFamily="18" charset="0"/>
                <a:cs typeface="Times New Roman" panose="02020603050405020304" pitchFamily="18" charset="0"/>
              </a:rPr>
              <a:t> </a:t>
            </a:r>
            <a:r>
              <a:rPr spc="-105" dirty="0">
                <a:solidFill>
                  <a:srgbClr val="FFFFFF"/>
                </a:solidFill>
                <a:latin typeface="Times New Roman" panose="02020603050405020304" pitchFamily="18" charset="0"/>
                <a:cs typeface="Times New Roman" panose="02020603050405020304" pitchFamily="18" charset="0"/>
              </a:rPr>
              <a:t>bahar</a:t>
            </a:r>
            <a:r>
              <a:rPr spc="-40" dirty="0">
                <a:solidFill>
                  <a:srgbClr val="FFFFFF"/>
                </a:solidFill>
                <a:latin typeface="Times New Roman" panose="02020603050405020304" pitchFamily="18" charset="0"/>
                <a:cs typeface="Times New Roman" panose="02020603050405020304" pitchFamily="18" charset="0"/>
              </a:rPr>
              <a:t> </a:t>
            </a:r>
            <a:r>
              <a:rPr spc="-130" dirty="0">
                <a:solidFill>
                  <a:srgbClr val="FFFFFF"/>
                </a:solidFill>
                <a:latin typeface="Times New Roman" panose="02020603050405020304" pitchFamily="18" charset="0"/>
                <a:cs typeface="Times New Roman" panose="02020603050405020304" pitchFamily="18" charset="0"/>
              </a:rPr>
              <a:t>ve</a:t>
            </a:r>
            <a:r>
              <a:rPr spc="-25"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yaz</a:t>
            </a:r>
            <a:r>
              <a:rPr spc="-35" dirty="0">
                <a:solidFill>
                  <a:srgbClr val="FFFFFF"/>
                </a:solidFill>
                <a:latin typeface="Times New Roman" panose="02020603050405020304" pitchFamily="18" charset="0"/>
                <a:cs typeface="Times New Roman" panose="02020603050405020304" pitchFamily="18" charset="0"/>
              </a:rPr>
              <a:t> </a:t>
            </a:r>
            <a:r>
              <a:rPr spc="-105" dirty="0">
                <a:solidFill>
                  <a:srgbClr val="FFFFFF"/>
                </a:solidFill>
                <a:latin typeface="Times New Roman" panose="02020603050405020304" pitchFamily="18" charset="0"/>
                <a:cs typeface="Times New Roman" panose="02020603050405020304" pitchFamily="18" charset="0"/>
              </a:rPr>
              <a:t>yarıyıllarından</a:t>
            </a:r>
            <a:r>
              <a:rPr spc="-35" dirty="0">
                <a:solidFill>
                  <a:srgbClr val="FFFFFF"/>
                </a:solidFill>
                <a:latin typeface="Times New Roman" panose="02020603050405020304" pitchFamily="18" charset="0"/>
                <a:cs typeface="Times New Roman" panose="02020603050405020304" pitchFamily="18" charset="0"/>
              </a:rPr>
              <a:t> </a:t>
            </a:r>
            <a:r>
              <a:rPr spc="-65" dirty="0">
                <a:solidFill>
                  <a:srgbClr val="FFFFFF"/>
                </a:solidFill>
                <a:latin typeface="Times New Roman" panose="02020603050405020304" pitchFamily="18" charset="0"/>
                <a:cs typeface="Times New Roman" panose="02020603050405020304" pitchFamily="18" charset="0"/>
              </a:rPr>
              <a:t>oluşur.</a:t>
            </a:r>
            <a:endParaRPr dirty="0">
              <a:latin typeface="Times New Roman" panose="02020603050405020304" pitchFamily="18" charset="0"/>
              <a:cs typeface="Times New Roman" panose="02020603050405020304" pitchFamily="18" charset="0"/>
            </a:endParaRPr>
          </a:p>
        </p:txBody>
      </p:sp>
      <p:grpSp>
        <p:nvGrpSpPr>
          <p:cNvPr id="13" name="object 13"/>
          <p:cNvGrpSpPr/>
          <p:nvPr/>
        </p:nvGrpSpPr>
        <p:grpSpPr>
          <a:xfrm>
            <a:off x="1450975" y="3311525"/>
            <a:ext cx="9604375" cy="3121025"/>
            <a:chOff x="1450847" y="3311652"/>
            <a:chExt cx="9604375" cy="2741930"/>
          </a:xfrm>
        </p:grpSpPr>
        <p:sp>
          <p:nvSpPr>
            <p:cNvPr id="14" name="object 14"/>
            <p:cNvSpPr/>
            <p:nvPr/>
          </p:nvSpPr>
          <p:spPr>
            <a:xfrm>
              <a:off x="1450847" y="3311652"/>
              <a:ext cx="9604375" cy="783590"/>
            </a:xfrm>
            <a:custGeom>
              <a:avLst/>
              <a:gdLst/>
              <a:ahLst/>
              <a:cxnLst/>
              <a:rect l="l" t="t" r="r" b="b"/>
              <a:pathLst>
                <a:path w="9604375" h="783589">
                  <a:moveTo>
                    <a:pt x="9525889" y="0"/>
                  </a:moveTo>
                  <a:lnTo>
                    <a:pt x="78359" y="0"/>
                  </a:lnTo>
                  <a:lnTo>
                    <a:pt x="47845" y="6153"/>
                  </a:lnTo>
                  <a:lnTo>
                    <a:pt x="22939" y="22939"/>
                  </a:lnTo>
                  <a:lnTo>
                    <a:pt x="6153" y="47845"/>
                  </a:lnTo>
                  <a:lnTo>
                    <a:pt x="0" y="78359"/>
                  </a:lnTo>
                  <a:lnTo>
                    <a:pt x="0" y="704977"/>
                  </a:lnTo>
                  <a:lnTo>
                    <a:pt x="6153" y="735490"/>
                  </a:lnTo>
                  <a:lnTo>
                    <a:pt x="22939" y="760396"/>
                  </a:lnTo>
                  <a:lnTo>
                    <a:pt x="47845" y="777182"/>
                  </a:lnTo>
                  <a:lnTo>
                    <a:pt x="78359" y="783336"/>
                  </a:lnTo>
                  <a:lnTo>
                    <a:pt x="9525889" y="783336"/>
                  </a:lnTo>
                  <a:lnTo>
                    <a:pt x="9556402" y="777182"/>
                  </a:lnTo>
                  <a:lnTo>
                    <a:pt x="9581308" y="760396"/>
                  </a:lnTo>
                  <a:lnTo>
                    <a:pt x="9598094" y="735490"/>
                  </a:lnTo>
                  <a:lnTo>
                    <a:pt x="9604248" y="704977"/>
                  </a:lnTo>
                  <a:lnTo>
                    <a:pt x="9604248" y="78359"/>
                  </a:lnTo>
                  <a:lnTo>
                    <a:pt x="9598094" y="47845"/>
                  </a:lnTo>
                  <a:lnTo>
                    <a:pt x="9581308" y="22939"/>
                  </a:lnTo>
                  <a:lnTo>
                    <a:pt x="9556402" y="6153"/>
                  </a:lnTo>
                  <a:lnTo>
                    <a:pt x="9525889" y="0"/>
                  </a:lnTo>
                  <a:close/>
                </a:path>
              </a:pathLst>
            </a:custGeom>
            <a:solidFill>
              <a:srgbClr val="BB71EF"/>
            </a:solidFill>
          </p:spPr>
          <p:txBody>
            <a:bodyPr wrap="square" lIns="0" tIns="0" rIns="0" bIns="0" rtlCol="0"/>
            <a:lstStyle/>
            <a:p>
              <a:endParaRPr/>
            </a:p>
          </p:txBody>
        </p:sp>
        <p:pic>
          <p:nvPicPr>
            <p:cNvPr id="15" name="object 15"/>
            <p:cNvPicPr/>
            <p:nvPr/>
          </p:nvPicPr>
          <p:blipFill>
            <a:blip r:embed="rId7" cstate="print"/>
            <a:stretch>
              <a:fillRect/>
            </a:stretch>
          </p:blipFill>
          <p:spPr>
            <a:xfrm>
              <a:off x="1688591" y="3488436"/>
              <a:ext cx="429768" cy="431291"/>
            </a:xfrm>
            <a:prstGeom prst="rect">
              <a:avLst/>
            </a:prstGeom>
          </p:spPr>
        </p:pic>
        <p:sp>
          <p:nvSpPr>
            <p:cNvPr id="16" name="object 16"/>
            <p:cNvSpPr/>
            <p:nvPr/>
          </p:nvSpPr>
          <p:spPr>
            <a:xfrm>
              <a:off x="1450847" y="4291584"/>
              <a:ext cx="9604375" cy="783590"/>
            </a:xfrm>
            <a:custGeom>
              <a:avLst/>
              <a:gdLst/>
              <a:ahLst/>
              <a:cxnLst/>
              <a:rect l="l" t="t" r="r" b="b"/>
              <a:pathLst>
                <a:path w="9604375" h="783589">
                  <a:moveTo>
                    <a:pt x="9525889" y="0"/>
                  </a:moveTo>
                  <a:lnTo>
                    <a:pt x="78359" y="0"/>
                  </a:lnTo>
                  <a:lnTo>
                    <a:pt x="47845" y="6153"/>
                  </a:lnTo>
                  <a:lnTo>
                    <a:pt x="22939" y="22939"/>
                  </a:lnTo>
                  <a:lnTo>
                    <a:pt x="6153" y="47845"/>
                  </a:lnTo>
                  <a:lnTo>
                    <a:pt x="0" y="78359"/>
                  </a:lnTo>
                  <a:lnTo>
                    <a:pt x="0" y="704977"/>
                  </a:lnTo>
                  <a:lnTo>
                    <a:pt x="6153" y="735490"/>
                  </a:lnTo>
                  <a:lnTo>
                    <a:pt x="22939" y="760396"/>
                  </a:lnTo>
                  <a:lnTo>
                    <a:pt x="47845" y="777182"/>
                  </a:lnTo>
                  <a:lnTo>
                    <a:pt x="78359" y="783336"/>
                  </a:lnTo>
                  <a:lnTo>
                    <a:pt x="9525889" y="783336"/>
                  </a:lnTo>
                  <a:lnTo>
                    <a:pt x="9556402" y="777182"/>
                  </a:lnTo>
                  <a:lnTo>
                    <a:pt x="9581308" y="760396"/>
                  </a:lnTo>
                  <a:lnTo>
                    <a:pt x="9598094" y="735490"/>
                  </a:lnTo>
                  <a:lnTo>
                    <a:pt x="9604248" y="704977"/>
                  </a:lnTo>
                  <a:lnTo>
                    <a:pt x="9604248" y="78359"/>
                  </a:lnTo>
                  <a:lnTo>
                    <a:pt x="9598094" y="47845"/>
                  </a:lnTo>
                  <a:lnTo>
                    <a:pt x="9581308" y="22939"/>
                  </a:lnTo>
                  <a:lnTo>
                    <a:pt x="9556402" y="6153"/>
                  </a:lnTo>
                  <a:lnTo>
                    <a:pt x="9525889" y="0"/>
                  </a:lnTo>
                  <a:close/>
                </a:path>
              </a:pathLst>
            </a:custGeom>
            <a:solidFill>
              <a:srgbClr val="795FAE"/>
            </a:solidFill>
          </p:spPr>
          <p:txBody>
            <a:bodyPr wrap="square" lIns="0" tIns="0" rIns="0" bIns="0" rtlCol="0"/>
            <a:lstStyle/>
            <a:p>
              <a:endParaRPr/>
            </a:p>
          </p:txBody>
        </p:sp>
        <p:pic>
          <p:nvPicPr>
            <p:cNvPr id="17" name="object 17"/>
            <p:cNvPicPr/>
            <p:nvPr/>
          </p:nvPicPr>
          <p:blipFill>
            <a:blip r:embed="rId8" cstate="print"/>
            <a:stretch>
              <a:fillRect/>
            </a:stretch>
          </p:blipFill>
          <p:spPr>
            <a:xfrm>
              <a:off x="1688591" y="4466844"/>
              <a:ext cx="429768" cy="431292"/>
            </a:xfrm>
            <a:prstGeom prst="rect">
              <a:avLst/>
            </a:prstGeom>
          </p:spPr>
        </p:pic>
        <p:sp>
          <p:nvSpPr>
            <p:cNvPr id="18" name="object 18"/>
            <p:cNvSpPr/>
            <p:nvPr/>
          </p:nvSpPr>
          <p:spPr>
            <a:xfrm>
              <a:off x="1450847" y="5269992"/>
              <a:ext cx="9604375" cy="783590"/>
            </a:xfrm>
            <a:custGeom>
              <a:avLst/>
              <a:gdLst/>
              <a:ahLst/>
              <a:cxnLst/>
              <a:rect l="l" t="t" r="r" b="b"/>
              <a:pathLst>
                <a:path w="9604375" h="783589">
                  <a:moveTo>
                    <a:pt x="9525889" y="0"/>
                  </a:moveTo>
                  <a:lnTo>
                    <a:pt x="78359" y="0"/>
                  </a:lnTo>
                  <a:lnTo>
                    <a:pt x="47845" y="6153"/>
                  </a:lnTo>
                  <a:lnTo>
                    <a:pt x="22939" y="22939"/>
                  </a:lnTo>
                  <a:lnTo>
                    <a:pt x="6153" y="47845"/>
                  </a:lnTo>
                  <a:lnTo>
                    <a:pt x="0" y="78359"/>
                  </a:lnTo>
                  <a:lnTo>
                    <a:pt x="0" y="705002"/>
                  </a:lnTo>
                  <a:lnTo>
                    <a:pt x="6153" y="735490"/>
                  </a:lnTo>
                  <a:lnTo>
                    <a:pt x="22939" y="760390"/>
                  </a:lnTo>
                  <a:lnTo>
                    <a:pt x="47845" y="777179"/>
                  </a:lnTo>
                  <a:lnTo>
                    <a:pt x="78359" y="783336"/>
                  </a:lnTo>
                  <a:lnTo>
                    <a:pt x="9525889" y="783336"/>
                  </a:lnTo>
                  <a:lnTo>
                    <a:pt x="9556402" y="777179"/>
                  </a:lnTo>
                  <a:lnTo>
                    <a:pt x="9581308" y="760390"/>
                  </a:lnTo>
                  <a:lnTo>
                    <a:pt x="9598094" y="735490"/>
                  </a:lnTo>
                  <a:lnTo>
                    <a:pt x="9604248" y="705002"/>
                  </a:lnTo>
                  <a:lnTo>
                    <a:pt x="9604248" y="78359"/>
                  </a:lnTo>
                  <a:lnTo>
                    <a:pt x="9598094" y="47845"/>
                  </a:lnTo>
                  <a:lnTo>
                    <a:pt x="9581308" y="22939"/>
                  </a:lnTo>
                  <a:lnTo>
                    <a:pt x="9556402" y="6153"/>
                  </a:lnTo>
                  <a:lnTo>
                    <a:pt x="9525889" y="0"/>
                  </a:lnTo>
                  <a:close/>
                </a:path>
              </a:pathLst>
            </a:custGeom>
            <a:solidFill>
              <a:srgbClr val="576DA6"/>
            </a:solidFill>
          </p:spPr>
          <p:txBody>
            <a:bodyPr wrap="square" lIns="0" tIns="0" rIns="0" bIns="0" rtlCol="0"/>
            <a:lstStyle/>
            <a:p>
              <a:endParaRPr/>
            </a:p>
          </p:txBody>
        </p:sp>
        <p:pic>
          <p:nvPicPr>
            <p:cNvPr id="19" name="object 19"/>
            <p:cNvPicPr/>
            <p:nvPr/>
          </p:nvPicPr>
          <p:blipFill>
            <a:blip r:embed="rId9" cstate="print"/>
            <a:stretch>
              <a:fillRect/>
            </a:stretch>
          </p:blipFill>
          <p:spPr>
            <a:xfrm>
              <a:off x="1688591" y="5446776"/>
              <a:ext cx="429768" cy="429768"/>
            </a:xfrm>
            <a:prstGeom prst="rect">
              <a:avLst/>
            </a:prstGeom>
          </p:spPr>
        </p:pic>
      </p:grpSp>
      <p:sp>
        <p:nvSpPr>
          <p:cNvPr id="20" name="object 20"/>
          <p:cNvSpPr txBox="1"/>
          <p:nvPr/>
        </p:nvSpPr>
        <p:spPr>
          <a:xfrm>
            <a:off x="2425700" y="3429635"/>
            <a:ext cx="8547100" cy="3021330"/>
          </a:xfrm>
          <a:prstGeom prst="rect">
            <a:avLst/>
          </a:prstGeom>
        </p:spPr>
        <p:txBody>
          <a:bodyPr vert="horz" wrap="square" lIns="0" tIns="13335" rIns="0" bIns="0" rtlCol="0">
            <a:noAutofit/>
          </a:bodyPr>
          <a:lstStyle/>
          <a:p>
            <a:pPr marL="12700">
              <a:lnSpc>
                <a:spcPct val="100000"/>
              </a:lnSpc>
              <a:spcBef>
                <a:spcPts val="105"/>
              </a:spcBef>
            </a:pPr>
            <a:endParaRPr spc="-10" dirty="0">
              <a:solidFill>
                <a:srgbClr val="FFFFFF"/>
              </a:solidFill>
              <a:latin typeface="Times New Roman" panose="02020603050405020304" pitchFamily="18" charset="0"/>
              <a:cs typeface="Times New Roman" panose="02020603050405020304" pitchFamily="18" charset="0"/>
            </a:endParaRPr>
          </a:p>
          <a:p>
            <a:pPr marL="12700">
              <a:lnSpc>
                <a:spcPct val="100000"/>
              </a:lnSpc>
              <a:spcBef>
                <a:spcPts val="105"/>
              </a:spcBef>
            </a:pPr>
            <a:r>
              <a:rPr spc="-10" dirty="0">
                <a:solidFill>
                  <a:srgbClr val="FFFFFF"/>
                </a:solidFill>
                <a:latin typeface="Times New Roman" panose="02020603050405020304" pitchFamily="18" charset="0"/>
                <a:cs typeface="Times New Roman" panose="02020603050405020304" pitchFamily="18" charset="0"/>
              </a:rPr>
              <a:t>Güz</a:t>
            </a:r>
            <a:r>
              <a:rPr spc="-50"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ve</a:t>
            </a:r>
            <a:r>
              <a:rPr spc="-35" dirty="0">
                <a:solidFill>
                  <a:srgbClr val="FFFFFF"/>
                </a:solidFill>
                <a:latin typeface="Times New Roman" panose="02020603050405020304" pitchFamily="18" charset="0"/>
                <a:cs typeface="Times New Roman" panose="02020603050405020304" pitchFamily="18" charset="0"/>
              </a:rPr>
              <a:t> </a:t>
            </a:r>
            <a:r>
              <a:rPr spc="-95" dirty="0">
                <a:solidFill>
                  <a:srgbClr val="FFFFFF"/>
                </a:solidFill>
                <a:latin typeface="Times New Roman" panose="02020603050405020304" pitchFamily="18" charset="0"/>
                <a:cs typeface="Times New Roman" panose="02020603050405020304" pitchFamily="18" charset="0"/>
              </a:rPr>
              <a:t>bahar</a:t>
            </a:r>
            <a:r>
              <a:rPr spc="-50" dirty="0">
                <a:solidFill>
                  <a:srgbClr val="FFFFFF"/>
                </a:solidFill>
                <a:latin typeface="Times New Roman" panose="02020603050405020304" pitchFamily="18" charset="0"/>
                <a:cs typeface="Times New Roman" panose="02020603050405020304" pitchFamily="18" charset="0"/>
              </a:rPr>
              <a:t> </a:t>
            </a:r>
            <a:r>
              <a:rPr spc="-130" dirty="0">
                <a:solidFill>
                  <a:srgbClr val="FFFFFF"/>
                </a:solidFill>
                <a:latin typeface="Times New Roman" panose="02020603050405020304" pitchFamily="18" charset="0"/>
                <a:cs typeface="Times New Roman" panose="02020603050405020304" pitchFamily="18" charset="0"/>
              </a:rPr>
              <a:t>yarıyılları,</a:t>
            </a:r>
            <a:r>
              <a:rPr spc="-229"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yıl</a:t>
            </a:r>
            <a:r>
              <a:rPr spc="-40" dirty="0">
                <a:solidFill>
                  <a:srgbClr val="FFFFFF"/>
                </a:solidFill>
                <a:latin typeface="Times New Roman" panose="02020603050405020304" pitchFamily="18" charset="0"/>
                <a:cs typeface="Times New Roman" panose="02020603050405020304" pitchFamily="18" charset="0"/>
              </a:rPr>
              <a:t> </a:t>
            </a:r>
            <a:r>
              <a:rPr spc="-35" dirty="0">
                <a:solidFill>
                  <a:srgbClr val="FFFFFF"/>
                </a:solidFill>
                <a:latin typeface="Times New Roman" panose="02020603050405020304" pitchFamily="18" charset="0"/>
                <a:cs typeface="Times New Roman" panose="02020603050405020304" pitchFamily="18" charset="0"/>
              </a:rPr>
              <a:t>sonu</a:t>
            </a:r>
            <a:r>
              <a:rPr spc="-55" dirty="0">
                <a:solidFill>
                  <a:srgbClr val="FFFFFF"/>
                </a:solidFill>
                <a:latin typeface="Times New Roman" panose="02020603050405020304" pitchFamily="18" charset="0"/>
                <a:cs typeface="Times New Roman" panose="02020603050405020304" pitchFamily="18" charset="0"/>
              </a:rPr>
              <a:t> </a:t>
            </a:r>
            <a:r>
              <a:rPr spc="-114" dirty="0">
                <a:solidFill>
                  <a:srgbClr val="FFFFFF"/>
                </a:solidFill>
                <a:latin typeface="Times New Roman" panose="02020603050405020304" pitchFamily="18" charset="0"/>
                <a:cs typeface="Times New Roman" panose="02020603050405020304" pitchFamily="18" charset="0"/>
              </a:rPr>
              <a:t>sınav</a:t>
            </a:r>
            <a:r>
              <a:rPr spc="-50"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haftaları</a:t>
            </a:r>
            <a:r>
              <a:rPr spc="-60" dirty="0">
                <a:solidFill>
                  <a:srgbClr val="FFFFFF"/>
                </a:solidFill>
                <a:latin typeface="Times New Roman" panose="02020603050405020304" pitchFamily="18" charset="0"/>
                <a:cs typeface="Times New Roman" panose="02020603050405020304" pitchFamily="18" charset="0"/>
              </a:rPr>
              <a:t> </a:t>
            </a:r>
            <a:r>
              <a:rPr spc="-100" dirty="0">
                <a:solidFill>
                  <a:srgbClr val="FFFFFF"/>
                </a:solidFill>
                <a:latin typeface="Times New Roman" panose="02020603050405020304" pitchFamily="18" charset="0"/>
                <a:cs typeface="Times New Roman" panose="02020603050405020304" pitchFamily="18" charset="0"/>
              </a:rPr>
              <a:t>hariç</a:t>
            </a:r>
            <a:r>
              <a:rPr spc="-50" dirty="0">
                <a:solidFill>
                  <a:srgbClr val="FFFFFF"/>
                </a:solidFill>
                <a:latin typeface="Times New Roman" panose="02020603050405020304" pitchFamily="18" charset="0"/>
                <a:cs typeface="Times New Roman" panose="02020603050405020304" pitchFamily="18" charset="0"/>
              </a:rPr>
              <a:t> </a:t>
            </a:r>
            <a:r>
              <a:rPr dirty="0">
                <a:solidFill>
                  <a:srgbClr val="FFFFFF"/>
                </a:solidFill>
                <a:latin typeface="Times New Roman" panose="02020603050405020304" pitchFamily="18" charset="0"/>
                <a:cs typeface="Times New Roman" panose="02020603050405020304" pitchFamily="18" charset="0"/>
              </a:rPr>
              <a:t>14</a:t>
            </a:r>
            <a:r>
              <a:rPr spc="-40" dirty="0">
                <a:solidFill>
                  <a:srgbClr val="FFFFFF"/>
                </a:solidFill>
                <a:latin typeface="Times New Roman" panose="02020603050405020304" pitchFamily="18" charset="0"/>
                <a:cs typeface="Times New Roman" panose="02020603050405020304" pitchFamily="18" charset="0"/>
              </a:rPr>
              <a:t> </a:t>
            </a:r>
            <a:r>
              <a:rPr spc="-25" dirty="0">
                <a:solidFill>
                  <a:srgbClr val="FFFFFF"/>
                </a:solidFill>
                <a:latin typeface="Times New Roman" panose="02020603050405020304" pitchFamily="18" charset="0"/>
                <a:cs typeface="Times New Roman" panose="02020603050405020304" pitchFamily="18" charset="0"/>
              </a:rPr>
              <a:t>haftadır.</a:t>
            </a:r>
            <a:endParaRPr dirty="0">
              <a:latin typeface="Times New Roman" panose="02020603050405020304" pitchFamily="18" charset="0"/>
              <a:cs typeface="Times New Roman" panose="02020603050405020304" pitchFamily="18" charset="0"/>
            </a:endParaRPr>
          </a:p>
          <a:p>
            <a:pPr>
              <a:lnSpc>
                <a:spcPct val="100000"/>
              </a:lnSpc>
              <a:spcBef>
                <a:spcPts val="1050"/>
              </a:spcBef>
            </a:pPr>
            <a:endParaRPr dirty="0">
              <a:latin typeface="Times New Roman" panose="02020603050405020304" pitchFamily="18" charset="0"/>
              <a:cs typeface="Times New Roman" panose="02020603050405020304" pitchFamily="18" charset="0"/>
            </a:endParaRPr>
          </a:p>
          <a:p>
            <a:pPr marL="12700" marR="11430">
              <a:lnSpc>
                <a:spcPts val="1840"/>
              </a:lnSpc>
              <a:spcBef>
                <a:spcPts val="5"/>
              </a:spcBef>
            </a:pPr>
            <a:endParaRPr spc="-80" dirty="0">
              <a:solidFill>
                <a:srgbClr val="FFFFFF"/>
              </a:solidFill>
              <a:latin typeface="Times New Roman" panose="02020603050405020304" pitchFamily="18" charset="0"/>
              <a:cs typeface="Times New Roman" panose="02020603050405020304" pitchFamily="18" charset="0"/>
            </a:endParaRPr>
          </a:p>
          <a:p>
            <a:pPr marL="12700" marR="11430">
              <a:lnSpc>
                <a:spcPts val="1840"/>
              </a:lnSpc>
              <a:spcBef>
                <a:spcPts val="5"/>
              </a:spcBef>
            </a:pPr>
            <a:r>
              <a:rPr spc="-80" dirty="0">
                <a:solidFill>
                  <a:srgbClr val="FFFFFF"/>
                </a:solidFill>
                <a:latin typeface="Times New Roman" panose="02020603050405020304" pitchFamily="18" charset="0"/>
                <a:cs typeface="Times New Roman" panose="02020603050405020304" pitchFamily="18" charset="0"/>
              </a:rPr>
              <a:t>Akademik</a:t>
            </a:r>
            <a:r>
              <a:rPr spc="-15" dirty="0">
                <a:solidFill>
                  <a:srgbClr val="FFFFFF"/>
                </a:solidFill>
                <a:latin typeface="Times New Roman" panose="02020603050405020304" pitchFamily="18" charset="0"/>
                <a:cs typeface="Times New Roman" panose="02020603050405020304" pitchFamily="18" charset="0"/>
              </a:rPr>
              <a:t> </a:t>
            </a:r>
            <a:r>
              <a:rPr spc="-135" dirty="0">
                <a:solidFill>
                  <a:srgbClr val="FFFFFF"/>
                </a:solidFill>
                <a:latin typeface="Times New Roman" panose="02020603050405020304" pitchFamily="18" charset="0"/>
                <a:cs typeface="Times New Roman" panose="02020603050405020304" pitchFamily="18" charset="0"/>
              </a:rPr>
              <a:t>takvim,</a:t>
            </a:r>
            <a:r>
              <a:rPr spc="-185" dirty="0">
                <a:solidFill>
                  <a:srgbClr val="FFFFFF"/>
                </a:solidFill>
                <a:latin typeface="Times New Roman" panose="02020603050405020304" pitchFamily="18" charset="0"/>
                <a:cs typeface="Times New Roman" panose="02020603050405020304" pitchFamily="18" charset="0"/>
              </a:rPr>
              <a:t> </a:t>
            </a:r>
            <a:r>
              <a:rPr spc="-120" dirty="0">
                <a:solidFill>
                  <a:srgbClr val="FFFFFF"/>
                </a:solidFill>
                <a:latin typeface="Times New Roman" panose="02020603050405020304" pitchFamily="18" charset="0"/>
                <a:cs typeface="Times New Roman" panose="02020603050405020304" pitchFamily="18" charset="0"/>
              </a:rPr>
              <a:t>kayıt</a:t>
            </a:r>
            <a:r>
              <a:rPr spc="5" dirty="0">
                <a:solidFill>
                  <a:srgbClr val="FFFFFF"/>
                </a:solidFill>
                <a:latin typeface="Times New Roman" panose="02020603050405020304" pitchFamily="18" charset="0"/>
                <a:cs typeface="Times New Roman" panose="02020603050405020304" pitchFamily="18" charset="0"/>
              </a:rPr>
              <a:t> </a:t>
            </a:r>
            <a:r>
              <a:rPr spc="-135" dirty="0">
                <a:solidFill>
                  <a:srgbClr val="FFFFFF"/>
                </a:solidFill>
                <a:latin typeface="Times New Roman" panose="02020603050405020304" pitchFamily="18" charset="0"/>
                <a:cs typeface="Times New Roman" panose="02020603050405020304" pitchFamily="18" charset="0"/>
              </a:rPr>
              <a:t>yenileme,</a:t>
            </a:r>
            <a:r>
              <a:rPr spc="-185" dirty="0">
                <a:solidFill>
                  <a:srgbClr val="FFFFFF"/>
                </a:solidFill>
                <a:latin typeface="Times New Roman" panose="02020603050405020304" pitchFamily="18" charset="0"/>
                <a:cs typeface="Times New Roman" panose="02020603050405020304" pitchFamily="18" charset="0"/>
              </a:rPr>
              <a:t> </a:t>
            </a:r>
            <a:r>
              <a:rPr spc="-55" dirty="0">
                <a:solidFill>
                  <a:srgbClr val="FFFFFF"/>
                </a:solidFill>
                <a:latin typeface="Times New Roman" panose="02020603050405020304" pitchFamily="18" charset="0"/>
                <a:cs typeface="Times New Roman" panose="02020603050405020304" pitchFamily="18" charset="0"/>
              </a:rPr>
              <a:t>ders</a:t>
            </a:r>
            <a:r>
              <a:rPr spc="10"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başlama-</a:t>
            </a:r>
            <a:r>
              <a:rPr spc="-135" dirty="0">
                <a:solidFill>
                  <a:srgbClr val="FFFFFF"/>
                </a:solidFill>
                <a:latin typeface="Times New Roman" panose="02020603050405020304" pitchFamily="18" charset="0"/>
                <a:cs typeface="Times New Roman" panose="02020603050405020304" pitchFamily="18" charset="0"/>
              </a:rPr>
              <a:t>bitiş,</a:t>
            </a:r>
            <a:r>
              <a:rPr spc="-215" dirty="0">
                <a:solidFill>
                  <a:srgbClr val="FFFFFF"/>
                </a:solidFill>
                <a:latin typeface="Times New Roman" panose="02020603050405020304" pitchFamily="18" charset="0"/>
                <a:cs typeface="Times New Roman" panose="02020603050405020304" pitchFamily="18" charset="0"/>
              </a:rPr>
              <a:t> </a:t>
            </a:r>
            <a:r>
              <a:rPr spc="-110" dirty="0">
                <a:solidFill>
                  <a:srgbClr val="FFFFFF"/>
                </a:solidFill>
                <a:latin typeface="Times New Roman" panose="02020603050405020304" pitchFamily="18" charset="0"/>
                <a:cs typeface="Times New Roman" panose="02020603050405020304" pitchFamily="18" charset="0"/>
              </a:rPr>
              <a:t>sınavlar</a:t>
            </a:r>
            <a:r>
              <a:rPr spc="-15" dirty="0">
                <a:solidFill>
                  <a:srgbClr val="FFFFFF"/>
                </a:solidFill>
                <a:latin typeface="Times New Roman" panose="02020603050405020304" pitchFamily="18" charset="0"/>
                <a:cs typeface="Times New Roman" panose="02020603050405020304" pitchFamily="18" charset="0"/>
              </a:rPr>
              <a:t> </a:t>
            </a:r>
            <a:r>
              <a:rPr spc="-130" dirty="0">
                <a:solidFill>
                  <a:srgbClr val="FFFFFF"/>
                </a:solidFill>
                <a:latin typeface="Times New Roman" panose="02020603050405020304" pitchFamily="18" charset="0"/>
                <a:cs typeface="Times New Roman" panose="02020603050405020304" pitchFamily="18" charset="0"/>
              </a:rPr>
              <a:t>gibi</a:t>
            </a:r>
            <a:r>
              <a:rPr spc="10" dirty="0">
                <a:solidFill>
                  <a:srgbClr val="FFFFFF"/>
                </a:solidFill>
                <a:latin typeface="Times New Roman" panose="02020603050405020304" pitchFamily="18" charset="0"/>
                <a:cs typeface="Times New Roman" panose="02020603050405020304" pitchFamily="18" charset="0"/>
              </a:rPr>
              <a:t> </a:t>
            </a:r>
            <a:r>
              <a:rPr spc="-70" dirty="0">
                <a:solidFill>
                  <a:srgbClr val="FFFFFF"/>
                </a:solidFill>
                <a:latin typeface="Times New Roman" panose="02020603050405020304" pitchFamily="18" charset="0"/>
                <a:cs typeface="Times New Roman" panose="02020603050405020304" pitchFamily="18" charset="0"/>
              </a:rPr>
              <a:t>bir</a:t>
            </a:r>
            <a:r>
              <a:rPr spc="-5" dirty="0">
                <a:solidFill>
                  <a:srgbClr val="FFFFFF"/>
                </a:solidFill>
                <a:latin typeface="Times New Roman" panose="02020603050405020304" pitchFamily="18" charset="0"/>
                <a:cs typeface="Times New Roman" panose="02020603050405020304" pitchFamily="18" charset="0"/>
              </a:rPr>
              <a:t> </a:t>
            </a:r>
            <a:r>
              <a:rPr spc="-100" dirty="0">
                <a:solidFill>
                  <a:srgbClr val="FFFFFF"/>
                </a:solidFill>
                <a:latin typeface="Times New Roman" panose="02020603050405020304" pitchFamily="18" charset="0"/>
                <a:cs typeface="Times New Roman" panose="02020603050405020304" pitchFamily="18" charset="0"/>
              </a:rPr>
              <a:t>eğitim-</a:t>
            </a:r>
            <a:r>
              <a:rPr spc="-70" dirty="0">
                <a:solidFill>
                  <a:srgbClr val="FFFFFF"/>
                </a:solidFill>
                <a:latin typeface="Times New Roman" panose="02020603050405020304" pitchFamily="18" charset="0"/>
                <a:cs typeface="Times New Roman" panose="02020603050405020304" pitchFamily="18" charset="0"/>
              </a:rPr>
              <a:t>öğretim</a:t>
            </a:r>
            <a:r>
              <a:rPr spc="5"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yılı</a:t>
            </a:r>
            <a:r>
              <a:rPr spc="-5" dirty="0">
                <a:solidFill>
                  <a:srgbClr val="FFFFFF"/>
                </a:solidFill>
                <a:latin typeface="Times New Roman" panose="02020603050405020304" pitchFamily="18" charset="0"/>
                <a:cs typeface="Times New Roman" panose="02020603050405020304" pitchFamily="18" charset="0"/>
              </a:rPr>
              <a:t> </a:t>
            </a:r>
            <a:r>
              <a:rPr spc="-40" dirty="0">
                <a:solidFill>
                  <a:srgbClr val="FFFFFF"/>
                </a:solidFill>
                <a:latin typeface="Times New Roman" panose="02020603050405020304" pitchFamily="18" charset="0"/>
                <a:cs typeface="Times New Roman" panose="02020603050405020304" pitchFamily="18" charset="0"/>
              </a:rPr>
              <a:t>boyunca </a:t>
            </a:r>
            <a:r>
              <a:rPr spc="-130" dirty="0">
                <a:solidFill>
                  <a:srgbClr val="FFFFFF"/>
                </a:solidFill>
                <a:latin typeface="Times New Roman" panose="02020603050405020304" pitchFamily="18" charset="0"/>
                <a:cs typeface="Times New Roman" panose="02020603050405020304" pitchFamily="18" charset="0"/>
              </a:rPr>
              <a:t>yapılacak</a:t>
            </a:r>
            <a:r>
              <a:rPr spc="-5" dirty="0">
                <a:solidFill>
                  <a:srgbClr val="FFFFFF"/>
                </a:solidFill>
                <a:latin typeface="Times New Roman" panose="02020603050405020304" pitchFamily="18" charset="0"/>
                <a:cs typeface="Times New Roman" panose="02020603050405020304" pitchFamily="18" charset="0"/>
              </a:rPr>
              <a:t> </a:t>
            </a:r>
            <a:r>
              <a:rPr spc="-120" dirty="0">
                <a:solidFill>
                  <a:srgbClr val="FFFFFF"/>
                </a:solidFill>
                <a:latin typeface="Times New Roman" panose="02020603050405020304" pitchFamily="18" charset="0"/>
                <a:cs typeface="Times New Roman" panose="02020603050405020304" pitchFamily="18" charset="0"/>
              </a:rPr>
              <a:t>çalışmaların</a:t>
            </a:r>
            <a:r>
              <a:rPr dirty="0">
                <a:solidFill>
                  <a:srgbClr val="FFFFFF"/>
                </a:solidFill>
                <a:latin typeface="Times New Roman" panose="02020603050405020304" pitchFamily="18" charset="0"/>
                <a:cs typeface="Times New Roman" panose="02020603050405020304" pitchFamily="18" charset="0"/>
              </a:rPr>
              <a:t> </a:t>
            </a:r>
            <a:r>
              <a:rPr spc="-125" dirty="0">
                <a:solidFill>
                  <a:srgbClr val="FFFFFF"/>
                </a:solidFill>
                <a:latin typeface="Times New Roman" panose="02020603050405020304" pitchFamily="18" charset="0"/>
                <a:cs typeface="Times New Roman" panose="02020603050405020304" pitchFamily="18" charset="0"/>
              </a:rPr>
              <a:t>zamanını</a:t>
            </a:r>
            <a:r>
              <a:rPr spc="5" dirty="0">
                <a:solidFill>
                  <a:srgbClr val="FFFFFF"/>
                </a:solidFill>
                <a:latin typeface="Times New Roman" panose="02020603050405020304" pitchFamily="18" charset="0"/>
                <a:cs typeface="Times New Roman" panose="02020603050405020304" pitchFamily="18" charset="0"/>
              </a:rPr>
              <a:t> </a:t>
            </a:r>
            <a:r>
              <a:rPr spc="-80" dirty="0">
                <a:solidFill>
                  <a:srgbClr val="FFFFFF"/>
                </a:solidFill>
                <a:latin typeface="Times New Roman" panose="02020603050405020304" pitchFamily="18" charset="0"/>
                <a:cs typeface="Times New Roman" panose="02020603050405020304" pitchFamily="18" charset="0"/>
              </a:rPr>
              <a:t>gösteren</a:t>
            </a:r>
            <a:r>
              <a:rPr spc="20" dirty="0">
                <a:solidFill>
                  <a:srgbClr val="FFFFFF"/>
                </a:solidFill>
                <a:latin typeface="Times New Roman" panose="02020603050405020304" pitchFamily="18" charset="0"/>
                <a:cs typeface="Times New Roman" panose="02020603050405020304" pitchFamily="18" charset="0"/>
              </a:rPr>
              <a:t> </a:t>
            </a:r>
            <a:r>
              <a:rPr spc="-30" dirty="0">
                <a:solidFill>
                  <a:srgbClr val="FFFFFF"/>
                </a:solidFill>
                <a:latin typeface="Times New Roman" panose="02020603050405020304" pitchFamily="18" charset="0"/>
                <a:cs typeface="Times New Roman" panose="02020603050405020304" pitchFamily="18" charset="0"/>
              </a:rPr>
              <a:t>çizelgedir.</a:t>
            </a:r>
            <a:endParaRPr dirty="0">
              <a:latin typeface="Times New Roman" panose="02020603050405020304" pitchFamily="18" charset="0"/>
              <a:cs typeface="Times New Roman" panose="02020603050405020304" pitchFamily="18" charset="0"/>
            </a:endParaRPr>
          </a:p>
          <a:p>
            <a:pPr>
              <a:lnSpc>
                <a:spcPct val="100000"/>
              </a:lnSpc>
              <a:spcBef>
                <a:spcPts val="1490"/>
              </a:spcBef>
            </a:pPr>
            <a:endParaRPr dirty="0">
              <a:latin typeface="Times New Roman" panose="02020603050405020304" pitchFamily="18" charset="0"/>
              <a:cs typeface="Times New Roman" panose="02020603050405020304" pitchFamily="18" charset="0"/>
            </a:endParaRPr>
          </a:p>
          <a:p>
            <a:pPr marL="12700">
              <a:lnSpc>
                <a:spcPct val="100000"/>
              </a:lnSpc>
            </a:pPr>
            <a:r>
              <a:rPr sz="1600" spc="-90" dirty="0">
                <a:solidFill>
                  <a:srgbClr val="FFFFFF"/>
                </a:solidFill>
                <a:latin typeface="Times New Roman" panose="02020603050405020304" pitchFamily="18" charset="0"/>
                <a:cs typeface="Times New Roman" panose="02020603050405020304" pitchFamily="18" charset="0"/>
              </a:rPr>
              <a:t>Üniversitemiz</a:t>
            </a:r>
            <a:r>
              <a:rPr sz="1600" spc="45" dirty="0">
                <a:solidFill>
                  <a:srgbClr val="FFFFFF"/>
                </a:solidFill>
                <a:latin typeface="Times New Roman" panose="02020603050405020304" pitchFamily="18" charset="0"/>
                <a:cs typeface="Times New Roman" panose="02020603050405020304" pitchFamily="18" charset="0"/>
              </a:rPr>
              <a:t> </a:t>
            </a:r>
            <a:r>
              <a:rPr sz="1600" spc="-114" dirty="0">
                <a:solidFill>
                  <a:srgbClr val="FFFFFF"/>
                </a:solidFill>
                <a:latin typeface="Times New Roman" panose="02020603050405020304" pitchFamily="18" charset="0"/>
                <a:cs typeface="Times New Roman" panose="02020603050405020304" pitchFamily="18" charset="0"/>
              </a:rPr>
              <a:t>akademik</a:t>
            </a:r>
            <a:r>
              <a:rPr sz="1600" spc="35" dirty="0">
                <a:solidFill>
                  <a:srgbClr val="FFFFFF"/>
                </a:solidFill>
                <a:latin typeface="Times New Roman" panose="02020603050405020304" pitchFamily="18" charset="0"/>
                <a:cs typeface="Times New Roman" panose="02020603050405020304" pitchFamily="18" charset="0"/>
              </a:rPr>
              <a:t> </a:t>
            </a:r>
            <a:r>
              <a:rPr sz="1600" spc="-10" dirty="0">
                <a:solidFill>
                  <a:srgbClr val="FFFFFF"/>
                </a:solidFill>
                <a:latin typeface="Times New Roman" panose="02020603050405020304" pitchFamily="18" charset="0"/>
                <a:cs typeface="Times New Roman" panose="02020603050405020304" pitchFamily="18" charset="0"/>
              </a:rPr>
              <a:t>takvimini</a:t>
            </a:r>
            <a:endParaRPr sz="1600" dirty="0">
              <a:latin typeface="Times New Roman" panose="02020603050405020304" pitchFamily="18" charset="0"/>
              <a:cs typeface="Times New Roman" panose="02020603050405020304" pitchFamily="18" charset="0"/>
            </a:endParaRPr>
          </a:p>
          <a:p>
            <a:pPr marL="12700">
              <a:lnSpc>
                <a:spcPct val="100000"/>
              </a:lnSpc>
              <a:spcBef>
                <a:spcPts val="435"/>
              </a:spcBef>
            </a:pPr>
            <a:r>
              <a:rPr lang="en-US" altLang="tr-TR" sz="1600" dirty="0">
                <a:solidFill>
                  <a:schemeClr val="bg1"/>
                </a:solidFill>
                <a:highlight>
                  <a:srgbClr val="C0C0C0"/>
                </a:highlight>
                <a:latin typeface="Times New Roman" panose="02020603050405020304" pitchFamily="18" charset="0"/>
                <a:cs typeface="Times New Roman" panose="02020603050405020304" pitchFamily="18" charset="0"/>
                <a:hlinkClick r:id="rId10" action="ppaction://hlinkfile"/>
              </a:rPr>
              <a:t>https://oidb.ksbu.edu.tr/defaultx/sayfa/13126/2026-2027-egitim-ogretim-yili-akademik-takvimleri</a:t>
            </a:r>
            <a:r>
              <a:rPr lang="tr-TR" altLang="en-US" sz="1600" dirty="0">
                <a:solidFill>
                  <a:schemeClr val="bg1"/>
                </a:solidFill>
                <a:latin typeface="Times New Roman" panose="02020603050405020304" pitchFamily="18" charset="0"/>
                <a:cs typeface="Times New Roman" panose="02020603050405020304" pitchFamily="18" charset="0"/>
              </a:rPr>
              <a:t> </a:t>
            </a:r>
            <a:r>
              <a:rPr lang="tr-TR" sz="1600" b="1" u="sng" spc="-60" dirty="0">
                <a:solidFill>
                  <a:schemeClr val="bg1"/>
                </a:solidFill>
                <a:uFill>
                  <a:solidFill>
                    <a:srgbClr val="F92B5C"/>
                  </a:solidFill>
                </a:uFill>
                <a:latin typeface="Times New Roman" panose="02020603050405020304" pitchFamily="18" charset="0"/>
                <a:cs typeface="Times New Roman" panose="02020603050405020304" pitchFamily="18" charset="0"/>
              </a:rPr>
              <a:t> </a:t>
            </a:r>
            <a:r>
              <a:rPr sz="1600" spc="-60" dirty="0" err="1" smtClean="0">
                <a:solidFill>
                  <a:schemeClr val="bg1"/>
                </a:solidFill>
                <a:latin typeface="Times New Roman" panose="02020603050405020304" pitchFamily="18" charset="0"/>
                <a:cs typeface="Times New Roman" panose="02020603050405020304" pitchFamily="18" charset="0"/>
              </a:rPr>
              <a:t>a</a:t>
            </a:r>
            <a:r>
              <a:rPr sz="1600" spc="-60" dirty="0" err="1" smtClean="0">
                <a:solidFill>
                  <a:srgbClr val="FFFFFF"/>
                </a:solidFill>
                <a:latin typeface="Times New Roman" panose="02020603050405020304" pitchFamily="18" charset="0"/>
                <a:cs typeface="Times New Roman" panose="02020603050405020304" pitchFamily="18" charset="0"/>
              </a:rPr>
              <a:t>dresinden</a:t>
            </a:r>
            <a:r>
              <a:rPr sz="1600" spc="204" dirty="0" smtClean="0">
                <a:solidFill>
                  <a:srgbClr val="FFFFFF"/>
                </a:solidFill>
                <a:latin typeface="Times New Roman" panose="02020603050405020304" pitchFamily="18" charset="0"/>
                <a:cs typeface="Times New Roman" panose="02020603050405020304" pitchFamily="18" charset="0"/>
              </a:rPr>
              <a:t> </a:t>
            </a:r>
            <a:r>
              <a:rPr sz="1600" spc="-114" dirty="0">
                <a:solidFill>
                  <a:srgbClr val="FFFFFF"/>
                </a:solidFill>
                <a:latin typeface="Times New Roman" panose="02020603050405020304" pitchFamily="18" charset="0"/>
                <a:cs typeface="Times New Roman" panose="02020603050405020304" pitchFamily="18" charset="0"/>
              </a:rPr>
              <a:t>takip</a:t>
            </a:r>
            <a:r>
              <a:rPr sz="1600" spc="245" dirty="0">
                <a:solidFill>
                  <a:srgbClr val="FFFFFF"/>
                </a:solidFill>
                <a:latin typeface="Times New Roman" panose="02020603050405020304" pitchFamily="18" charset="0"/>
                <a:cs typeface="Times New Roman" panose="02020603050405020304" pitchFamily="18" charset="0"/>
              </a:rPr>
              <a:t> </a:t>
            </a:r>
            <a:r>
              <a:rPr sz="1600" spc="-75" dirty="0">
                <a:solidFill>
                  <a:srgbClr val="FFFFFF"/>
                </a:solidFill>
                <a:latin typeface="Times New Roman" panose="02020603050405020304" pitchFamily="18" charset="0"/>
                <a:cs typeface="Times New Roman" panose="02020603050405020304" pitchFamily="18" charset="0"/>
              </a:rPr>
              <a:t>edebilirsiniz.</a:t>
            </a:r>
            <a:endParaRPr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Resim 11"/>
          <p:cNvPicPr>
            <a:picLocks noChangeAspect="1"/>
          </p:cNvPicPr>
          <p:nvPr/>
        </p:nvPicPr>
        <p:blipFill rotWithShape="1">
          <a:blip r:embed="rId2"/>
          <a:srcRect l="15044" t="20931" r="36555" b="4651"/>
          <a:stretch>
            <a:fillRect/>
          </a:stretch>
        </p:blipFill>
        <p:spPr>
          <a:xfrm>
            <a:off x="2286000" y="381000"/>
            <a:ext cx="7848600" cy="6096000"/>
          </a:xfrm>
          <a:prstGeom prst="rect">
            <a:avLst/>
          </a:prstGeom>
          <a:ln w="228600" cap="sq" cmpd="thickThin">
            <a:solidFill>
              <a:srgbClr val="000000"/>
            </a:solidFill>
            <a:prstDash val="solid"/>
            <a:miter lim="800000"/>
            <a:headEnd/>
            <a:tailEnd/>
          </a:ln>
          <a:effectLst>
            <a:innerShdw blurRad="76200">
              <a:srgbClr val="000000"/>
            </a:innerShdw>
          </a:effectLst>
        </p:spPr>
      </p:pic>
      <p:pic>
        <p:nvPicPr>
          <p:cNvPr id="2" name="Resim 1" descr="Ekran Görüntüsü (61)"/>
          <p:cNvPicPr>
            <a:picLocks noChangeAspect="1"/>
          </p:cNvPicPr>
          <p:nvPr/>
        </p:nvPicPr>
        <p:blipFill>
          <a:blip r:embed="rId3"/>
          <a:srcRect l="25625" t="24444" r="26250" b="7778"/>
          <a:stretch>
            <a:fillRect/>
          </a:stretch>
        </p:blipFill>
        <p:spPr>
          <a:xfrm>
            <a:off x="2270125" y="381000"/>
            <a:ext cx="7946390" cy="613981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p:cNvPicPr>
            <a:picLocks noChangeAspect="1"/>
          </p:cNvPicPr>
          <p:nvPr/>
        </p:nvPicPr>
        <p:blipFill rotWithShape="1">
          <a:blip r:embed="rId2"/>
          <a:srcRect l="15044" t="20931" r="36555" b="4651"/>
          <a:stretch>
            <a:fillRect/>
          </a:stretch>
        </p:blipFill>
        <p:spPr>
          <a:xfrm>
            <a:off x="2286000" y="381000"/>
            <a:ext cx="7848600" cy="6096000"/>
          </a:xfrm>
          <a:prstGeom prst="rect">
            <a:avLst/>
          </a:prstGeom>
          <a:ln w="228600" cap="sq" cmpd="thickThin">
            <a:solidFill>
              <a:srgbClr val="000000"/>
            </a:solidFill>
            <a:prstDash val="solid"/>
            <a:miter lim="800000"/>
            <a:headEnd/>
            <a:tailEnd/>
          </a:ln>
          <a:effectLst>
            <a:innerShdw blurRad="76200">
              <a:srgbClr val="000000"/>
            </a:innerShdw>
          </a:effectLst>
        </p:spPr>
      </p:pic>
      <p:pic>
        <p:nvPicPr>
          <p:cNvPr id="2" name="Resim 1" descr="Ekran Görüntüsü (61)"/>
          <p:cNvPicPr>
            <a:picLocks noChangeAspect="1"/>
          </p:cNvPicPr>
          <p:nvPr/>
        </p:nvPicPr>
        <p:blipFill>
          <a:blip r:embed="rId3"/>
          <a:srcRect l="25625" t="24444" r="26250" b="7778"/>
          <a:stretch>
            <a:fillRect/>
          </a:stretch>
        </p:blipFill>
        <p:spPr>
          <a:xfrm>
            <a:off x="2270125" y="381000"/>
            <a:ext cx="7946390" cy="6139815"/>
          </a:xfrm>
          <a:prstGeom prst="rect">
            <a:avLst/>
          </a:prstGeom>
        </p:spPr>
      </p:pic>
      <p:pic>
        <p:nvPicPr>
          <p:cNvPr id="3" name="Resim 2" descr="Ekran Görüntüsü (62)"/>
          <p:cNvPicPr>
            <a:picLocks noChangeAspect="1"/>
          </p:cNvPicPr>
          <p:nvPr/>
        </p:nvPicPr>
        <p:blipFill>
          <a:blip r:embed="rId4"/>
          <a:srcRect l="25625" t="21111" r="25625" b="25556"/>
          <a:stretch>
            <a:fillRect/>
          </a:stretch>
        </p:blipFill>
        <p:spPr>
          <a:xfrm>
            <a:off x="2286000" y="321310"/>
            <a:ext cx="7929880" cy="626237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p:nvPr/>
        </p:nvSpPr>
        <p:spPr>
          <a:xfrm>
            <a:off x="457200" y="3071876"/>
            <a:ext cx="3327450" cy="1415131"/>
          </a:xfrm>
          <a:prstGeom prst="rect">
            <a:avLst/>
          </a:prstGeom>
        </p:spPr>
        <p:txBody>
          <a:bodyPr vert="horz" wrap="square" lIns="0" tIns="67945" rIns="0" bIns="0" rtlCol="0">
            <a:spAutoFit/>
          </a:bodyPr>
          <a:lstStyle/>
          <a:p>
            <a:pPr marL="12700" marR="5080" algn="ctr">
              <a:lnSpc>
                <a:spcPts val="3460"/>
              </a:lnSpc>
              <a:spcBef>
                <a:spcPts val="535"/>
              </a:spcBef>
            </a:pPr>
            <a:r>
              <a:rPr sz="3200" b="1" spc="165" dirty="0">
                <a:latin typeface="Times New Roman" panose="02020603050405020304" pitchFamily="18" charset="0"/>
                <a:cs typeface="Times New Roman" panose="02020603050405020304" pitchFamily="18" charset="0"/>
              </a:rPr>
              <a:t>ÖĞRENCİ</a:t>
            </a:r>
            <a:r>
              <a:rPr sz="3200" b="1" spc="180" dirty="0">
                <a:latin typeface="Times New Roman" panose="02020603050405020304" pitchFamily="18" charset="0"/>
                <a:cs typeface="Times New Roman" panose="02020603050405020304" pitchFamily="18" charset="0"/>
              </a:rPr>
              <a:t> </a:t>
            </a:r>
            <a:r>
              <a:rPr sz="3200" b="1" spc="-20" dirty="0">
                <a:latin typeface="Times New Roman" panose="02020603050405020304" pitchFamily="18" charset="0"/>
                <a:cs typeface="Times New Roman" panose="02020603050405020304" pitchFamily="18" charset="0"/>
              </a:rPr>
              <a:t>BİLGİ </a:t>
            </a:r>
            <a:r>
              <a:rPr sz="3200" b="1" dirty="0">
                <a:latin typeface="Times New Roman" panose="02020603050405020304" pitchFamily="18" charset="0"/>
                <a:cs typeface="Times New Roman" panose="02020603050405020304" pitchFamily="18" charset="0"/>
              </a:rPr>
              <a:t>SİSTEMİ</a:t>
            </a:r>
            <a:r>
              <a:rPr sz="3200" b="1" spc="125" dirty="0">
                <a:latin typeface="Times New Roman" panose="02020603050405020304" pitchFamily="18" charset="0"/>
                <a:cs typeface="Times New Roman" panose="02020603050405020304" pitchFamily="18" charset="0"/>
              </a:rPr>
              <a:t> </a:t>
            </a:r>
            <a:r>
              <a:rPr sz="3200" b="1" spc="-10" dirty="0">
                <a:latin typeface="Times New Roman" panose="02020603050405020304" pitchFamily="18" charset="0"/>
                <a:cs typeface="Times New Roman" panose="02020603050405020304" pitchFamily="18" charset="0"/>
              </a:rPr>
              <a:t>(OBS)</a:t>
            </a:r>
            <a:endParaRPr sz="32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7" name="object 7"/>
          <p:cNvSpPr txBox="1"/>
          <p:nvPr/>
        </p:nvSpPr>
        <p:spPr>
          <a:xfrm>
            <a:off x="6100064" y="1165542"/>
            <a:ext cx="4672330" cy="315151"/>
          </a:xfrm>
          <a:prstGeom prst="rect">
            <a:avLst/>
          </a:prstGeom>
        </p:spPr>
        <p:txBody>
          <a:bodyPr vert="horz" wrap="square" lIns="0" tIns="12700" rIns="0" bIns="0" rtlCol="0">
            <a:spAutoFit/>
          </a:bodyPr>
          <a:lstStyle/>
          <a:p>
            <a:pPr marL="241300" marR="5080" indent="-228600">
              <a:lnSpc>
                <a:spcPct val="120000"/>
              </a:lnSpc>
              <a:spcBef>
                <a:spcPts val="100"/>
              </a:spcBef>
              <a:buClr>
                <a:srgbClr val="B71E42"/>
              </a:buClr>
              <a:buFont typeface="Arial MT"/>
              <a:buChar char="•"/>
              <a:tabLst>
                <a:tab pos="241300" algn="l"/>
              </a:tabLst>
            </a:pPr>
            <a:endParaRPr sz="1800" dirty="0">
              <a:latin typeface="Trebuchet MS" panose="020B0603020202020204"/>
              <a:cs typeface="Trebuchet MS" panose="020B0603020202020204"/>
            </a:endParaRPr>
          </a:p>
        </p:txBody>
      </p:sp>
      <p:sp>
        <p:nvSpPr>
          <p:cNvPr id="8" name="object 8"/>
          <p:cNvSpPr txBox="1"/>
          <p:nvPr/>
        </p:nvSpPr>
        <p:spPr>
          <a:xfrm>
            <a:off x="4876800" y="609600"/>
            <a:ext cx="7019671" cy="5228996"/>
          </a:xfrm>
          <a:prstGeom prst="rect">
            <a:avLst/>
          </a:prstGeom>
        </p:spPr>
        <p:txBody>
          <a:bodyPr vert="horz" wrap="square" lIns="0" tIns="144145" rIns="0" bIns="0" rtlCol="0">
            <a:spAutoFit/>
          </a:bodyPr>
          <a:lstStyle/>
          <a:p>
            <a:pPr marL="584200" indent="-342900">
              <a:lnSpc>
                <a:spcPct val="150000"/>
              </a:lnSpc>
              <a:spcBef>
                <a:spcPts val="1135"/>
              </a:spcBef>
              <a:buFont typeface="Arial" panose="020B0604020202020204" pitchFamily="34" charset="0"/>
              <a:buChar char="•"/>
            </a:pPr>
            <a:r>
              <a:rPr lang="tr-TR" sz="2000" spc="-70" dirty="0" smtClean="0">
                <a:solidFill>
                  <a:srgbClr val="FFFFFF"/>
                </a:solidFill>
                <a:latin typeface="Times New Roman" panose="02020603050405020304" pitchFamily="18" charset="0"/>
                <a:cs typeface="Times New Roman" panose="02020603050405020304" pitchFamily="18" charset="0"/>
              </a:rPr>
              <a:t>Meslek</a:t>
            </a:r>
            <a:r>
              <a:rPr lang="tr-TR" sz="2000" spc="-305" dirty="0" smtClean="0">
                <a:solidFill>
                  <a:srgbClr val="FFFFFF"/>
                </a:solidFill>
                <a:latin typeface="Times New Roman" panose="02020603050405020304" pitchFamily="18" charset="0"/>
                <a:cs typeface="Times New Roman" panose="02020603050405020304" pitchFamily="18" charset="0"/>
              </a:rPr>
              <a:t> </a:t>
            </a:r>
            <a:r>
              <a:rPr lang="tr-TR" sz="2000" spc="-85" dirty="0" smtClean="0">
                <a:solidFill>
                  <a:srgbClr val="FFFFFF"/>
                </a:solidFill>
                <a:latin typeface="Times New Roman" panose="02020603050405020304" pitchFamily="18" charset="0"/>
                <a:cs typeface="Times New Roman" panose="02020603050405020304" pitchFamily="18" charset="0"/>
              </a:rPr>
              <a:t>Yüksekokulumuza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yeni</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kayıt</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yaptıran </a:t>
            </a:r>
            <a:r>
              <a:rPr lang="tr-TR" sz="2000" spc="-100" dirty="0" smtClean="0">
                <a:solidFill>
                  <a:srgbClr val="FFFFFF"/>
                </a:solidFill>
                <a:latin typeface="Times New Roman" panose="02020603050405020304" pitchFamily="18" charset="0"/>
                <a:cs typeface="Times New Roman" panose="02020603050405020304" pitchFamily="18" charset="0"/>
              </a:rPr>
              <a:t>öğrencilerimiz;</a:t>
            </a:r>
            <a:r>
              <a:rPr lang="tr-TR" sz="2000" spc="-204" dirty="0" smtClean="0">
                <a:solidFill>
                  <a:srgbClr val="FFFFFF"/>
                </a:solidFill>
                <a:latin typeface="Times New Roman" panose="02020603050405020304" pitchFamily="18" charset="0"/>
                <a:cs typeface="Times New Roman" panose="02020603050405020304" pitchFamily="18" charset="0"/>
              </a:rPr>
              <a:t> </a:t>
            </a:r>
            <a:r>
              <a:rPr lang="tr-TR" sz="2000" spc="-25" dirty="0" smtClean="0">
                <a:solidFill>
                  <a:srgbClr val="FFFFFF"/>
                </a:solidFill>
                <a:latin typeface="Times New Roman" panose="02020603050405020304" pitchFamily="18" charset="0"/>
                <a:cs typeface="Times New Roman" panose="02020603050405020304" pitchFamily="18" charset="0"/>
              </a:rPr>
              <a:t>Öğrenci</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Bilgi</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Sistemine</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öğrenci </a:t>
            </a:r>
            <a:r>
              <a:rPr lang="tr-TR" sz="2000" spc="-120" dirty="0" smtClean="0">
                <a:solidFill>
                  <a:srgbClr val="FFFFFF"/>
                </a:solidFill>
                <a:latin typeface="Times New Roman" panose="02020603050405020304" pitchFamily="18" charset="0"/>
                <a:cs typeface="Times New Roman" panose="02020603050405020304" pitchFamily="18" charset="0"/>
              </a:rPr>
              <a:t>numarası</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ve</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şifreniz</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35" dirty="0" smtClean="0">
                <a:solidFill>
                  <a:srgbClr val="FFFFFF"/>
                </a:solidFill>
                <a:latin typeface="Times New Roman" panose="02020603050405020304" pitchFamily="18" charset="0"/>
                <a:cs typeface="Times New Roman" panose="02020603050405020304" pitchFamily="18" charset="0"/>
              </a:rPr>
              <a:t>ile</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girebilirsiniz.</a:t>
            </a:r>
            <a:r>
              <a:rPr lang="tr-TR" sz="2000" spc="-165"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Şifreniz</a:t>
            </a:r>
            <a:r>
              <a:rPr lang="tr-TR" sz="2000" spc="-225" dirty="0" smtClean="0">
                <a:solidFill>
                  <a:srgbClr val="FFFFFF"/>
                </a:solidFill>
                <a:latin typeface="Times New Roman" panose="02020603050405020304" pitchFamily="18" charset="0"/>
                <a:cs typeface="Times New Roman" panose="02020603050405020304" pitchFamily="18" charset="0"/>
              </a:rPr>
              <a:t> </a:t>
            </a:r>
            <a:r>
              <a:rPr lang="tr-TR" sz="2000" u="sng" spc="-65" dirty="0" smtClean="0">
                <a:solidFill>
                  <a:srgbClr val="FFFFFF"/>
                </a:solidFill>
                <a:uFill>
                  <a:solidFill>
                    <a:srgbClr val="FFFFFF"/>
                  </a:solidFill>
                </a:uFill>
                <a:latin typeface="Times New Roman" panose="02020603050405020304" pitchFamily="18" charset="0"/>
                <a:cs typeface="Times New Roman" panose="02020603050405020304" pitchFamily="18" charset="0"/>
              </a:rPr>
              <a:t>T.C.</a:t>
            </a:r>
            <a:r>
              <a:rPr lang="tr-TR" sz="2000" dirty="0">
                <a:latin typeface="Times New Roman" panose="02020603050405020304" pitchFamily="18" charset="0"/>
                <a:cs typeface="Times New Roman" panose="02020603050405020304" pitchFamily="18" charset="0"/>
              </a:rPr>
              <a:t> </a:t>
            </a:r>
            <a:r>
              <a:rPr sz="2000" u="sng" spc="-100" dirty="0" err="1" smtClean="0">
                <a:solidFill>
                  <a:srgbClr val="FFFFFF"/>
                </a:solidFill>
                <a:uFill>
                  <a:solidFill>
                    <a:srgbClr val="FFFFFF"/>
                  </a:solidFill>
                </a:uFill>
                <a:latin typeface="Times New Roman" panose="02020603050405020304" pitchFamily="18" charset="0"/>
                <a:cs typeface="Times New Roman" panose="02020603050405020304" pitchFamily="18" charset="0"/>
              </a:rPr>
              <a:t>kimlik</a:t>
            </a:r>
            <a:r>
              <a:rPr sz="2000" u="sng" spc="-35" dirty="0" smtClean="0">
                <a:solidFill>
                  <a:srgbClr val="FFFFFF"/>
                </a:solidFill>
                <a:uFill>
                  <a:solidFill>
                    <a:srgbClr val="FFFFFF"/>
                  </a:solidFill>
                </a:uFill>
                <a:latin typeface="Times New Roman" panose="02020603050405020304" pitchFamily="18" charset="0"/>
                <a:cs typeface="Times New Roman" panose="02020603050405020304" pitchFamily="18" charset="0"/>
              </a:rPr>
              <a:t> </a:t>
            </a:r>
            <a:r>
              <a:rPr sz="2000" u="sng" spc="-110" dirty="0">
                <a:solidFill>
                  <a:srgbClr val="FFFFFF"/>
                </a:solidFill>
                <a:uFill>
                  <a:solidFill>
                    <a:srgbClr val="FFFFFF"/>
                  </a:solidFill>
                </a:uFill>
                <a:latin typeface="Times New Roman" panose="02020603050405020304" pitchFamily="18" charset="0"/>
                <a:cs typeface="Times New Roman" panose="02020603050405020304" pitchFamily="18" charset="0"/>
              </a:rPr>
              <a:t>numaranızın</a:t>
            </a:r>
            <a:r>
              <a:rPr sz="2000" u="sng" spc="-55" dirty="0">
                <a:solidFill>
                  <a:srgbClr val="FFFFFF"/>
                </a:solidFill>
                <a:uFill>
                  <a:solidFill>
                    <a:srgbClr val="FFFFFF"/>
                  </a:solidFill>
                </a:u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ilk</a:t>
            </a:r>
            <a:r>
              <a:rPr sz="2000" spc="-35" dirty="0">
                <a:solidFill>
                  <a:srgbClr val="FFFFFF"/>
                </a:solidFill>
                <a:latin typeface="Times New Roman" panose="02020603050405020304" pitchFamily="18" charset="0"/>
                <a:cs typeface="Times New Roman" panose="02020603050405020304" pitchFamily="18" charset="0"/>
              </a:rPr>
              <a:t> </a:t>
            </a:r>
            <a:r>
              <a:rPr sz="2000" dirty="0">
                <a:solidFill>
                  <a:srgbClr val="FFFFFF"/>
                </a:solidFill>
                <a:latin typeface="Times New Roman" panose="02020603050405020304" pitchFamily="18" charset="0"/>
                <a:cs typeface="Times New Roman" panose="02020603050405020304" pitchFamily="18" charset="0"/>
              </a:rPr>
              <a:t>5</a:t>
            </a:r>
            <a:r>
              <a:rPr sz="2000" spc="-70" dirty="0">
                <a:solidFill>
                  <a:srgbClr val="FFFFFF"/>
                </a:solidFill>
                <a:latin typeface="Times New Roman" panose="02020603050405020304" pitchFamily="18" charset="0"/>
                <a:cs typeface="Times New Roman" panose="02020603050405020304" pitchFamily="18" charset="0"/>
              </a:rPr>
              <a:t> </a:t>
            </a:r>
            <a:r>
              <a:rPr sz="2000" spc="-30" dirty="0" err="1" smtClean="0">
                <a:solidFill>
                  <a:srgbClr val="FFFFFF"/>
                </a:solidFill>
                <a:latin typeface="Times New Roman" panose="02020603050405020304" pitchFamily="18" charset="0"/>
                <a:cs typeface="Times New Roman" panose="02020603050405020304" pitchFamily="18" charset="0"/>
              </a:rPr>
              <a:t>rakamıdır</a:t>
            </a:r>
            <a:r>
              <a:rPr sz="2000" spc="-30" dirty="0" smtClean="0">
                <a:solidFill>
                  <a:srgbClr val="FFFFFF"/>
                </a:solidFill>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marL="584200" indent="-342900">
              <a:lnSpc>
                <a:spcPct val="150000"/>
              </a:lnSpc>
              <a:spcBef>
                <a:spcPts val="1135"/>
              </a:spcBef>
              <a:buFont typeface="Arial" panose="020B0604020202020204" pitchFamily="34" charset="0"/>
              <a:buChar char="•"/>
            </a:pPr>
            <a:r>
              <a:rPr sz="2000" spc="-25" dirty="0" smtClean="0">
                <a:solidFill>
                  <a:srgbClr val="FFFFFF"/>
                </a:solidFill>
                <a:latin typeface="Times New Roman" panose="02020603050405020304" pitchFamily="18" charset="0"/>
                <a:cs typeface="Times New Roman" panose="02020603050405020304" pitchFamily="18" charset="0"/>
              </a:rPr>
              <a:t>OBS</a:t>
            </a:r>
            <a:r>
              <a:rPr sz="2000" spc="-25" dirty="0">
                <a:solidFill>
                  <a:srgbClr val="FFFFFF"/>
                </a:solidFill>
                <a:latin typeface="Times New Roman" panose="02020603050405020304" pitchFamily="18" charset="0"/>
                <a:cs typeface="Times New Roman" panose="02020603050405020304" pitchFamily="18" charset="0"/>
              </a:rPr>
              <a:t>,</a:t>
            </a:r>
            <a:r>
              <a:rPr sz="2000" spc="-17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öğrencilerin</a:t>
            </a:r>
            <a:r>
              <a:rPr sz="2000" spc="1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notlarını,</a:t>
            </a:r>
            <a:r>
              <a:rPr sz="2000" spc="-190"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açılan</a:t>
            </a:r>
            <a:r>
              <a:rPr sz="200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dersleri,</a:t>
            </a:r>
            <a:r>
              <a:rPr sz="2000" spc="-17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ders </a:t>
            </a:r>
            <a:r>
              <a:rPr sz="2000" spc="-114" dirty="0">
                <a:solidFill>
                  <a:srgbClr val="FFFFFF"/>
                </a:solidFill>
                <a:latin typeface="Times New Roman" panose="02020603050405020304" pitchFamily="18" charset="0"/>
                <a:cs typeface="Times New Roman" panose="02020603050405020304" pitchFamily="18" charset="0"/>
              </a:rPr>
              <a:t>programlarını,</a:t>
            </a:r>
            <a:r>
              <a:rPr sz="2000" spc="-19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ortalamalarını</a:t>
            </a:r>
            <a:r>
              <a:rPr sz="2000" spc="1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öğrenmelerine</a:t>
            </a:r>
            <a:r>
              <a:rPr sz="2000" spc="5"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85" dirty="0">
                <a:solidFill>
                  <a:srgbClr val="FFFFFF"/>
                </a:solidFill>
                <a:latin typeface="Times New Roman" panose="02020603050405020304" pitchFamily="18" charset="0"/>
                <a:cs typeface="Times New Roman" panose="02020603050405020304" pitchFamily="18" charset="0"/>
              </a:rPr>
              <a:t>dönem</a:t>
            </a:r>
            <a:r>
              <a:rPr sz="2000" spc="-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başlarında</a:t>
            </a:r>
            <a:r>
              <a:rPr sz="2000" spc="-10" dirty="0">
                <a:solidFill>
                  <a:srgbClr val="FFFFFF"/>
                </a:solidFill>
                <a:latin typeface="Times New Roman" panose="02020603050405020304" pitchFamily="18" charset="0"/>
                <a:cs typeface="Times New Roman" panose="02020603050405020304" pitchFamily="18" charset="0"/>
              </a:rPr>
              <a:t> </a:t>
            </a:r>
            <a:r>
              <a:rPr sz="2000" spc="-65" dirty="0">
                <a:solidFill>
                  <a:srgbClr val="FFFFFF"/>
                </a:solidFill>
                <a:latin typeface="Times New Roman" panose="02020603050405020304" pitchFamily="18" charset="0"/>
                <a:cs typeface="Times New Roman" panose="02020603050405020304" pitchFamily="18" charset="0"/>
              </a:rPr>
              <a:t>ders</a:t>
            </a:r>
            <a:r>
              <a:rPr sz="2000" spc="-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seçmelerine</a:t>
            </a:r>
            <a:r>
              <a:rPr sz="2000" spc="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olanak</a:t>
            </a:r>
            <a:r>
              <a:rPr sz="2000" spc="-10"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veren </a:t>
            </a:r>
            <a:r>
              <a:rPr sz="2000" spc="-135" dirty="0">
                <a:solidFill>
                  <a:srgbClr val="FFFFFF"/>
                </a:solidFill>
                <a:latin typeface="Times New Roman" panose="02020603050405020304" pitchFamily="18" charset="0"/>
                <a:cs typeface="Times New Roman" panose="02020603050405020304" pitchFamily="18" charset="0"/>
              </a:rPr>
              <a:t>bilgi</a:t>
            </a:r>
            <a:r>
              <a:rPr sz="2000" spc="1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sistemidir.</a:t>
            </a:r>
            <a:r>
              <a:rPr sz="2000" spc="-185"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Hazırlık</a:t>
            </a:r>
            <a:r>
              <a:rPr sz="2000" spc="1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sınıfı</a:t>
            </a:r>
            <a:r>
              <a:rPr sz="200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dışındaki</a:t>
            </a:r>
            <a:r>
              <a:rPr sz="2000" spc="1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tüm</a:t>
            </a:r>
            <a:r>
              <a:rPr sz="200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ders </a:t>
            </a:r>
            <a:r>
              <a:rPr sz="2000" spc="-130" dirty="0">
                <a:solidFill>
                  <a:srgbClr val="FFFFFF"/>
                </a:solidFill>
                <a:latin typeface="Times New Roman" panose="02020603050405020304" pitchFamily="18" charset="0"/>
                <a:cs typeface="Times New Roman" panose="02020603050405020304" pitchFamily="18" charset="0"/>
              </a:rPr>
              <a:t>kayıtları</a:t>
            </a:r>
            <a:r>
              <a:rPr sz="2000" spc="-5" dirty="0">
                <a:solidFill>
                  <a:srgbClr val="FFFFFF"/>
                </a:solidFill>
                <a:latin typeface="Times New Roman" panose="02020603050405020304" pitchFamily="18" charset="0"/>
                <a:cs typeface="Times New Roman" panose="02020603050405020304" pitchFamily="18" charset="0"/>
              </a:rPr>
              <a:t> </a:t>
            </a:r>
            <a:r>
              <a:rPr sz="2000" spc="-75" dirty="0" err="1">
                <a:solidFill>
                  <a:srgbClr val="FFFFFF"/>
                </a:solidFill>
                <a:latin typeface="Times New Roman" panose="02020603050405020304" pitchFamily="18" charset="0"/>
                <a:cs typeface="Times New Roman" panose="02020603050405020304" pitchFamily="18" charset="0"/>
              </a:rPr>
              <a:t>OBS’den</a:t>
            </a:r>
            <a:r>
              <a:rPr sz="2000" spc="10" dirty="0">
                <a:solidFill>
                  <a:srgbClr val="FFFFFF"/>
                </a:solidFill>
                <a:latin typeface="Times New Roman" panose="02020603050405020304" pitchFamily="18" charset="0"/>
                <a:cs typeface="Times New Roman" panose="02020603050405020304" pitchFamily="18" charset="0"/>
              </a:rPr>
              <a:t> </a:t>
            </a:r>
            <a:r>
              <a:rPr sz="2000" spc="-35" dirty="0" err="1" smtClean="0">
                <a:solidFill>
                  <a:srgbClr val="FFFFFF"/>
                </a:solidFill>
                <a:latin typeface="Times New Roman" panose="02020603050405020304" pitchFamily="18" charset="0"/>
                <a:cs typeface="Times New Roman" panose="02020603050405020304" pitchFamily="18" charset="0"/>
              </a:rPr>
              <a:t>yapılır</a:t>
            </a:r>
            <a:r>
              <a:rPr sz="2000" spc="-35" dirty="0" smtClean="0">
                <a:solidFill>
                  <a:srgbClr val="FFFFFF"/>
                </a:solidFill>
                <a:latin typeface="Times New Roman" panose="02020603050405020304" pitchFamily="18" charset="0"/>
                <a:cs typeface="Times New Roman" panose="02020603050405020304" pitchFamily="18" charset="0"/>
              </a:rPr>
              <a:t>.</a:t>
            </a:r>
            <a:endParaRPr lang="tr-TR" sz="2000" dirty="0">
              <a:latin typeface="Times New Roman" panose="02020603050405020304" pitchFamily="18" charset="0"/>
              <a:cs typeface="Times New Roman" panose="02020603050405020304" pitchFamily="18" charset="0"/>
            </a:endParaRPr>
          </a:p>
          <a:p>
            <a:pPr marL="584200" indent="-342900">
              <a:lnSpc>
                <a:spcPct val="150000"/>
              </a:lnSpc>
              <a:spcBef>
                <a:spcPts val="1135"/>
              </a:spcBef>
              <a:buFont typeface="Arial" panose="020B0604020202020204" pitchFamily="34" charset="0"/>
              <a:buChar char="•"/>
            </a:pPr>
            <a:r>
              <a:rPr sz="2000" spc="-100" dirty="0" err="1" smtClean="0">
                <a:solidFill>
                  <a:srgbClr val="FFFFFF"/>
                </a:solidFill>
                <a:latin typeface="Times New Roman" panose="02020603050405020304" pitchFamily="18" charset="0"/>
                <a:cs typeface="Times New Roman" panose="02020603050405020304" pitchFamily="18" charset="0"/>
              </a:rPr>
              <a:t>Sisteme</a:t>
            </a:r>
            <a:r>
              <a:rPr sz="2000" spc="-20" dirty="0" smtClean="0">
                <a:solidFill>
                  <a:srgbClr val="FFFFFF"/>
                </a:solidFill>
                <a:latin typeface="Times New Roman" panose="02020603050405020304" pitchFamily="18" charset="0"/>
                <a:cs typeface="Times New Roman" panose="02020603050405020304" pitchFamily="18" charset="0"/>
              </a:rPr>
              <a:t> </a:t>
            </a:r>
            <a:r>
              <a:rPr sz="2800" u="sng" spc="-300" dirty="0">
                <a:solidFill>
                  <a:srgbClr val="F92B5C"/>
                </a:solidFill>
                <a:uFill>
                  <a:solidFill>
                    <a:srgbClr val="F92B5C"/>
                  </a:solidFill>
                </a:uFill>
                <a:latin typeface="Times New Roman" panose="02020603050405020304" pitchFamily="18" charset="0"/>
                <a:cs typeface="Times New Roman" panose="02020603050405020304" pitchFamily="18" charset="0"/>
                <a:hlinkClick r:id="rId3"/>
              </a:rPr>
              <a:t>http://obs.ksbu.edu.tr</a:t>
            </a:r>
            <a:r>
              <a:rPr sz="2800" spc="-300" dirty="0">
                <a:solidFill>
                  <a:srgbClr val="F92B5C"/>
                </a:solidFill>
                <a:latin typeface="Times New Roman" panose="02020603050405020304" pitchFamily="18" charset="0"/>
                <a:cs typeface="Times New Roman" panose="02020603050405020304" pitchFamily="18" charset="0"/>
              </a:rPr>
              <a:t> </a:t>
            </a:r>
            <a:r>
              <a:rPr lang="tr-TR" sz="2800" spc="-300" dirty="0" smtClean="0">
                <a:solidFill>
                  <a:srgbClr val="F92B5C"/>
                </a:solidFill>
                <a:latin typeface="Times New Roman" panose="02020603050405020304" pitchFamily="18" charset="0"/>
                <a:cs typeface="Times New Roman" panose="02020603050405020304" pitchFamily="18" charset="0"/>
              </a:rPr>
              <a:t> </a:t>
            </a:r>
            <a:r>
              <a:rPr sz="2000" spc="-110" dirty="0" err="1" smtClean="0">
                <a:solidFill>
                  <a:srgbClr val="FFFFFF"/>
                </a:solidFill>
                <a:latin typeface="Times New Roman" panose="02020603050405020304" pitchFamily="18" charset="0"/>
                <a:cs typeface="Times New Roman" panose="02020603050405020304" pitchFamily="18" charset="0"/>
              </a:rPr>
              <a:t>adresinden</a:t>
            </a:r>
            <a:r>
              <a:rPr sz="2000" spc="15" dirty="0" smtClean="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ulaşabilirsiniz.</a:t>
            </a:r>
            <a:r>
              <a:rPr sz="2000" spc="-38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Ayrıca</a:t>
            </a:r>
            <a:r>
              <a:rPr sz="2000" spc="20"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sistemde</a:t>
            </a:r>
            <a:r>
              <a:rPr sz="2000"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ders</a:t>
            </a:r>
            <a:r>
              <a:rPr sz="2000" spc="1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kayıt </a:t>
            </a:r>
            <a:r>
              <a:rPr sz="2000" spc="-110" dirty="0">
                <a:solidFill>
                  <a:srgbClr val="FFFFFF"/>
                </a:solidFill>
                <a:latin typeface="Times New Roman" panose="02020603050405020304" pitchFamily="18" charset="0"/>
                <a:cs typeface="Times New Roman" panose="02020603050405020304" pitchFamily="18" charset="0"/>
              </a:rPr>
              <a:t>işlemlerinin</a:t>
            </a:r>
            <a:r>
              <a:rPr sz="200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nasıl</a:t>
            </a:r>
            <a:r>
              <a:rPr sz="2000" spc="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yapılması</a:t>
            </a:r>
            <a:r>
              <a:rPr sz="2000" spc="-3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gerektiğine</a:t>
            </a:r>
            <a:r>
              <a:rPr sz="2000" spc="-5"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dair </a:t>
            </a:r>
            <a:r>
              <a:rPr sz="2000" spc="-105" dirty="0">
                <a:solidFill>
                  <a:srgbClr val="FFFFFF"/>
                </a:solidFill>
                <a:latin typeface="Times New Roman" panose="02020603050405020304" pitchFamily="18" charset="0"/>
                <a:cs typeface="Times New Roman" panose="02020603050405020304" pitchFamily="18" charset="0"/>
              </a:rPr>
              <a:t>sunumlara</a:t>
            </a:r>
            <a:r>
              <a:rPr sz="2000" spc="-55"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ulaşabilirsiniz.</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28827"/>
            <a:ext cx="12192000" cy="6329173"/>
            <a:chOff x="0" y="528827"/>
            <a:chExt cx="12192000" cy="5605273"/>
          </a:xfrm>
        </p:grpSpPr>
        <p:sp>
          <p:nvSpPr>
            <p:cNvPr id="3" name="object 3"/>
            <p:cNvSpPr/>
            <p:nvPr/>
          </p:nvSpPr>
          <p:spPr>
            <a:xfrm>
              <a:off x="1454658" y="1847850"/>
              <a:ext cx="9607550" cy="0"/>
            </a:xfrm>
            <a:custGeom>
              <a:avLst/>
              <a:gdLst/>
              <a:ahLst/>
              <a:cxnLst/>
              <a:rect l="l" t="t" r="r" b="b"/>
              <a:pathLst>
                <a:path w="9607550">
                  <a:moveTo>
                    <a:pt x="0" y="0"/>
                  </a:moveTo>
                  <a:lnTo>
                    <a:pt x="9607550" y="0"/>
                  </a:lnTo>
                </a:path>
              </a:pathLst>
            </a:custGeom>
            <a:ln w="32004">
              <a:solidFill>
                <a:srgbClr val="B71E42"/>
              </a:solidFill>
            </a:ln>
          </p:spPr>
          <p:txBody>
            <a:bodyPr wrap="square" lIns="0" tIns="0" rIns="0" bIns="0" rtlCol="0"/>
            <a:lstStyle/>
            <a:p>
              <a:endParaRPr/>
            </a:p>
          </p:txBody>
        </p:sp>
        <p:pic>
          <p:nvPicPr>
            <p:cNvPr id="4" name="object 4"/>
            <p:cNvPicPr/>
            <p:nvPr/>
          </p:nvPicPr>
          <p:blipFill>
            <a:blip r:embed="rId2" cstate="print"/>
            <a:stretch>
              <a:fillRect/>
            </a:stretch>
          </p:blipFill>
          <p:spPr>
            <a:xfrm>
              <a:off x="0" y="2019300"/>
              <a:ext cx="12192000" cy="4114800"/>
            </a:xfrm>
            <a:prstGeom prst="rect">
              <a:avLst/>
            </a:prstGeom>
          </p:spPr>
        </p:pic>
        <p:sp>
          <p:nvSpPr>
            <p:cNvPr id="6" name="object 6"/>
            <p:cNvSpPr/>
            <p:nvPr/>
          </p:nvSpPr>
          <p:spPr>
            <a:xfrm>
              <a:off x="0" y="6128003"/>
              <a:ext cx="12192000" cy="0"/>
            </a:xfrm>
            <a:custGeom>
              <a:avLst/>
              <a:gdLst/>
              <a:ahLst/>
              <a:cxnLst/>
              <a:rect l="l" t="t" r="r" b="b"/>
              <a:pathLst>
                <a:path w="12192000">
                  <a:moveTo>
                    <a:pt x="0" y="0"/>
                  </a:moveTo>
                  <a:lnTo>
                    <a:pt x="12192000" y="0"/>
                  </a:lnTo>
                </a:path>
              </a:pathLst>
            </a:custGeom>
            <a:ln w="12192">
              <a:solidFill>
                <a:srgbClr val="000000"/>
              </a:solidFill>
            </a:ln>
          </p:spPr>
          <p:txBody>
            <a:bodyPr wrap="square" lIns="0" tIns="0" rIns="0" bIns="0" rtlCol="0"/>
            <a:lstStyle/>
            <a:p>
              <a:endParaRPr/>
            </a:p>
          </p:txBody>
        </p:sp>
        <p:pic>
          <p:nvPicPr>
            <p:cNvPr id="7" name="object 7"/>
            <p:cNvPicPr/>
            <p:nvPr/>
          </p:nvPicPr>
          <p:blipFill>
            <a:blip r:embed="rId3" cstate="print"/>
            <a:stretch>
              <a:fillRect/>
            </a:stretch>
          </p:blipFill>
          <p:spPr>
            <a:xfrm>
              <a:off x="1469136" y="528827"/>
              <a:ext cx="9167621" cy="5333238"/>
            </a:xfrm>
            <a:prstGeom prst="rect">
              <a:avLst/>
            </a:prstGeom>
          </p:spPr>
        </p:pic>
        <p:pic>
          <p:nvPicPr>
            <p:cNvPr id="8" name="object 8"/>
            <p:cNvPicPr/>
            <p:nvPr/>
          </p:nvPicPr>
          <p:blipFill>
            <a:blip r:embed="rId4" cstate="print"/>
            <a:stretch>
              <a:fillRect/>
            </a:stretch>
          </p:blipFill>
          <p:spPr>
            <a:xfrm>
              <a:off x="1755648" y="734568"/>
              <a:ext cx="8678418" cy="4673346"/>
            </a:xfrm>
            <a:prstGeom prst="rect">
              <a:avLst/>
            </a:prstGeom>
          </p:spPr>
        </p:pic>
        <p:pic>
          <p:nvPicPr>
            <p:cNvPr id="9" name="object 9"/>
            <p:cNvPicPr/>
            <p:nvPr/>
          </p:nvPicPr>
          <p:blipFill>
            <a:blip r:embed="rId5" cstate="print"/>
            <a:stretch>
              <a:fillRect/>
            </a:stretch>
          </p:blipFill>
          <p:spPr>
            <a:xfrm>
              <a:off x="1784604" y="762000"/>
              <a:ext cx="8622792" cy="4625340"/>
            </a:xfrm>
            <a:prstGeom prst="rect">
              <a:avLst/>
            </a:prstGeom>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a:spLocks noGrp="1"/>
          </p:cNvSpPr>
          <p:nvPr>
            <p:ph type="title"/>
          </p:nvPr>
        </p:nvSpPr>
        <p:spPr>
          <a:xfrm>
            <a:off x="533400" y="879396"/>
            <a:ext cx="12268199" cy="764773"/>
          </a:xfrm>
          <a:prstGeom prst="rect">
            <a:avLst/>
          </a:prstGeom>
        </p:spPr>
        <p:txBody>
          <a:bodyPr vert="horz" wrap="square" lIns="0" tIns="312877" rIns="0" bIns="0" rtlCol="0">
            <a:spAutoFit/>
          </a:bodyPr>
          <a:lstStyle/>
          <a:p>
            <a:pPr marL="12700" marR="5080">
              <a:lnSpc>
                <a:spcPts val="3520"/>
              </a:lnSpc>
              <a:spcBef>
                <a:spcPts val="490"/>
              </a:spcBef>
            </a:pPr>
            <a:r>
              <a:rPr sz="3200" b="1" spc="155" dirty="0">
                <a:latin typeface="Times New Roman" panose="02020603050405020304" pitchFamily="18" charset="0"/>
                <a:cs typeface="Times New Roman" panose="02020603050405020304" pitchFamily="18" charset="0"/>
              </a:rPr>
              <a:t>EĞİTİM</a:t>
            </a:r>
            <a:r>
              <a:rPr sz="3200" b="1" spc="-50" dirty="0">
                <a:latin typeface="Times New Roman" panose="02020603050405020304" pitchFamily="18" charset="0"/>
                <a:cs typeface="Times New Roman" panose="02020603050405020304" pitchFamily="18" charset="0"/>
              </a:rPr>
              <a:t> </a:t>
            </a:r>
            <a:r>
              <a:rPr sz="3200" b="1" spc="235" dirty="0">
                <a:latin typeface="Times New Roman" panose="02020603050405020304" pitchFamily="18" charset="0"/>
                <a:cs typeface="Times New Roman" panose="02020603050405020304" pitchFamily="18" charset="0"/>
              </a:rPr>
              <a:t>ÖĞRETİM</a:t>
            </a:r>
            <a:r>
              <a:rPr sz="3200" b="1" spc="-635" dirty="0">
                <a:latin typeface="Times New Roman" panose="02020603050405020304" pitchFamily="18" charset="0"/>
                <a:cs typeface="Times New Roman" panose="02020603050405020304" pitchFamily="18" charset="0"/>
              </a:rPr>
              <a:t> </a:t>
            </a:r>
            <a:r>
              <a:rPr sz="3200" b="1" spc="265" dirty="0" smtClean="0">
                <a:latin typeface="Times New Roman" panose="02020603050405020304" pitchFamily="18" charset="0"/>
                <a:cs typeface="Times New Roman" panose="02020603050405020304" pitchFamily="18" charset="0"/>
              </a:rPr>
              <a:t>YÖNETMELİĞİ</a:t>
            </a:r>
            <a:r>
              <a:rPr lang="tr-TR" sz="3200" b="1" spc="265" dirty="0" smtClean="0">
                <a:latin typeface="Times New Roman" panose="02020603050405020304" pitchFamily="18" charset="0"/>
                <a:cs typeface="Times New Roman" panose="02020603050405020304" pitchFamily="18" charset="0"/>
              </a:rPr>
              <a:t> </a:t>
            </a:r>
            <a:r>
              <a:rPr sz="3200" b="1" spc="265" dirty="0" smtClean="0">
                <a:latin typeface="Times New Roman" panose="02020603050405020304" pitchFamily="18" charset="0"/>
                <a:cs typeface="Times New Roman" panose="02020603050405020304" pitchFamily="18" charset="0"/>
              </a:rPr>
              <a:t>VE </a:t>
            </a:r>
            <a:r>
              <a:rPr sz="3200" b="1" spc="285" dirty="0">
                <a:latin typeface="Times New Roman" panose="02020603050405020304" pitchFamily="18" charset="0"/>
                <a:cs typeface="Times New Roman" panose="02020603050405020304" pitchFamily="18" charset="0"/>
              </a:rPr>
              <a:t>YÖNERGELER</a:t>
            </a:r>
          </a:p>
        </p:txBody>
      </p:sp>
      <p:grpSp>
        <p:nvGrpSpPr>
          <p:cNvPr id="7" name="object 7"/>
          <p:cNvGrpSpPr/>
          <p:nvPr/>
        </p:nvGrpSpPr>
        <p:grpSpPr>
          <a:xfrm>
            <a:off x="0" y="1853946"/>
            <a:ext cx="12192000" cy="5004053"/>
            <a:chOff x="0" y="1853946"/>
            <a:chExt cx="12192000" cy="5004053"/>
          </a:xfrm>
        </p:grpSpPr>
        <p:sp>
          <p:nvSpPr>
            <p:cNvPr id="8" name="object 8"/>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9" name="object 9"/>
            <p:cNvPicPr/>
            <p:nvPr/>
          </p:nvPicPr>
          <p:blipFill>
            <a:blip r:embed="rId5" cstate="print"/>
            <a:stretch>
              <a:fillRect/>
            </a:stretch>
          </p:blipFill>
          <p:spPr>
            <a:xfrm>
              <a:off x="0" y="2019299"/>
              <a:ext cx="12192000" cy="4838700"/>
            </a:xfrm>
            <a:prstGeom prst="rect">
              <a:avLst/>
            </a:prstGeom>
          </p:spPr>
        </p:pic>
        <p:sp>
          <p:nvSpPr>
            <p:cNvPr id="10" name="object 10"/>
            <p:cNvSpPr/>
            <p:nvPr/>
          </p:nvSpPr>
          <p:spPr>
            <a:xfrm>
              <a:off x="2410014" y="2582400"/>
              <a:ext cx="2196465" cy="2196465"/>
            </a:xfrm>
            <a:custGeom>
              <a:avLst/>
              <a:gdLst/>
              <a:ahLst/>
              <a:cxnLst/>
              <a:rect l="l" t="t" r="r" b="b"/>
              <a:pathLst>
                <a:path w="2196465" h="2196465">
                  <a:moveTo>
                    <a:pt x="1098042" y="0"/>
                  </a:moveTo>
                  <a:lnTo>
                    <a:pt x="1050411" y="1014"/>
                  </a:lnTo>
                  <a:lnTo>
                    <a:pt x="1003299" y="4030"/>
                  </a:lnTo>
                  <a:lnTo>
                    <a:pt x="956747" y="9006"/>
                  </a:lnTo>
                  <a:lnTo>
                    <a:pt x="910795" y="15902"/>
                  </a:lnTo>
                  <a:lnTo>
                    <a:pt x="865485" y="24675"/>
                  </a:lnTo>
                  <a:lnTo>
                    <a:pt x="820858" y="35285"/>
                  </a:lnTo>
                  <a:lnTo>
                    <a:pt x="776955" y="47691"/>
                  </a:lnTo>
                  <a:lnTo>
                    <a:pt x="733817" y="61851"/>
                  </a:lnTo>
                  <a:lnTo>
                    <a:pt x="691487" y="77724"/>
                  </a:lnTo>
                  <a:lnTo>
                    <a:pt x="650004" y="95269"/>
                  </a:lnTo>
                  <a:lnTo>
                    <a:pt x="609410" y="114445"/>
                  </a:lnTo>
                  <a:lnTo>
                    <a:pt x="569747" y="135210"/>
                  </a:lnTo>
                  <a:lnTo>
                    <a:pt x="531055" y="157523"/>
                  </a:lnTo>
                  <a:lnTo>
                    <a:pt x="493376" y="181344"/>
                  </a:lnTo>
                  <a:lnTo>
                    <a:pt x="456750" y="206630"/>
                  </a:lnTo>
                  <a:lnTo>
                    <a:pt x="421220" y="233341"/>
                  </a:lnTo>
                  <a:lnTo>
                    <a:pt x="386826" y="261436"/>
                  </a:lnTo>
                  <a:lnTo>
                    <a:pt x="353609" y="290873"/>
                  </a:lnTo>
                  <a:lnTo>
                    <a:pt x="321611" y="321611"/>
                  </a:lnTo>
                  <a:lnTo>
                    <a:pt x="290873" y="353609"/>
                  </a:lnTo>
                  <a:lnTo>
                    <a:pt x="261436" y="386826"/>
                  </a:lnTo>
                  <a:lnTo>
                    <a:pt x="233341" y="421220"/>
                  </a:lnTo>
                  <a:lnTo>
                    <a:pt x="206630" y="456750"/>
                  </a:lnTo>
                  <a:lnTo>
                    <a:pt x="181344" y="493376"/>
                  </a:lnTo>
                  <a:lnTo>
                    <a:pt x="157523" y="531055"/>
                  </a:lnTo>
                  <a:lnTo>
                    <a:pt x="135210" y="569747"/>
                  </a:lnTo>
                  <a:lnTo>
                    <a:pt x="114445" y="609410"/>
                  </a:lnTo>
                  <a:lnTo>
                    <a:pt x="95269" y="650004"/>
                  </a:lnTo>
                  <a:lnTo>
                    <a:pt x="77724" y="691487"/>
                  </a:lnTo>
                  <a:lnTo>
                    <a:pt x="61851" y="733817"/>
                  </a:lnTo>
                  <a:lnTo>
                    <a:pt x="47691" y="776955"/>
                  </a:lnTo>
                  <a:lnTo>
                    <a:pt x="35285" y="820858"/>
                  </a:lnTo>
                  <a:lnTo>
                    <a:pt x="24675" y="865485"/>
                  </a:lnTo>
                  <a:lnTo>
                    <a:pt x="15902" y="910795"/>
                  </a:lnTo>
                  <a:lnTo>
                    <a:pt x="9006" y="956747"/>
                  </a:lnTo>
                  <a:lnTo>
                    <a:pt x="4030" y="1003299"/>
                  </a:lnTo>
                  <a:lnTo>
                    <a:pt x="1014" y="1050411"/>
                  </a:lnTo>
                  <a:lnTo>
                    <a:pt x="0" y="1098042"/>
                  </a:lnTo>
                  <a:lnTo>
                    <a:pt x="1014" y="1145672"/>
                  </a:lnTo>
                  <a:lnTo>
                    <a:pt x="4030" y="1192784"/>
                  </a:lnTo>
                  <a:lnTo>
                    <a:pt x="9006" y="1239336"/>
                  </a:lnTo>
                  <a:lnTo>
                    <a:pt x="15902" y="1285288"/>
                  </a:lnTo>
                  <a:lnTo>
                    <a:pt x="24675" y="1330598"/>
                  </a:lnTo>
                  <a:lnTo>
                    <a:pt x="35285" y="1375225"/>
                  </a:lnTo>
                  <a:lnTo>
                    <a:pt x="47691" y="1419128"/>
                  </a:lnTo>
                  <a:lnTo>
                    <a:pt x="61851" y="1462266"/>
                  </a:lnTo>
                  <a:lnTo>
                    <a:pt x="77724" y="1504596"/>
                  </a:lnTo>
                  <a:lnTo>
                    <a:pt x="95269" y="1546079"/>
                  </a:lnTo>
                  <a:lnTo>
                    <a:pt x="114445" y="1586673"/>
                  </a:lnTo>
                  <a:lnTo>
                    <a:pt x="135210" y="1626336"/>
                  </a:lnTo>
                  <a:lnTo>
                    <a:pt x="157523" y="1665028"/>
                  </a:lnTo>
                  <a:lnTo>
                    <a:pt x="181344" y="1702707"/>
                  </a:lnTo>
                  <a:lnTo>
                    <a:pt x="206630" y="1739333"/>
                  </a:lnTo>
                  <a:lnTo>
                    <a:pt x="233341" y="1774863"/>
                  </a:lnTo>
                  <a:lnTo>
                    <a:pt x="261436" y="1809257"/>
                  </a:lnTo>
                  <a:lnTo>
                    <a:pt x="290873" y="1842474"/>
                  </a:lnTo>
                  <a:lnTo>
                    <a:pt x="321611" y="1874472"/>
                  </a:lnTo>
                  <a:lnTo>
                    <a:pt x="353609" y="1905210"/>
                  </a:lnTo>
                  <a:lnTo>
                    <a:pt x="386826" y="1934647"/>
                  </a:lnTo>
                  <a:lnTo>
                    <a:pt x="421220" y="1962742"/>
                  </a:lnTo>
                  <a:lnTo>
                    <a:pt x="456750" y="1989453"/>
                  </a:lnTo>
                  <a:lnTo>
                    <a:pt x="493376" y="2014739"/>
                  </a:lnTo>
                  <a:lnTo>
                    <a:pt x="531055" y="2038560"/>
                  </a:lnTo>
                  <a:lnTo>
                    <a:pt x="569747" y="2060873"/>
                  </a:lnTo>
                  <a:lnTo>
                    <a:pt x="609410" y="2081638"/>
                  </a:lnTo>
                  <a:lnTo>
                    <a:pt x="650004" y="2100814"/>
                  </a:lnTo>
                  <a:lnTo>
                    <a:pt x="691487" y="2118359"/>
                  </a:lnTo>
                  <a:lnTo>
                    <a:pt x="733817" y="2134232"/>
                  </a:lnTo>
                  <a:lnTo>
                    <a:pt x="776955" y="2148392"/>
                  </a:lnTo>
                  <a:lnTo>
                    <a:pt x="820858" y="2160798"/>
                  </a:lnTo>
                  <a:lnTo>
                    <a:pt x="865485" y="2171408"/>
                  </a:lnTo>
                  <a:lnTo>
                    <a:pt x="910795" y="2180181"/>
                  </a:lnTo>
                  <a:lnTo>
                    <a:pt x="956747" y="2187077"/>
                  </a:lnTo>
                  <a:lnTo>
                    <a:pt x="1003299" y="2192053"/>
                  </a:lnTo>
                  <a:lnTo>
                    <a:pt x="1050411" y="2195069"/>
                  </a:lnTo>
                  <a:lnTo>
                    <a:pt x="1098042" y="2196084"/>
                  </a:lnTo>
                  <a:lnTo>
                    <a:pt x="1145672" y="2195069"/>
                  </a:lnTo>
                  <a:lnTo>
                    <a:pt x="1192784" y="2192053"/>
                  </a:lnTo>
                  <a:lnTo>
                    <a:pt x="1239336" y="2187077"/>
                  </a:lnTo>
                  <a:lnTo>
                    <a:pt x="1285288" y="2180181"/>
                  </a:lnTo>
                  <a:lnTo>
                    <a:pt x="1330598" y="2171408"/>
                  </a:lnTo>
                  <a:lnTo>
                    <a:pt x="1375225" y="2160798"/>
                  </a:lnTo>
                  <a:lnTo>
                    <a:pt x="1419128" y="2148392"/>
                  </a:lnTo>
                  <a:lnTo>
                    <a:pt x="1462266" y="2134232"/>
                  </a:lnTo>
                  <a:lnTo>
                    <a:pt x="1504596" y="2118359"/>
                  </a:lnTo>
                  <a:lnTo>
                    <a:pt x="1546079" y="2100814"/>
                  </a:lnTo>
                  <a:lnTo>
                    <a:pt x="1586673" y="2081638"/>
                  </a:lnTo>
                  <a:lnTo>
                    <a:pt x="1626336" y="2060873"/>
                  </a:lnTo>
                  <a:lnTo>
                    <a:pt x="1665028" y="2038560"/>
                  </a:lnTo>
                  <a:lnTo>
                    <a:pt x="1702707" y="2014739"/>
                  </a:lnTo>
                  <a:lnTo>
                    <a:pt x="1739333" y="1989453"/>
                  </a:lnTo>
                  <a:lnTo>
                    <a:pt x="1774863" y="1962742"/>
                  </a:lnTo>
                  <a:lnTo>
                    <a:pt x="1809257" y="1934647"/>
                  </a:lnTo>
                  <a:lnTo>
                    <a:pt x="1842474" y="1905210"/>
                  </a:lnTo>
                  <a:lnTo>
                    <a:pt x="1874472" y="1874472"/>
                  </a:lnTo>
                  <a:lnTo>
                    <a:pt x="1905210" y="1842474"/>
                  </a:lnTo>
                  <a:lnTo>
                    <a:pt x="1934647" y="1809257"/>
                  </a:lnTo>
                  <a:lnTo>
                    <a:pt x="1962742" y="1774863"/>
                  </a:lnTo>
                  <a:lnTo>
                    <a:pt x="1989453" y="1739333"/>
                  </a:lnTo>
                  <a:lnTo>
                    <a:pt x="2014739" y="1702707"/>
                  </a:lnTo>
                  <a:lnTo>
                    <a:pt x="2038560" y="1665028"/>
                  </a:lnTo>
                  <a:lnTo>
                    <a:pt x="2060873" y="1626336"/>
                  </a:lnTo>
                  <a:lnTo>
                    <a:pt x="2081638" y="1586673"/>
                  </a:lnTo>
                  <a:lnTo>
                    <a:pt x="2100814" y="1546079"/>
                  </a:lnTo>
                  <a:lnTo>
                    <a:pt x="2118359" y="1504596"/>
                  </a:lnTo>
                  <a:lnTo>
                    <a:pt x="2134232" y="1462266"/>
                  </a:lnTo>
                  <a:lnTo>
                    <a:pt x="2148392" y="1419128"/>
                  </a:lnTo>
                  <a:lnTo>
                    <a:pt x="2160798" y="1375225"/>
                  </a:lnTo>
                  <a:lnTo>
                    <a:pt x="2171408" y="1330598"/>
                  </a:lnTo>
                  <a:lnTo>
                    <a:pt x="2180181" y="1285288"/>
                  </a:lnTo>
                  <a:lnTo>
                    <a:pt x="2187077" y="1239336"/>
                  </a:lnTo>
                  <a:lnTo>
                    <a:pt x="2192053" y="1192784"/>
                  </a:lnTo>
                  <a:lnTo>
                    <a:pt x="2195069" y="1145672"/>
                  </a:lnTo>
                  <a:lnTo>
                    <a:pt x="2196084" y="1098042"/>
                  </a:lnTo>
                  <a:lnTo>
                    <a:pt x="2195069" y="1050411"/>
                  </a:lnTo>
                  <a:lnTo>
                    <a:pt x="2192053" y="1003299"/>
                  </a:lnTo>
                  <a:lnTo>
                    <a:pt x="2187077" y="956747"/>
                  </a:lnTo>
                  <a:lnTo>
                    <a:pt x="2180181" y="910795"/>
                  </a:lnTo>
                  <a:lnTo>
                    <a:pt x="2171408" y="865485"/>
                  </a:lnTo>
                  <a:lnTo>
                    <a:pt x="2160798" y="820858"/>
                  </a:lnTo>
                  <a:lnTo>
                    <a:pt x="2148392" y="776955"/>
                  </a:lnTo>
                  <a:lnTo>
                    <a:pt x="2134232" y="733817"/>
                  </a:lnTo>
                  <a:lnTo>
                    <a:pt x="2118359" y="691487"/>
                  </a:lnTo>
                  <a:lnTo>
                    <a:pt x="2100814" y="650004"/>
                  </a:lnTo>
                  <a:lnTo>
                    <a:pt x="2081638" y="609410"/>
                  </a:lnTo>
                  <a:lnTo>
                    <a:pt x="2060873" y="569747"/>
                  </a:lnTo>
                  <a:lnTo>
                    <a:pt x="2038560" y="531055"/>
                  </a:lnTo>
                  <a:lnTo>
                    <a:pt x="2014739" y="493376"/>
                  </a:lnTo>
                  <a:lnTo>
                    <a:pt x="1989453" y="456750"/>
                  </a:lnTo>
                  <a:lnTo>
                    <a:pt x="1962742" y="421220"/>
                  </a:lnTo>
                  <a:lnTo>
                    <a:pt x="1934647" y="386826"/>
                  </a:lnTo>
                  <a:lnTo>
                    <a:pt x="1905210" y="353609"/>
                  </a:lnTo>
                  <a:lnTo>
                    <a:pt x="1874472" y="321611"/>
                  </a:lnTo>
                  <a:lnTo>
                    <a:pt x="1842474" y="290873"/>
                  </a:lnTo>
                  <a:lnTo>
                    <a:pt x="1809257" y="261436"/>
                  </a:lnTo>
                  <a:lnTo>
                    <a:pt x="1774863" y="233341"/>
                  </a:lnTo>
                  <a:lnTo>
                    <a:pt x="1739333" y="206630"/>
                  </a:lnTo>
                  <a:lnTo>
                    <a:pt x="1702707" y="181344"/>
                  </a:lnTo>
                  <a:lnTo>
                    <a:pt x="1665028" y="157523"/>
                  </a:lnTo>
                  <a:lnTo>
                    <a:pt x="1626336" y="135210"/>
                  </a:lnTo>
                  <a:lnTo>
                    <a:pt x="1586673" y="114445"/>
                  </a:lnTo>
                  <a:lnTo>
                    <a:pt x="1546079" y="95269"/>
                  </a:lnTo>
                  <a:lnTo>
                    <a:pt x="1504596" y="77724"/>
                  </a:lnTo>
                  <a:lnTo>
                    <a:pt x="1462266" y="61851"/>
                  </a:lnTo>
                  <a:lnTo>
                    <a:pt x="1419128" y="47691"/>
                  </a:lnTo>
                  <a:lnTo>
                    <a:pt x="1375225" y="35285"/>
                  </a:lnTo>
                  <a:lnTo>
                    <a:pt x="1330598" y="24675"/>
                  </a:lnTo>
                  <a:lnTo>
                    <a:pt x="1285288" y="15902"/>
                  </a:lnTo>
                  <a:lnTo>
                    <a:pt x="1239336" y="9006"/>
                  </a:lnTo>
                  <a:lnTo>
                    <a:pt x="1192784" y="4030"/>
                  </a:lnTo>
                  <a:lnTo>
                    <a:pt x="1145672" y="1014"/>
                  </a:lnTo>
                  <a:lnTo>
                    <a:pt x="1098042" y="0"/>
                  </a:lnTo>
                  <a:close/>
                </a:path>
              </a:pathLst>
            </a:custGeom>
            <a:solidFill>
              <a:srgbClr val="F1F1F1"/>
            </a:solidFill>
          </p:spPr>
          <p:txBody>
            <a:bodyPr wrap="square" lIns="0" tIns="0" rIns="0" bIns="0" rtlCol="0"/>
            <a:lstStyle/>
            <a:p>
              <a:endParaRPr/>
            </a:p>
          </p:txBody>
        </p:sp>
        <p:pic>
          <p:nvPicPr>
            <p:cNvPr id="11" name="object 11"/>
            <p:cNvPicPr/>
            <p:nvPr/>
          </p:nvPicPr>
          <p:blipFill>
            <a:blip r:embed="rId6" cstate="print"/>
            <a:stretch>
              <a:fillRect/>
            </a:stretch>
          </p:blipFill>
          <p:spPr>
            <a:xfrm>
              <a:off x="2933806" y="3050458"/>
              <a:ext cx="1260348" cy="1260347"/>
            </a:xfrm>
            <a:prstGeom prst="rect">
              <a:avLst/>
            </a:prstGeom>
          </p:spPr>
        </p:pic>
      </p:grpSp>
      <p:sp>
        <p:nvSpPr>
          <p:cNvPr id="12" name="object 12"/>
          <p:cNvSpPr txBox="1"/>
          <p:nvPr/>
        </p:nvSpPr>
        <p:spPr>
          <a:xfrm>
            <a:off x="1451611" y="4962527"/>
            <a:ext cx="4470526" cy="652102"/>
          </a:xfrm>
          <a:prstGeom prst="rect">
            <a:avLst/>
          </a:prstGeom>
        </p:spPr>
        <p:txBody>
          <a:bodyPr vert="horz" wrap="square" lIns="0" tIns="36195" rIns="0" bIns="0" rtlCol="0">
            <a:spAutoFit/>
          </a:bodyPr>
          <a:lstStyle/>
          <a:p>
            <a:pPr marL="12065" marR="5080" algn="ctr">
              <a:lnSpc>
                <a:spcPts val="1640"/>
              </a:lnSpc>
              <a:spcBef>
                <a:spcPts val="285"/>
              </a:spcBef>
            </a:pPr>
            <a:r>
              <a:rPr sz="1600" b="1" dirty="0">
                <a:latin typeface="Times New Roman" panose="02020603050405020304" pitchFamily="18" charset="0"/>
                <a:cs typeface="Times New Roman" panose="02020603050405020304" pitchFamily="18" charset="0"/>
              </a:rPr>
              <a:t>KÜTAHYA</a:t>
            </a:r>
            <a:r>
              <a:rPr sz="1600" b="1" spc="8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SAĞLIK</a:t>
            </a:r>
            <a:r>
              <a:rPr sz="1600" b="1" spc="10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BİLİMLERİ</a:t>
            </a:r>
            <a:r>
              <a:rPr sz="1600" b="1" spc="185" dirty="0">
                <a:latin typeface="Times New Roman" panose="02020603050405020304" pitchFamily="18" charset="0"/>
                <a:cs typeface="Times New Roman" panose="02020603050405020304" pitchFamily="18" charset="0"/>
              </a:rPr>
              <a:t> </a:t>
            </a:r>
            <a:r>
              <a:rPr sz="1600" b="1" spc="-10" dirty="0">
                <a:latin typeface="Times New Roman" panose="02020603050405020304" pitchFamily="18" charset="0"/>
                <a:cs typeface="Times New Roman" panose="02020603050405020304" pitchFamily="18" charset="0"/>
              </a:rPr>
              <a:t>ÜNİVERSİTESİ </a:t>
            </a:r>
            <a:r>
              <a:rPr sz="1600" b="1" spc="204" dirty="0">
                <a:latin typeface="Times New Roman" panose="02020603050405020304" pitchFamily="18" charset="0"/>
                <a:cs typeface="Times New Roman" panose="02020603050405020304" pitchFamily="18" charset="0"/>
              </a:rPr>
              <a:t>ÖN</a:t>
            </a:r>
            <a:r>
              <a:rPr sz="1600" b="1" spc="45" dirty="0">
                <a:latin typeface="Times New Roman" panose="02020603050405020304" pitchFamily="18" charset="0"/>
                <a:cs typeface="Times New Roman" panose="02020603050405020304" pitchFamily="18" charset="0"/>
              </a:rPr>
              <a:t> </a:t>
            </a:r>
            <a:r>
              <a:rPr sz="1600" b="1" spc="-10" dirty="0">
                <a:latin typeface="Times New Roman" panose="02020603050405020304" pitchFamily="18" charset="0"/>
                <a:cs typeface="Times New Roman" panose="02020603050405020304" pitchFamily="18" charset="0"/>
              </a:rPr>
              <a:t>LİSANS,</a:t>
            </a:r>
            <a:r>
              <a:rPr sz="1600" b="1" spc="-12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LİSANS</a:t>
            </a:r>
            <a:r>
              <a:rPr sz="1600" b="1" spc="5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EĞİTİM-</a:t>
            </a:r>
            <a:r>
              <a:rPr sz="1600" b="1" spc="35" dirty="0">
                <a:latin typeface="Times New Roman" panose="02020603050405020304" pitchFamily="18" charset="0"/>
                <a:cs typeface="Times New Roman" panose="02020603050405020304" pitchFamily="18" charset="0"/>
              </a:rPr>
              <a:t>ÖĞRETİMVE </a:t>
            </a:r>
            <a:r>
              <a:rPr sz="1600" b="1" dirty="0">
                <a:latin typeface="Times New Roman" panose="02020603050405020304" pitchFamily="18" charset="0"/>
                <a:cs typeface="Times New Roman" panose="02020603050405020304" pitchFamily="18" charset="0"/>
              </a:rPr>
              <a:t>SINAV</a:t>
            </a:r>
            <a:r>
              <a:rPr sz="1600" b="1" spc="-135" dirty="0">
                <a:latin typeface="Times New Roman" panose="02020603050405020304" pitchFamily="18" charset="0"/>
                <a:cs typeface="Times New Roman" panose="02020603050405020304" pitchFamily="18" charset="0"/>
              </a:rPr>
              <a:t> </a:t>
            </a:r>
            <a:r>
              <a:rPr sz="1600" b="1" spc="-10" dirty="0">
                <a:latin typeface="Times New Roman" panose="02020603050405020304" pitchFamily="18" charset="0"/>
                <a:cs typeface="Times New Roman" panose="02020603050405020304" pitchFamily="18" charset="0"/>
              </a:rPr>
              <a:t>YÖNETMELİĞİ</a:t>
            </a:r>
            <a:endParaRPr sz="1600" b="1" dirty="0">
              <a:latin typeface="Times New Roman" panose="02020603050405020304" pitchFamily="18" charset="0"/>
              <a:cs typeface="Times New Roman" panose="02020603050405020304" pitchFamily="18" charset="0"/>
            </a:endParaRPr>
          </a:p>
        </p:txBody>
      </p:sp>
      <p:grpSp>
        <p:nvGrpSpPr>
          <p:cNvPr id="13" name="object 13"/>
          <p:cNvGrpSpPr/>
          <p:nvPr/>
        </p:nvGrpSpPr>
        <p:grpSpPr>
          <a:xfrm>
            <a:off x="7543481" y="2523565"/>
            <a:ext cx="2196465" cy="2196465"/>
            <a:chOff x="7269480" y="2392679"/>
            <a:chExt cx="2196465" cy="2196465"/>
          </a:xfrm>
        </p:grpSpPr>
        <p:sp>
          <p:nvSpPr>
            <p:cNvPr id="14" name="object 14"/>
            <p:cNvSpPr/>
            <p:nvPr/>
          </p:nvSpPr>
          <p:spPr>
            <a:xfrm>
              <a:off x="7269480" y="2392679"/>
              <a:ext cx="2196465" cy="2196465"/>
            </a:xfrm>
            <a:custGeom>
              <a:avLst/>
              <a:gdLst/>
              <a:ahLst/>
              <a:cxnLst/>
              <a:rect l="l" t="t" r="r" b="b"/>
              <a:pathLst>
                <a:path w="2196465" h="2196465">
                  <a:moveTo>
                    <a:pt x="1098042" y="0"/>
                  </a:moveTo>
                  <a:lnTo>
                    <a:pt x="1050411" y="1014"/>
                  </a:lnTo>
                  <a:lnTo>
                    <a:pt x="1003299" y="4030"/>
                  </a:lnTo>
                  <a:lnTo>
                    <a:pt x="956747" y="9006"/>
                  </a:lnTo>
                  <a:lnTo>
                    <a:pt x="910795" y="15902"/>
                  </a:lnTo>
                  <a:lnTo>
                    <a:pt x="865485" y="24675"/>
                  </a:lnTo>
                  <a:lnTo>
                    <a:pt x="820858" y="35285"/>
                  </a:lnTo>
                  <a:lnTo>
                    <a:pt x="776955" y="47691"/>
                  </a:lnTo>
                  <a:lnTo>
                    <a:pt x="733817" y="61851"/>
                  </a:lnTo>
                  <a:lnTo>
                    <a:pt x="691487" y="77724"/>
                  </a:lnTo>
                  <a:lnTo>
                    <a:pt x="650004" y="95269"/>
                  </a:lnTo>
                  <a:lnTo>
                    <a:pt x="609410" y="114445"/>
                  </a:lnTo>
                  <a:lnTo>
                    <a:pt x="569747" y="135210"/>
                  </a:lnTo>
                  <a:lnTo>
                    <a:pt x="531055" y="157523"/>
                  </a:lnTo>
                  <a:lnTo>
                    <a:pt x="493376" y="181344"/>
                  </a:lnTo>
                  <a:lnTo>
                    <a:pt x="456750" y="206630"/>
                  </a:lnTo>
                  <a:lnTo>
                    <a:pt x="421220" y="233341"/>
                  </a:lnTo>
                  <a:lnTo>
                    <a:pt x="386826" y="261436"/>
                  </a:lnTo>
                  <a:lnTo>
                    <a:pt x="353609" y="290873"/>
                  </a:lnTo>
                  <a:lnTo>
                    <a:pt x="321611" y="321611"/>
                  </a:lnTo>
                  <a:lnTo>
                    <a:pt x="290873" y="353609"/>
                  </a:lnTo>
                  <a:lnTo>
                    <a:pt x="261436" y="386826"/>
                  </a:lnTo>
                  <a:lnTo>
                    <a:pt x="233341" y="421220"/>
                  </a:lnTo>
                  <a:lnTo>
                    <a:pt x="206630" y="456750"/>
                  </a:lnTo>
                  <a:lnTo>
                    <a:pt x="181344" y="493376"/>
                  </a:lnTo>
                  <a:lnTo>
                    <a:pt x="157523" y="531055"/>
                  </a:lnTo>
                  <a:lnTo>
                    <a:pt x="135210" y="569747"/>
                  </a:lnTo>
                  <a:lnTo>
                    <a:pt x="114445" y="609410"/>
                  </a:lnTo>
                  <a:lnTo>
                    <a:pt x="95269" y="650004"/>
                  </a:lnTo>
                  <a:lnTo>
                    <a:pt x="77724" y="691487"/>
                  </a:lnTo>
                  <a:lnTo>
                    <a:pt x="61851" y="733817"/>
                  </a:lnTo>
                  <a:lnTo>
                    <a:pt x="47691" y="776955"/>
                  </a:lnTo>
                  <a:lnTo>
                    <a:pt x="35285" y="820858"/>
                  </a:lnTo>
                  <a:lnTo>
                    <a:pt x="24675" y="865485"/>
                  </a:lnTo>
                  <a:lnTo>
                    <a:pt x="15902" y="910795"/>
                  </a:lnTo>
                  <a:lnTo>
                    <a:pt x="9006" y="956747"/>
                  </a:lnTo>
                  <a:lnTo>
                    <a:pt x="4030" y="1003299"/>
                  </a:lnTo>
                  <a:lnTo>
                    <a:pt x="1014" y="1050411"/>
                  </a:lnTo>
                  <a:lnTo>
                    <a:pt x="0" y="1098042"/>
                  </a:lnTo>
                  <a:lnTo>
                    <a:pt x="1014" y="1145672"/>
                  </a:lnTo>
                  <a:lnTo>
                    <a:pt x="4030" y="1192784"/>
                  </a:lnTo>
                  <a:lnTo>
                    <a:pt x="9006" y="1239336"/>
                  </a:lnTo>
                  <a:lnTo>
                    <a:pt x="15902" y="1285288"/>
                  </a:lnTo>
                  <a:lnTo>
                    <a:pt x="24675" y="1330598"/>
                  </a:lnTo>
                  <a:lnTo>
                    <a:pt x="35285" y="1375225"/>
                  </a:lnTo>
                  <a:lnTo>
                    <a:pt x="47691" y="1419128"/>
                  </a:lnTo>
                  <a:lnTo>
                    <a:pt x="61851" y="1462266"/>
                  </a:lnTo>
                  <a:lnTo>
                    <a:pt x="77724" y="1504596"/>
                  </a:lnTo>
                  <a:lnTo>
                    <a:pt x="95269" y="1546079"/>
                  </a:lnTo>
                  <a:lnTo>
                    <a:pt x="114445" y="1586673"/>
                  </a:lnTo>
                  <a:lnTo>
                    <a:pt x="135210" y="1626336"/>
                  </a:lnTo>
                  <a:lnTo>
                    <a:pt x="157523" y="1665028"/>
                  </a:lnTo>
                  <a:lnTo>
                    <a:pt x="181344" y="1702707"/>
                  </a:lnTo>
                  <a:lnTo>
                    <a:pt x="206630" y="1739333"/>
                  </a:lnTo>
                  <a:lnTo>
                    <a:pt x="233341" y="1774863"/>
                  </a:lnTo>
                  <a:lnTo>
                    <a:pt x="261436" y="1809257"/>
                  </a:lnTo>
                  <a:lnTo>
                    <a:pt x="290873" y="1842474"/>
                  </a:lnTo>
                  <a:lnTo>
                    <a:pt x="321611" y="1874472"/>
                  </a:lnTo>
                  <a:lnTo>
                    <a:pt x="353609" y="1905210"/>
                  </a:lnTo>
                  <a:lnTo>
                    <a:pt x="386826" y="1934647"/>
                  </a:lnTo>
                  <a:lnTo>
                    <a:pt x="421220" y="1962742"/>
                  </a:lnTo>
                  <a:lnTo>
                    <a:pt x="456750" y="1989453"/>
                  </a:lnTo>
                  <a:lnTo>
                    <a:pt x="493376" y="2014739"/>
                  </a:lnTo>
                  <a:lnTo>
                    <a:pt x="531055" y="2038560"/>
                  </a:lnTo>
                  <a:lnTo>
                    <a:pt x="569747" y="2060873"/>
                  </a:lnTo>
                  <a:lnTo>
                    <a:pt x="609410" y="2081638"/>
                  </a:lnTo>
                  <a:lnTo>
                    <a:pt x="650004" y="2100814"/>
                  </a:lnTo>
                  <a:lnTo>
                    <a:pt x="691487" y="2118359"/>
                  </a:lnTo>
                  <a:lnTo>
                    <a:pt x="733817" y="2134232"/>
                  </a:lnTo>
                  <a:lnTo>
                    <a:pt x="776955" y="2148392"/>
                  </a:lnTo>
                  <a:lnTo>
                    <a:pt x="820858" y="2160798"/>
                  </a:lnTo>
                  <a:lnTo>
                    <a:pt x="865485" y="2171408"/>
                  </a:lnTo>
                  <a:lnTo>
                    <a:pt x="910795" y="2180181"/>
                  </a:lnTo>
                  <a:lnTo>
                    <a:pt x="956747" y="2187077"/>
                  </a:lnTo>
                  <a:lnTo>
                    <a:pt x="1003299" y="2192053"/>
                  </a:lnTo>
                  <a:lnTo>
                    <a:pt x="1050411" y="2195069"/>
                  </a:lnTo>
                  <a:lnTo>
                    <a:pt x="1098042" y="2196084"/>
                  </a:lnTo>
                  <a:lnTo>
                    <a:pt x="1145672" y="2195069"/>
                  </a:lnTo>
                  <a:lnTo>
                    <a:pt x="1192784" y="2192053"/>
                  </a:lnTo>
                  <a:lnTo>
                    <a:pt x="1239336" y="2187077"/>
                  </a:lnTo>
                  <a:lnTo>
                    <a:pt x="1285288" y="2180181"/>
                  </a:lnTo>
                  <a:lnTo>
                    <a:pt x="1330598" y="2171408"/>
                  </a:lnTo>
                  <a:lnTo>
                    <a:pt x="1375225" y="2160798"/>
                  </a:lnTo>
                  <a:lnTo>
                    <a:pt x="1419128" y="2148392"/>
                  </a:lnTo>
                  <a:lnTo>
                    <a:pt x="1462266" y="2134232"/>
                  </a:lnTo>
                  <a:lnTo>
                    <a:pt x="1504596" y="2118359"/>
                  </a:lnTo>
                  <a:lnTo>
                    <a:pt x="1546079" y="2100814"/>
                  </a:lnTo>
                  <a:lnTo>
                    <a:pt x="1586673" y="2081638"/>
                  </a:lnTo>
                  <a:lnTo>
                    <a:pt x="1626336" y="2060873"/>
                  </a:lnTo>
                  <a:lnTo>
                    <a:pt x="1665028" y="2038560"/>
                  </a:lnTo>
                  <a:lnTo>
                    <a:pt x="1702707" y="2014739"/>
                  </a:lnTo>
                  <a:lnTo>
                    <a:pt x="1739333" y="1989453"/>
                  </a:lnTo>
                  <a:lnTo>
                    <a:pt x="1774863" y="1962742"/>
                  </a:lnTo>
                  <a:lnTo>
                    <a:pt x="1809257" y="1934647"/>
                  </a:lnTo>
                  <a:lnTo>
                    <a:pt x="1842474" y="1905210"/>
                  </a:lnTo>
                  <a:lnTo>
                    <a:pt x="1874472" y="1874472"/>
                  </a:lnTo>
                  <a:lnTo>
                    <a:pt x="1905210" y="1842474"/>
                  </a:lnTo>
                  <a:lnTo>
                    <a:pt x="1934647" y="1809257"/>
                  </a:lnTo>
                  <a:lnTo>
                    <a:pt x="1962742" y="1774863"/>
                  </a:lnTo>
                  <a:lnTo>
                    <a:pt x="1989453" y="1739333"/>
                  </a:lnTo>
                  <a:lnTo>
                    <a:pt x="2014739" y="1702707"/>
                  </a:lnTo>
                  <a:lnTo>
                    <a:pt x="2038560" y="1665028"/>
                  </a:lnTo>
                  <a:lnTo>
                    <a:pt x="2060873" y="1626336"/>
                  </a:lnTo>
                  <a:lnTo>
                    <a:pt x="2081638" y="1586673"/>
                  </a:lnTo>
                  <a:lnTo>
                    <a:pt x="2100814" y="1546079"/>
                  </a:lnTo>
                  <a:lnTo>
                    <a:pt x="2118359" y="1504596"/>
                  </a:lnTo>
                  <a:lnTo>
                    <a:pt x="2134232" y="1462266"/>
                  </a:lnTo>
                  <a:lnTo>
                    <a:pt x="2148392" y="1419128"/>
                  </a:lnTo>
                  <a:lnTo>
                    <a:pt x="2160798" y="1375225"/>
                  </a:lnTo>
                  <a:lnTo>
                    <a:pt x="2171408" y="1330598"/>
                  </a:lnTo>
                  <a:lnTo>
                    <a:pt x="2180181" y="1285288"/>
                  </a:lnTo>
                  <a:lnTo>
                    <a:pt x="2187077" y="1239336"/>
                  </a:lnTo>
                  <a:lnTo>
                    <a:pt x="2192053" y="1192784"/>
                  </a:lnTo>
                  <a:lnTo>
                    <a:pt x="2195069" y="1145672"/>
                  </a:lnTo>
                  <a:lnTo>
                    <a:pt x="2196084" y="1098042"/>
                  </a:lnTo>
                  <a:lnTo>
                    <a:pt x="2195069" y="1050411"/>
                  </a:lnTo>
                  <a:lnTo>
                    <a:pt x="2192053" y="1003299"/>
                  </a:lnTo>
                  <a:lnTo>
                    <a:pt x="2187077" y="956747"/>
                  </a:lnTo>
                  <a:lnTo>
                    <a:pt x="2180181" y="910795"/>
                  </a:lnTo>
                  <a:lnTo>
                    <a:pt x="2171408" y="865485"/>
                  </a:lnTo>
                  <a:lnTo>
                    <a:pt x="2160798" y="820858"/>
                  </a:lnTo>
                  <a:lnTo>
                    <a:pt x="2148392" y="776955"/>
                  </a:lnTo>
                  <a:lnTo>
                    <a:pt x="2134232" y="733817"/>
                  </a:lnTo>
                  <a:lnTo>
                    <a:pt x="2118359" y="691487"/>
                  </a:lnTo>
                  <a:lnTo>
                    <a:pt x="2100814" y="650004"/>
                  </a:lnTo>
                  <a:lnTo>
                    <a:pt x="2081638" y="609410"/>
                  </a:lnTo>
                  <a:lnTo>
                    <a:pt x="2060873" y="569747"/>
                  </a:lnTo>
                  <a:lnTo>
                    <a:pt x="2038560" y="531055"/>
                  </a:lnTo>
                  <a:lnTo>
                    <a:pt x="2014739" y="493376"/>
                  </a:lnTo>
                  <a:lnTo>
                    <a:pt x="1989453" y="456750"/>
                  </a:lnTo>
                  <a:lnTo>
                    <a:pt x="1962742" y="421220"/>
                  </a:lnTo>
                  <a:lnTo>
                    <a:pt x="1934647" y="386826"/>
                  </a:lnTo>
                  <a:lnTo>
                    <a:pt x="1905210" y="353609"/>
                  </a:lnTo>
                  <a:lnTo>
                    <a:pt x="1874472" y="321611"/>
                  </a:lnTo>
                  <a:lnTo>
                    <a:pt x="1842474" y="290873"/>
                  </a:lnTo>
                  <a:lnTo>
                    <a:pt x="1809257" y="261436"/>
                  </a:lnTo>
                  <a:lnTo>
                    <a:pt x="1774863" y="233341"/>
                  </a:lnTo>
                  <a:lnTo>
                    <a:pt x="1739333" y="206630"/>
                  </a:lnTo>
                  <a:lnTo>
                    <a:pt x="1702707" y="181344"/>
                  </a:lnTo>
                  <a:lnTo>
                    <a:pt x="1665028" y="157523"/>
                  </a:lnTo>
                  <a:lnTo>
                    <a:pt x="1626336" y="135210"/>
                  </a:lnTo>
                  <a:lnTo>
                    <a:pt x="1586673" y="114445"/>
                  </a:lnTo>
                  <a:lnTo>
                    <a:pt x="1546079" y="95269"/>
                  </a:lnTo>
                  <a:lnTo>
                    <a:pt x="1504596" y="77724"/>
                  </a:lnTo>
                  <a:lnTo>
                    <a:pt x="1462266" y="61851"/>
                  </a:lnTo>
                  <a:lnTo>
                    <a:pt x="1419128" y="47691"/>
                  </a:lnTo>
                  <a:lnTo>
                    <a:pt x="1375225" y="35285"/>
                  </a:lnTo>
                  <a:lnTo>
                    <a:pt x="1330598" y="24675"/>
                  </a:lnTo>
                  <a:lnTo>
                    <a:pt x="1285288" y="15902"/>
                  </a:lnTo>
                  <a:lnTo>
                    <a:pt x="1239336" y="9006"/>
                  </a:lnTo>
                  <a:lnTo>
                    <a:pt x="1192784" y="4030"/>
                  </a:lnTo>
                  <a:lnTo>
                    <a:pt x="1145672" y="1014"/>
                  </a:lnTo>
                  <a:lnTo>
                    <a:pt x="1098042" y="0"/>
                  </a:lnTo>
                  <a:close/>
                </a:path>
              </a:pathLst>
            </a:custGeom>
            <a:solidFill>
              <a:srgbClr val="F1F1F1"/>
            </a:solidFill>
          </p:spPr>
          <p:txBody>
            <a:bodyPr wrap="square" lIns="0" tIns="0" rIns="0" bIns="0" rtlCol="0"/>
            <a:lstStyle/>
            <a:p>
              <a:endParaRPr/>
            </a:p>
          </p:txBody>
        </p:sp>
        <p:pic>
          <p:nvPicPr>
            <p:cNvPr id="15" name="object 15"/>
            <p:cNvPicPr/>
            <p:nvPr/>
          </p:nvPicPr>
          <p:blipFill>
            <a:blip r:embed="rId7" cstate="print"/>
            <a:stretch>
              <a:fillRect/>
            </a:stretch>
          </p:blipFill>
          <p:spPr>
            <a:xfrm>
              <a:off x="7738872" y="2860547"/>
              <a:ext cx="1258824" cy="1260347"/>
            </a:xfrm>
            <a:prstGeom prst="rect">
              <a:avLst/>
            </a:prstGeom>
          </p:spPr>
        </p:pic>
      </p:grpSp>
      <p:sp>
        <p:nvSpPr>
          <p:cNvPr id="16" name="object 16"/>
          <p:cNvSpPr txBox="1"/>
          <p:nvPr/>
        </p:nvSpPr>
        <p:spPr>
          <a:xfrm>
            <a:off x="6858000" y="4986403"/>
            <a:ext cx="3567429" cy="671830"/>
          </a:xfrm>
          <a:prstGeom prst="rect">
            <a:avLst/>
          </a:prstGeom>
        </p:spPr>
        <p:txBody>
          <a:bodyPr vert="horz" wrap="square" lIns="0" tIns="36195" rIns="0" bIns="0" rtlCol="0">
            <a:spAutoFit/>
          </a:bodyPr>
          <a:lstStyle/>
          <a:p>
            <a:pPr marL="12700" marR="5080" algn="ctr">
              <a:lnSpc>
                <a:spcPts val="1640"/>
              </a:lnSpc>
              <a:spcBef>
                <a:spcPts val="285"/>
              </a:spcBef>
            </a:pPr>
            <a:r>
              <a:rPr sz="1600" b="1" dirty="0">
                <a:latin typeface="Times New Roman" panose="02020603050405020304" pitchFamily="18" charset="0"/>
                <a:cs typeface="Times New Roman" panose="02020603050405020304" pitchFamily="18" charset="0"/>
              </a:rPr>
              <a:t>KÜTAHYA</a:t>
            </a:r>
            <a:r>
              <a:rPr sz="1600" b="1" spc="8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SAĞLIK</a:t>
            </a:r>
            <a:r>
              <a:rPr sz="1600" b="1" spc="10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BİLİMLERİ</a:t>
            </a:r>
            <a:r>
              <a:rPr sz="1600" b="1" spc="185" dirty="0">
                <a:latin typeface="Times New Roman" panose="02020603050405020304" pitchFamily="18" charset="0"/>
                <a:cs typeface="Times New Roman" panose="02020603050405020304" pitchFamily="18" charset="0"/>
              </a:rPr>
              <a:t> </a:t>
            </a:r>
            <a:r>
              <a:rPr sz="1600" b="1" spc="-10" dirty="0">
                <a:latin typeface="Times New Roman" panose="02020603050405020304" pitchFamily="18" charset="0"/>
                <a:cs typeface="Times New Roman" panose="02020603050405020304" pitchFamily="18" charset="0"/>
              </a:rPr>
              <a:t>ÜNİVERSİTESİ </a:t>
            </a:r>
            <a:r>
              <a:rPr sz="1600" b="1" spc="75" dirty="0">
                <a:latin typeface="Times New Roman" panose="02020603050405020304" pitchFamily="18" charset="0"/>
                <a:cs typeface="Times New Roman" panose="02020603050405020304" pitchFamily="18" charset="0"/>
              </a:rPr>
              <a:t>ÖNLİSANS</a:t>
            </a:r>
            <a:r>
              <a:rPr sz="1600" b="1" spc="80"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EĞİTİM-ÖĞRETİM</a:t>
            </a:r>
            <a:r>
              <a:rPr sz="1600" b="1" spc="-245" dirty="0">
                <a:latin typeface="Times New Roman" panose="02020603050405020304" pitchFamily="18" charset="0"/>
                <a:cs typeface="Times New Roman" panose="02020603050405020304" pitchFamily="18" charset="0"/>
              </a:rPr>
              <a:t> </a:t>
            </a:r>
            <a:r>
              <a:rPr sz="1600" b="1" dirty="0">
                <a:latin typeface="Times New Roman" panose="02020603050405020304" pitchFamily="18" charset="0"/>
                <a:cs typeface="Times New Roman" panose="02020603050405020304" pitchFamily="18" charset="0"/>
              </a:rPr>
              <a:t>VE</a:t>
            </a:r>
            <a:r>
              <a:rPr sz="1600" b="1" spc="70" dirty="0">
                <a:latin typeface="Times New Roman" panose="02020603050405020304" pitchFamily="18" charset="0"/>
                <a:cs typeface="Times New Roman" panose="02020603050405020304" pitchFamily="18" charset="0"/>
              </a:rPr>
              <a:t> </a:t>
            </a:r>
            <a:r>
              <a:rPr sz="1600" b="1" spc="-20" dirty="0">
                <a:latin typeface="Times New Roman" panose="02020603050405020304" pitchFamily="18" charset="0"/>
                <a:cs typeface="Times New Roman" panose="02020603050405020304" pitchFamily="18" charset="0"/>
              </a:rPr>
              <a:t>SINAV </a:t>
            </a:r>
            <a:r>
              <a:rPr sz="1600" b="1" spc="-10" dirty="0" smtClean="0">
                <a:latin typeface="Times New Roman" panose="02020603050405020304" pitchFamily="18" charset="0"/>
                <a:cs typeface="Times New Roman" panose="02020603050405020304" pitchFamily="18" charset="0"/>
              </a:rPr>
              <a:t>YÖNERGESİ</a:t>
            </a:r>
            <a:endParaRPr sz="16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p:nvPr/>
        </p:nvSpPr>
        <p:spPr>
          <a:xfrm>
            <a:off x="533400" y="3291027"/>
            <a:ext cx="4343400" cy="505908"/>
          </a:xfrm>
          <a:prstGeom prst="rect">
            <a:avLst/>
          </a:prstGeom>
        </p:spPr>
        <p:txBody>
          <a:bodyPr vert="horz" wrap="square" lIns="0" tIns="13335" rIns="0" bIns="0" rtlCol="0">
            <a:spAutoFit/>
          </a:bodyPr>
          <a:lstStyle/>
          <a:p>
            <a:pPr marL="12700">
              <a:lnSpc>
                <a:spcPct val="100000"/>
              </a:lnSpc>
              <a:spcBef>
                <a:spcPts val="105"/>
              </a:spcBef>
            </a:pPr>
            <a:r>
              <a:rPr sz="3200" b="1" dirty="0">
                <a:latin typeface="Times New Roman" panose="02020603050405020304" pitchFamily="18" charset="0"/>
                <a:cs typeface="Times New Roman" panose="02020603050405020304" pitchFamily="18" charset="0"/>
              </a:rPr>
              <a:t>KAYIT</a:t>
            </a:r>
            <a:r>
              <a:rPr sz="3200" b="1" spc="-340" dirty="0">
                <a:latin typeface="Times New Roman" panose="02020603050405020304" pitchFamily="18" charset="0"/>
                <a:cs typeface="Times New Roman" panose="02020603050405020304" pitchFamily="18" charset="0"/>
              </a:rPr>
              <a:t> </a:t>
            </a:r>
            <a:r>
              <a:rPr sz="3200" b="1" spc="-10" dirty="0">
                <a:latin typeface="Times New Roman" panose="02020603050405020304" pitchFamily="18" charset="0"/>
                <a:cs typeface="Times New Roman" panose="02020603050405020304" pitchFamily="18" charset="0"/>
              </a:rPr>
              <a:t>YENİLEME</a:t>
            </a:r>
            <a:endParaRPr sz="32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8" name="object 8"/>
          <p:cNvSpPr txBox="1"/>
          <p:nvPr/>
        </p:nvSpPr>
        <p:spPr>
          <a:xfrm>
            <a:off x="5486400" y="1981200"/>
            <a:ext cx="5943600" cy="2741456"/>
          </a:xfrm>
          <a:prstGeom prst="rect">
            <a:avLst/>
          </a:prstGeom>
        </p:spPr>
        <p:txBody>
          <a:bodyPr vert="horz" wrap="square" lIns="0" tIns="12700" rIns="0" bIns="0" rtlCol="0">
            <a:spAutoFit/>
          </a:bodyPr>
          <a:lstStyle/>
          <a:p>
            <a:pPr marL="12700" marR="5080" algn="just">
              <a:lnSpc>
                <a:spcPct val="150000"/>
              </a:lnSpc>
              <a:spcBef>
                <a:spcPts val="100"/>
              </a:spcBef>
            </a:pPr>
            <a:r>
              <a:rPr lang="tr-TR" sz="2000" dirty="0" smtClean="0">
                <a:solidFill>
                  <a:srgbClr val="FFFFFF"/>
                </a:solidFill>
                <a:latin typeface="Times New Roman" panose="02020603050405020304" pitchFamily="18" charset="0"/>
                <a:cs typeface="Times New Roman" panose="02020603050405020304" pitchFamily="18" charset="0"/>
              </a:rPr>
              <a:t>Her</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yarıyıl</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25" dirty="0" smtClean="0">
                <a:solidFill>
                  <a:srgbClr val="FFFFFF"/>
                </a:solidFill>
                <a:latin typeface="Times New Roman" panose="02020603050405020304" pitchFamily="18" charset="0"/>
                <a:cs typeface="Times New Roman" panose="02020603050405020304" pitchFamily="18" charset="0"/>
              </a:rPr>
              <a:t>akademik</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takvimde</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belirtilen</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70" dirty="0" smtClean="0">
                <a:solidFill>
                  <a:srgbClr val="FFFFFF"/>
                </a:solidFill>
                <a:latin typeface="Times New Roman" panose="02020603050405020304" pitchFamily="18" charset="0"/>
                <a:cs typeface="Times New Roman" panose="02020603050405020304" pitchFamily="18" charset="0"/>
              </a:rPr>
              <a:t>süre</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60" dirty="0" smtClean="0">
                <a:solidFill>
                  <a:srgbClr val="FFFFFF"/>
                </a:solidFill>
                <a:latin typeface="Times New Roman" panose="02020603050405020304" pitchFamily="18" charset="0"/>
                <a:cs typeface="Times New Roman" panose="02020603050405020304" pitchFamily="18" charset="0"/>
              </a:rPr>
              <a:t>içinde</a:t>
            </a:r>
            <a:r>
              <a:rPr lang="tr-TR" sz="2000" spc="-65" dirty="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d</a:t>
            </a:r>
            <a:r>
              <a:rPr sz="2000" spc="-65" dirty="0" err="1" smtClean="0">
                <a:solidFill>
                  <a:srgbClr val="FFFFFF"/>
                </a:solidFill>
                <a:latin typeface="Times New Roman" panose="02020603050405020304" pitchFamily="18" charset="0"/>
                <a:cs typeface="Times New Roman" panose="02020603050405020304" pitchFamily="18" charset="0"/>
              </a:rPr>
              <a:t>ers</a:t>
            </a:r>
            <a:r>
              <a:rPr lang="tr-TR" sz="2000" spc="-10" dirty="0" smtClean="0">
                <a:solidFill>
                  <a:srgbClr val="FFFFFF"/>
                </a:solidFill>
                <a:latin typeface="Times New Roman" panose="02020603050405020304" pitchFamily="18" charset="0"/>
                <a:cs typeface="Times New Roman" panose="02020603050405020304" pitchFamily="18" charset="0"/>
              </a:rPr>
              <a:t> </a:t>
            </a:r>
            <a:r>
              <a:rPr sz="2000" spc="-135" dirty="0" err="1" smtClean="0">
                <a:solidFill>
                  <a:srgbClr val="FFFFFF"/>
                </a:solidFill>
                <a:latin typeface="Times New Roman" panose="02020603050405020304" pitchFamily="18" charset="0"/>
                <a:cs typeface="Times New Roman" panose="02020603050405020304" pitchFamily="18" charset="0"/>
              </a:rPr>
              <a:t>kaydı</a:t>
            </a:r>
            <a:r>
              <a:rPr sz="2000" spc="-10" dirty="0" smtClean="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yaparak</a:t>
            </a:r>
            <a:r>
              <a:rPr sz="2000" spc="-1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kayıt</a:t>
            </a:r>
            <a:r>
              <a:rPr sz="200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yenilemelisiniz.</a:t>
            </a:r>
            <a:r>
              <a:rPr sz="2000" spc="-195"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Ders </a:t>
            </a:r>
            <a:r>
              <a:rPr sz="2000" spc="-125" dirty="0">
                <a:solidFill>
                  <a:srgbClr val="FFFFFF"/>
                </a:solidFill>
                <a:latin typeface="Times New Roman" panose="02020603050405020304" pitchFamily="18" charset="0"/>
                <a:cs typeface="Times New Roman" panose="02020603050405020304" pitchFamily="18" charset="0"/>
              </a:rPr>
              <a:t>kaydının</a:t>
            </a:r>
            <a:r>
              <a:rPr sz="2000" spc="-2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tamamlanabilmesi</a:t>
            </a:r>
            <a:r>
              <a:rPr sz="2000" spc="-2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için</a:t>
            </a:r>
            <a:r>
              <a:rPr sz="200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kayıt</a:t>
            </a:r>
            <a:r>
              <a:rPr sz="2000" spc="-2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ile</a:t>
            </a:r>
            <a:r>
              <a:rPr sz="2000" spc="-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ilgili</a:t>
            </a:r>
            <a:r>
              <a:rPr sz="2000" spc="1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mali </a:t>
            </a:r>
            <a:r>
              <a:rPr sz="2000" spc="-105" dirty="0">
                <a:solidFill>
                  <a:srgbClr val="FFFFFF"/>
                </a:solidFill>
                <a:latin typeface="Times New Roman" panose="02020603050405020304" pitchFamily="18" charset="0"/>
                <a:cs typeface="Times New Roman" panose="02020603050405020304" pitchFamily="18" charset="0"/>
              </a:rPr>
              <a:t>yükümlülüklerin</a:t>
            </a:r>
            <a:r>
              <a:rPr sz="2000" spc="25"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tamamlanması</a:t>
            </a:r>
            <a:r>
              <a:rPr sz="2000" spc="-10"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gerekir.Tüm</a:t>
            </a:r>
            <a:r>
              <a:rPr sz="2000" spc="1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ders </a:t>
            </a:r>
            <a:r>
              <a:rPr sz="2000" spc="-140" dirty="0">
                <a:solidFill>
                  <a:srgbClr val="FFFFFF"/>
                </a:solidFill>
                <a:latin typeface="Times New Roman" panose="02020603050405020304" pitchFamily="18" charset="0"/>
                <a:cs typeface="Times New Roman" panose="02020603050405020304" pitchFamily="18" charset="0"/>
              </a:rPr>
              <a:t>kayıt</a:t>
            </a:r>
            <a:r>
              <a:rPr sz="2000" spc="-4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işlemleri</a:t>
            </a:r>
            <a:r>
              <a:rPr sz="2000" spc="-35"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Öğrenci</a:t>
            </a:r>
            <a:r>
              <a:rPr sz="2000" spc="-1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Bilgi</a:t>
            </a:r>
            <a:r>
              <a:rPr sz="2000" spc="-2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Sistemi </a:t>
            </a:r>
            <a:r>
              <a:rPr sz="2400" b="1" u="sng" spc="-140" dirty="0">
                <a:solidFill>
                  <a:srgbClr val="F92B5C"/>
                </a:solidFill>
                <a:uFill>
                  <a:solidFill>
                    <a:srgbClr val="F92B5C"/>
                  </a:solidFill>
                </a:uFill>
                <a:latin typeface="Times New Roman" panose="02020603050405020304" pitchFamily="18" charset="0"/>
                <a:cs typeface="Times New Roman" panose="02020603050405020304" pitchFamily="18" charset="0"/>
                <a:hlinkClick r:id="rId3"/>
              </a:rPr>
              <a:t>http://obs.ksbu.edu.tr</a:t>
            </a:r>
            <a:r>
              <a:rPr sz="2400" b="1" spc="280" dirty="0">
                <a:solidFill>
                  <a:srgbClr val="F92B5C"/>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üzerinden</a:t>
            </a:r>
            <a:r>
              <a:rPr sz="2000" spc="-35" dirty="0">
                <a:solidFill>
                  <a:srgbClr val="FFFFFF"/>
                </a:solidFill>
                <a:latin typeface="Times New Roman" panose="02020603050405020304" pitchFamily="18" charset="0"/>
                <a:cs typeface="Times New Roman" panose="02020603050405020304" pitchFamily="18" charset="0"/>
              </a:rPr>
              <a:t> </a:t>
            </a:r>
            <a:r>
              <a:rPr sz="2000" spc="-25" dirty="0" err="1">
                <a:solidFill>
                  <a:srgbClr val="FFFFFF"/>
                </a:solidFill>
                <a:latin typeface="Times New Roman" panose="02020603050405020304" pitchFamily="18" charset="0"/>
                <a:cs typeface="Times New Roman" panose="02020603050405020304" pitchFamily="18" charset="0"/>
              </a:rPr>
              <a:t>yapılır</a:t>
            </a:r>
            <a:r>
              <a:rPr sz="2000" spc="-25" dirty="0" smtClean="0">
                <a:solidFill>
                  <a:srgbClr val="FFFFFF"/>
                </a:solidFill>
                <a:latin typeface="Times New Roman" panose="02020603050405020304" pitchFamily="18" charset="0"/>
                <a:cs typeface="Times New Roman" panose="02020603050405020304" pitchFamily="18" charset="0"/>
              </a:rPr>
              <a:t>.</a:t>
            </a:r>
            <a:endParaRPr lang="tr-TR" sz="2000" spc="-25" dirty="0" smtClean="0">
              <a:solidFill>
                <a:srgbClr val="FFFFFF"/>
              </a:solidFill>
              <a:latin typeface="Times New Roman" panose="02020603050405020304" pitchFamily="18" charset="0"/>
              <a:cs typeface="Times New Roman" panose="02020603050405020304" pitchFamily="18" charset="0"/>
            </a:endParaRPr>
          </a:p>
          <a:p>
            <a:pPr marL="12700" marR="5080">
              <a:lnSpc>
                <a:spcPct val="120000"/>
              </a:lnSpc>
              <a:spcBef>
                <a:spcPts val="100"/>
              </a:spcBef>
            </a:pPr>
            <a:endParaRPr sz="1800" dirty="0">
              <a:latin typeface="Trebuchet MS" panose="020B0603020202020204"/>
              <a:cs typeface="Trebuchet MS" panose="020B0603020202020204"/>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400800"/>
          </a:xfrm>
          <a:prstGeom prst="rect">
            <a:avLst/>
          </a:prstGeom>
        </p:spPr>
      </p:pic>
      <p:sp>
        <p:nvSpPr>
          <p:cNvPr id="3" name="object 3"/>
          <p:cNvSpPr txBox="1"/>
          <p:nvPr/>
        </p:nvSpPr>
        <p:spPr>
          <a:xfrm>
            <a:off x="762000" y="2667000"/>
            <a:ext cx="2982645" cy="936795"/>
          </a:xfrm>
          <a:prstGeom prst="rect">
            <a:avLst/>
          </a:prstGeom>
        </p:spPr>
        <p:txBody>
          <a:bodyPr vert="horz" wrap="square" lIns="0" tIns="13335" rIns="0" bIns="0" rtlCol="0">
            <a:spAutoFit/>
          </a:bodyPr>
          <a:lstStyle/>
          <a:p>
            <a:pPr marL="12700">
              <a:lnSpc>
                <a:spcPts val="3620"/>
              </a:lnSpc>
              <a:spcBef>
                <a:spcPts val="105"/>
              </a:spcBef>
            </a:pPr>
            <a:r>
              <a:rPr sz="3200" b="1" spc="70" dirty="0">
                <a:latin typeface="Times New Roman" panose="02020603050405020304" pitchFamily="18" charset="0"/>
                <a:cs typeface="Times New Roman" panose="02020603050405020304" pitchFamily="18" charset="0"/>
              </a:rPr>
              <a:t>DERS</a:t>
            </a:r>
            <a:r>
              <a:rPr sz="3200" b="1" spc="-405" dirty="0">
                <a:latin typeface="Times New Roman" panose="02020603050405020304" pitchFamily="18" charset="0"/>
                <a:cs typeface="Times New Roman" panose="02020603050405020304" pitchFamily="18" charset="0"/>
              </a:rPr>
              <a:t> </a:t>
            </a:r>
            <a:r>
              <a:rPr sz="3200" b="1" spc="130" dirty="0">
                <a:latin typeface="Times New Roman" panose="02020603050405020304" pitchFamily="18" charset="0"/>
                <a:cs typeface="Times New Roman" panose="02020603050405020304" pitchFamily="18" charset="0"/>
              </a:rPr>
              <a:t>ALMA</a:t>
            </a:r>
            <a:endParaRPr sz="3200" b="1" dirty="0">
              <a:latin typeface="Times New Roman" panose="02020603050405020304" pitchFamily="18" charset="0"/>
              <a:cs typeface="Times New Roman" panose="02020603050405020304" pitchFamily="18" charset="0"/>
            </a:endParaRPr>
          </a:p>
          <a:p>
            <a:pPr marL="12700">
              <a:lnSpc>
                <a:spcPts val="3620"/>
              </a:lnSpc>
            </a:pPr>
            <a:r>
              <a:rPr sz="3200" b="1" spc="-10" dirty="0">
                <a:latin typeface="Times New Roman" panose="02020603050405020304" pitchFamily="18" charset="0"/>
                <a:cs typeface="Times New Roman" panose="02020603050405020304" pitchFamily="18" charset="0"/>
              </a:rPr>
              <a:t>İŞLEMLERİ</a:t>
            </a:r>
            <a:endParaRPr sz="32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7" name="object 7"/>
          <p:cNvSpPr txBox="1"/>
          <p:nvPr/>
        </p:nvSpPr>
        <p:spPr>
          <a:xfrm>
            <a:off x="5220220" y="1143000"/>
            <a:ext cx="6553200" cy="4206280"/>
          </a:xfrm>
          <a:prstGeom prst="rect">
            <a:avLst/>
          </a:prstGeom>
        </p:spPr>
        <p:txBody>
          <a:bodyPr vert="horz" wrap="square" lIns="0" tIns="12700" rIns="0" bIns="0" rtlCol="0">
            <a:spAutoFit/>
          </a:bodyPr>
          <a:lstStyle/>
          <a:p>
            <a:pPr marL="241300" marR="5080" indent="-228600" algn="l">
              <a:lnSpc>
                <a:spcPct val="150000"/>
              </a:lnSpc>
              <a:spcBef>
                <a:spcPts val="100"/>
              </a:spcBef>
              <a:buClr>
                <a:srgbClr val="B71E42"/>
              </a:buClr>
              <a:buFont typeface="Arial MT"/>
              <a:buChar char="•"/>
              <a:tabLst>
                <a:tab pos="241300" algn="l"/>
              </a:tabLst>
            </a:pPr>
            <a:r>
              <a:rPr lang="tr-TR" sz="2000" spc="-95" dirty="0" smtClean="0">
                <a:solidFill>
                  <a:srgbClr val="FFFFFF"/>
                </a:solidFill>
                <a:latin typeface="Times New Roman" panose="02020603050405020304" pitchFamily="18" charset="0"/>
                <a:cs typeface="Times New Roman" panose="02020603050405020304" pitchFamily="18" charset="0"/>
              </a:rPr>
              <a:t>Öğrencilerin bir yarıyılda kayıt yapabileceği ders yükü 30 </a:t>
            </a:r>
            <a:r>
              <a:rPr lang="tr-TR" sz="2000" spc="-95" dirty="0" err="1" smtClean="0">
                <a:solidFill>
                  <a:srgbClr val="FFFFFF"/>
                </a:solidFill>
                <a:latin typeface="Times New Roman" panose="02020603050405020304" pitchFamily="18" charset="0"/>
                <a:cs typeface="Times New Roman" panose="02020603050405020304" pitchFamily="18" charset="0"/>
              </a:rPr>
              <a:t>AKTS’dir</a:t>
            </a:r>
            <a:r>
              <a:rPr lang="tr-TR" sz="2000" spc="-95" dirty="0" smtClean="0">
                <a:solidFill>
                  <a:srgbClr val="FFFFFF"/>
                </a:solidFill>
                <a:latin typeface="Times New Roman" panose="02020603050405020304" pitchFamily="18" charset="0"/>
                <a:cs typeface="Times New Roman" panose="02020603050405020304" pitchFamily="18" charset="0"/>
              </a:rPr>
              <a:t>.</a:t>
            </a:r>
          </a:p>
          <a:p>
            <a:pPr marL="241300" marR="5080" indent="-228600" algn="l">
              <a:lnSpc>
                <a:spcPct val="150000"/>
              </a:lnSpc>
              <a:spcBef>
                <a:spcPts val="100"/>
              </a:spcBef>
              <a:buClr>
                <a:srgbClr val="B71E42"/>
              </a:buClr>
              <a:buFont typeface="Arial MT"/>
              <a:buChar char="•"/>
              <a:tabLst>
                <a:tab pos="241300" algn="l"/>
              </a:tabLst>
            </a:pPr>
            <a:r>
              <a:rPr lang="tr-TR" sz="2000" spc="-95" dirty="0" smtClean="0">
                <a:solidFill>
                  <a:srgbClr val="FFFFFF"/>
                </a:solidFill>
                <a:latin typeface="Times New Roman" panose="02020603050405020304" pitchFamily="18" charset="0"/>
                <a:cs typeface="Times New Roman" panose="02020603050405020304" pitchFamily="18" charset="0"/>
              </a:rPr>
              <a:t>Öğrencilerin bir yarıyıldaki ders yükü; </a:t>
            </a:r>
            <a:r>
              <a:rPr lang="tr-TR" sz="2000" spc="-95" dirty="0" err="1" smtClean="0">
                <a:solidFill>
                  <a:srgbClr val="FFFFFF"/>
                </a:solidFill>
                <a:latin typeface="Times New Roman" panose="02020603050405020304" pitchFamily="18" charset="0"/>
                <a:cs typeface="Times New Roman" panose="02020603050405020304" pitchFamily="18" charset="0"/>
              </a:rPr>
              <a:t>AGNO’su</a:t>
            </a:r>
            <a:r>
              <a:rPr lang="tr-TR" sz="2000" spc="-95" dirty="0" smtClean="0">
                <a:solidFill>
                  <a:srgbClr val="FFFFFF"/>
                </a:solidFill>
                <a:latin typeface="Times New Roman" panose="02020603050405020304" pitchFamily="18" charset="0"/>
                <a:cs typeface="Times New Roman" panose="02020603050405020304" pitchFamily="18" charset="0"/>
              </a:rPr>
              <a:t> 2,00 ve üzerinde olan bir öğrenci için 10 AKTS kredisi artırılabilir ve bu sadece mevcut ve alt sınıflarda kullanılabilir.</a:t>
            </a:r>
          </a:p>
          <a:p>
            <a:pPr marL="241300" marR="5080" indent="-228600" algn="l">
              <a:lnSpc>
                <a:spcPct val="150000"/>
              </a:lnSpc>
              <a:spcBef>
                <a:spcPts val="100"/>
              </a:spcBef>
              <a:buClr>
                <a:srgbClr val="B71E42"/>
              </a:buClr>
              <a:buFont typeface="Arial MT"/>
              <a:buChar char="•"/>
              <a:tabLst>
                <a:tab pos="241300" algn="l"/>
              </a:tabLst>
            </a:pPr>
            <a:r>
              <a:rPr lang="tr-TR" sz="2000" spc="-50" dirty="0" smtClean="0">
                <a:solidFill>
                  <a:srgbClr val="FFFFFF"/>
                </a:solidFill>
                <a:latin typeface="Times New Roman" panose="02020603050405020304" pitchFamily="18" charset="0"/>
                <a:cs typeface="Times New Roman" panose="02020603050405020304" pitchFamily="18" charset="0"/>
              </a:rPr>
              <a:t>Derslerini</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yarıyıl</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başında</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100" dirty="0" smtClean="0">
                <a:solidFill>
                  <a:srgbClr val="FFFFFF"/>
                </a:solidFill>
                <a:latin typeface="Times New Roman" panose="02020603050405020304" pitchFamily="18" charset="0"/>
                <a:cs typeface="Times New Roman" panose="02020603050405020304" pitchFamily="18" charset="0"/>
              </a:rPr>
              <a:t>seçen</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öğrenciler, </a:t>
            </a:r>
            <a:r>
              <a:rPr lang="tr-TR" sz="2000" spc="-100" dirty="0" smtClean="0">
                <a:solidFill>
                  <a:srgbClr val="FFFFFF"/>
                </a:solidFill>
                <a:latin typeface="Times New Roman" panose="02020603050405020304" pitchFamily="18" charset="0"/>
                <a:cs typeface="Times New Roman" panose="02020603050405020304" pitchFamily="18" charset="0"/>
              </a:rPr>
              <a:t>oluşabilecek</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45" dirty="0" smtClean="0">
                <a:solidFill>
                  <a:srgbClr val="FFFFFF"/>
                </a:solidFill>
                <a:latin typeface="Times New Roman" panose="02020603050405020304" pitchFamily="18" charset="0"/>
                <a:cs typeface="Times New Roman" panose="02020603050405020304" pitchFamily="18" charset="0"/>
              </a:rPr>
              <a:t>aksaklıklar,</a:t>
            </a:r>
            <a:r>
              <a:rPr lang="tr-TR" sz="2000" spc="-185" dirty="0" smtClean="0">
                <a:solidFill>
                  <a:srgbClr val="FFFFFF"/>
                </a:solidFill>
                <a:latin typeface="Times New Roman" panose="02020603050405020304" pitchFamily="18" charset="0"/>
                <a:cs typeface="Times New Roman" panose="02020603050405020304" pitchFamily="18" charset="0"/>
              </a:rPr>
              <a:t> </a:t>
            </a:r>
            <a:r>
              <a:rPr lang="tr-TR" sz="2000" spc="-70" dirty="0" smtClean="0">
                <a:solidFill>
                  <a:srgbClr val="FFFFFF"/>
                </a:solidFill>
                <a:latin typeface="Times New Roman" panose="02020603050405020304" pitchFamily="18" charset="0"/>
                <a:cs typeface="Times New Roman" panose="02020603050405020304" pitchFamily="18" charset="0"/>
              </a:rPr>
              <a:t>sorunlar</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yüzünden</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20" dirty="0" smtClean="0">
                <a:solidFill>
                  <a:srgbClr val="FFFFFF"/>
                </a:solidFill>
                <a:latin typeface="Times New Roman" panose="02020603050405020304" pitchFamily="18" charset="0"/>
                <a:cs typeface="Times New Roman" panose="02020603050405020304" pitchFamily="18" charset="0"/>
              </a:rPr>
              <a:t>daha </a:t>
            </a:r>
            <a:r>
              <a:rPr lang="tr-TR" sz="2000" spc="-60" dirty="0" smtClean="0">
                <a:solidFill>
                  <a:srgbClr val="FFFFFF"/>
                </a:solidFill>
                <a:latin typeface="Times New Roman" panose="02020603050405020304" pitchFamily="18" charset="0"/>
                <a:cs typeface="Times New Roman" panose="02020603050405020304" pitchFamily="18" charset="0"/>
              </a:rPr>
              <a:t>sonra</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derslerini,</a:t>
            </a:r>
            <a:r>
              <a:rPr lang="tr-TR" sz="2000" spc="-17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akademik</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takvimde</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yer</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alan</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ders-</a:t>
            </a:r>
            <a:r>
              <a:rPr lang="tr-TR" sz="2000" spc="-120" dirty="0" smtClean="0">
                <a:solidFill>
                  <a:srgbClr val="FFFFFF"/>
                </a:solidFill>
                <a:latin typeface="Times New Roman" panose="02020603050405020304" pitchFamily="18" charset="0"/>
                <a:cs typeface="Times New Roman" panose="02020603050405020304" pitchFamily="18" charset="0"/>
              </a:rPr>
              <a:t>ekleme</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çıkarma</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tarihleri</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arasında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değiştirebilirler.</a:t>
            </a:r>
            <a:endParaRPr lang="tr-TR" sz="2000" spc="-95" dirty="0" smtClean="0">
              <a:solidFill>
                <a:srgbClr val="FFFFFF"/>
              </a:solidFill>
              <a:latin typeface="Times New Roman" panose="02020603050405020304" pitchFamily="18" charset="0"/>
              <a:cs typeface="Times New Roman" panose="02020603050405020304" pitchFamily="18" charset="0"/>
            </a:endParaRPr>
          </a:p>
          <a:p>
            <a:pPr marL="241300" marR="5080" indent="-228600" algn="l">
              <a:lnSpc>
                <a:spcPct val="150000"/>
              </a:lnSpc>
              <a:spcBef>
                <a:spcPts val="100"/>
              </a:spcBef>
              <a:buClr>
                <a:srgbClr val="B71E42"/>
              </a:buClr>
              <a:buFont typeface="Arial MT"/>
              <a:buChar char="•"/>
              <a:tabLst>
                <a:tab pos="241300" algn="l"/>
              </a:tabLst>
            </a:pPr>
            <a:r>
              <a:rPr sz="2000" spc="-95" dirty="0" err="1" smtClean="0">
                <a:solidFill>
                  <a:srgbClr val="FFFFFF"/>
                </a:solidFill>
                <a:latin typeface="Times New Roman" panose="02020603050405020304" pitchFamily="18" charset="0"/>
                <a:cs typeface="Times New Roman" panose="02020603050405020304" pitchFamily="18" charset="0"/>
              </a:rPr>
              <a:t>Kayıt</a:t>
            </a:r>
            <a:r>
              <a:rPr sz="2000" spc="-30" dirty="0" smtClean="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yenileme</a:t>
            </a:r>
            <a:r>
              <a:rPr sz="2000" spc="-3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30"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ders</a:t>
            </a:r>
            <a:r>
              <a:rPr sz="2000" spc="-2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seçim</a:t>
            </a:r>
            <a:r>
              <a:rPr sz="2000" spc="-4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işlemi</a:t>
            </a:r>
            <a:r>
              <a:rPr sz="2000" spc="-20"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her</a:t>
            </a:r>
            <a:r>
              <a:rPr sz="2000" spc="-2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iki</a:t>
            </a:r>
            <a:r>
              <a:rPr sz="2000" spc="-15" dirty="0">
                <a:solidFill>
                  <a:srgbClr val="FFFFFF"/>
                </a:solidFill>
                <a:latin typeface="Times New Roman" panose="02020603050405020304" pitchFamily="18" charset="0"/>
                <a:cs typeface="Times New Roman" panose="02020603050405020304" pitchFamily="18" charset="0"/>
              </a:rPr>
              <a:t> </a:t>
            </a:r>
            <a:r>
              <a:rPr sz="2000" spc="-80" dirty="0">
                <a:solidFill>
                  <a:srgbClr val="FFFFFF"/>
                </a:solidFill>
                <a:latin typeface="Times New Roman" panose="02020603050405020304" pitchFamily="18" charset="0"/>
                <a:cs typeface="Times New Roman" panose="02020603050405020304" pitchFamily="18" charset="0"/>
              </a:rPr>
              <a:t>yarıyıl </a:t>
            </a:r>
            <a:r>
              <a:rPr sz="2000" spc="-120" dirty="0">
                <a:solidFill>
                  <a:srgbClr val="FFFFFF"/>
                </a:solidFill>
                <a:latin typeface="Times New Roman" panose="02020603050405020304" pitchFamily="18" charset="0"/>
                <a:cs typeface="Times New Roman" panose="02020603050405020304" pitchFamily="18" charset="0"/>
              </a:rPr>
              <a:t>başında</a:t>
            </a:r>
            <a:r>
              <a:rPr sz="2000" spc="-2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akademik</a:t>
            </a:r>
            <a:r>
              <a:rPr sz="2000" spc="1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takvimde</a:t>
            </a:r>
            <a:r>
              <a:rPr sz="2000" spc="-1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belirtilen</a:t>
            </a:r>
            <a:r>
              <a:rPr sz="2000" spc="3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tarihler </a:t>
            </a:r>
            <a:r>
              <a:rPr sz="2000" spc="-120" dirty="0">
                <a:solidFill>
                  <a:srgbClr val="FFFFFF"/>
                </a:solidFill>
                <a:latin typeface="Times New Roman" panose="02020603050405020304" pitchFamily="18" charset="0"/>
                <a:cs typeface="Times New Roman" panose="02020603050405020304" pitchFamily="18" charset="0"/>
              </a:rPr>
              <a:t>arasında</a:t>
            </a:r>
            <a:r>
              <a:rPr sz="2000" dirty="0">
                <a:solidFill>
                  <a:srgbClr val="FFFFFF"/>
                </a:solidFill>
                <a:latin typeface="Times New Roman" panose="02020603050405020304" pitchFamily="18" charset="0"/>
                <a:cs typeface="Times New Roman" panose="02020603050405020304" pitchFamily="18" charset="0"/>
              </a:rPr>
              <a:t> </a:t>
            </a:r>
            <a:r>
              <a:rPr sz="2000" spc="-35" dirty="0">
                <a:solidFill>
                  <a:srgbClr val="FFFFFF"/>
                </a:solidFill>
                <a:latin typeface="Times New Roman" panose="02020603050405020304" pitchFamily="18" charset="0"/>
                <a:cs typeface="Times New Roman" panose="02020603050405020304" pitchFamily="18" charset="0"/>
              </a:rPr>
              <a:t>yapılır.</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400800"/>
          </a:xfrm>
          <a:prstGeom prst="rect">
            <a:avLst/>
          </a:prstGeom>
        </p:spPr>
      </p:pic>
      <p:sp>
        <p:nvSpPr>
          <p:cNvPr id="3" name="object 3"/>
          <p:cNvSpPr txBox="1"/>
          <p:nvPr/>
        </p:nvSpPr>
        <p:spPr>
          <a:xfrm>
            <a:off x="685800" y="2362201"/>
            <a:ext cx="3429000" cy="936795"/>
          </a:xfrm>
          <a:prstGeom prst="rect">
            <a:avLst/>
          </a:prstGeom>
        </p:spPr>
        <p:txBody>
          <a:bodyPr vert="horz" wrap="square" lIns="0" tIns="13335" rIns="0" bIns="0" rtlCol="0">
            <a:spAutoFit/>
          </a:bodyPr>
          <a:lstStyle/>
          <a:p>
            <a:pPr marL="12700">
              <a:lnSpc>
                <a:spcPts val="3620"/>
              </a:lnSpc>
              <a:spcBef>
                <a:spcPts val="105"/>
              </a:spcBef>
            </a:pPr>
            <a:r>
              <a:rPr sz="3200" b="1" spc="70" dirty="0">
                <a:latin typeface="Times New Roman" panose="02020603050405020304" pitchFamily="18" charset="0"/>
                <a:cs typeface="Times New Roman" panose="02020603050405020304" pitchFamily="18" charset="0"/>
              </a:rPr>
              <a:t>DERS</a:t>
            </a:r>
            <a:r>
              <a:rPr sz="3200" b="1" spc="-405" dirty="0">
                <a:latin typeface="Times New Roman" panose="02020603050405020304" pitchFamily="18" charset="0"/>
                <a:cs typeface="Times New Roman" panose="02020603050405020304" pitchFamily="18" charset="0"/>
              </a:rPr>
              <a:t> </a:t>
            </a:r>
            <a:r>
              <a:rPr sz="3200" b="1" spc="130" dirty="0">
                <a:latin typeface="Times New Roman" panose="02020603050405020304" pitchFamily="18" charset="0"/>
                <a:cs typeface="Times New Roman" panose="02020603050405020304" pitchFamily="18" charset="0"/>
              </a:rPr>
              <a:t>ALMA</a:t>
            </a:r>
            <a:endParaRPr sz="3200" b="1" dirty="0">
              <a:latin typeface="Times New Roman" panose="02020603050405020304" pitchFamily="18" charset="0"/>
              <a:cs typeface="Times New Roman" panose="02020603050405020304" pitchFamily="18" charset="0"/>
            </a:endParaRPr>
          </a:p>
          <a:p>
            <a:pPr marL="12700">
              <a:lnSpc>
                <a:spcPts val="3620"/>
              </a:lnSpc>
            </a:pPr>
            <a:r>
              <a:rPr sz="3200" b="1" spc="-10" dirty="0">
                <a:latin typeface="Times New Roman" panose="02020603050405020304" pitchFamily="18" charset="0"/>
                <a:cs typeface="Times New Roman" panose="02020603050405020304" pitchFamily="18" charset="0"/>
              </a:rPr>
              <a:t>İŞLEMLERİ</a:t>
            </a:r>
            <a:endParaRPr sz="32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8" name="object 8"/>
          <p:cNvSpPr txBox="1"/>
          <p:nvPr/>
        </p:nvSpPr>
        <p:spPr>
          <a:xfrm>
            <a:off x="5141389" y="606271"/>
            <a:ext cx="6750812" cy="5385449"/>
          </a:xfrm>
          <a:prstGeom prst="rect">
            <a:avLst/>
          </a:prstGeom>
        </p:spPr>
        <p:txBody>
          <a:bodyPr vert="horz" wrap="square" lIns="0" tIns="12065" rIns="0" bIns="0" rtlCol="0">
            <a:spAutoFit/>
          </a:bodyPr>
          <a:lstStyle/>
          <a:p>
            <a:pPr marL="240665" indent="-227965" algn="l">
              <a:lnSpc>
                <a:spcPct val="150000"/>
              </a:lnSpc>
              <a:spcBef>
                <a:spcPts val="1135"/>
              </a:spcBef>
              <a:buClr>
                <a:srgbClr val="B71E42"/>
              </a:buClr>
              <a:buFont typeface="Arial MT"/>
              <a:buChar char="•"/>
              <a:tabLst>
                <a:tab pos="240665" algn="l"/>
              </a:tabLst>
            </a:pPr>
            <a:r>
              <a:rPr lang="tr-TR" sz="2000" dirty="0" smtClean="0">
                <a:solidFill>
                  <a:srgbClr val="FFFFFF"/>
                </a:solidFill>
                <a:latin typeface="Times New Roman" panose="02020603050405020304" pitchFamily="18" charset="0"/>
                <a:cs typeface="Times New Roman" panose="02020603050405020304" pitchFamily="18" charset="0"/>
              </a:rPr>
              <a:t>Ders</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kayıt</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işlemlerinden</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öğrenci</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kendisi</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70" dirty="0" smtClean="0">
                <a:solidFill>
                  <a:srgbClr val="FFFFFF"/>
                </a:solidFill>
                <a:latin typeface="Times New Roman" panose="02020603050405020304" pitchFamily="18" charset="0"/>
                <a:cs typeface="Times New Roman" panose="02020603050405020304" pitchFamily="18" charset="0"/>
              </a:rPr>
              <a:t>sorumludur.</a:t>
            </a:r>
            <a:endParaRPr lang="tr-TR" sz="2000" dirty="0" smtClean="0">
              <a:latin typeface="Times New Roman" panose="02020603050405020304" pitchFamily="18" charset="0"/>
              <a:cs typeface="Times New Roman" panose="02020603050405020304" pitchFamily="18" charset="0"/>
            </a:endParaRPr>
          </a:p>
          <a:p>
            <a:pPr marL="240665" indent="-227965" algn="just">
              <a:lnSpc>
                <a:spcPct val="150000"/>
              </a:lnSpc>
              <a:spcBef>
                <a:spcPts val="1035"/>
              </a:spcBef>
              <a:buClr>
                <a:srgbClr val="B71E42"/>
              </a:buClr>
              <a:buFont typeface="Arial MT"/>
              <a:buChar char="•"/>
              <a:tabLst>
                <a:tab pos="240665" algn="l"/>
              </a:tabLst>
            </a:pPr>
            <a:r>
              <a:rPr lang="tr-TR" sz="2000" spc="-80" dirty="0" smtClean="0">
                <a:solidFill>
                  <a:srgbClr val="FFFFFF"/>
                </a:solidFill>
                <a:latin typeface="Times New Roman" panose="02020603050405020304" pitchFamily="18" charset="0"/>
                <a:cs typeface="Times New Roman" panose="02020603050405020304" pitchFamily="18" charset="0"/>
              </a:rPr>
              <a:t>Haklı</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ve</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geçerli</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00" dirty="0" smtClean="0">
                <a:solidFill>
                  <a:srgbClr val="FFFFFF"/>
                </a:solidFill>
                <a:latin typeface="Times New Roman" panose="02020603050405020304" pitchFamily="18" charset="0"/>
                <a:cs typeface="Times New Roman" panose="02020603050405020304" pitchFamily="18" charset="0"/>
              </a:rPr>
              <a:t>sebeplerle</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belirlenen</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85" dirty="0" smtClean="0">
                <a:solidFill>
                  <a:srgbClr val="FFFFFF"/>
                </a:solidFill>
                <a:latin typeface="Times New Roman" panose="02020603050405020304" pitchFamily="18" charset="0"/>
                <a:cs typeface="Times New Roman" panose="02020603050405020304" pitchFamily="18" charset="0"/>
              </a:rPr>
              <a:t>süreler</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içinde</a:t>
            </a:r>
            <a:r>
              <a:rPr lang="tr-TR" sz="2000" spc="-125" dirty="0">
                <a:solidFill>
                  <a:srgbClr val="FFFFFF"/>
                </a:solidFill>
                <a:latin typeface="Times New Roman" panose="02020603050405020304" pitchFamily="18" charset="0"/>
                <a:cs typeface="Times New Roman" panose="02020603050405020304" pitchFamily="18" charset="0"/>
              </a:rPr>
              <a:t> </a:t>
            </a:r>
            <a:r>
              <a:rPr sz="2000" spc="-125" dirty="0" err="1" smtClean="0">
                <a:solidFill>
                  <a:srgbClr val="FFFFFF"/>
                </a:solidFill>
                <a:latin typeface="Times New Roman" panose="02020603050405020304" pitchFamily="18" charset="0"/>
                <a:cs typeface="Times New Roman" panose="02020603050405020304" pitchFamily="18" charset="0"/>
              </a:rPr>
              <a:t>kaydını</a:t>
            </a:r>
            <a:r>
              <a:rPr sz="2000" spc="20" dirty="0" smtClean="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yenilemeyen</a:t>
            </a:r>
            <a:r>
              <a:rPr sz="2000" spc="20"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öğrencilerin,</a:t>
            </a:r>
            <a:r>
              <a:rPr sz="2000" spc="-17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akademik</a:t>
            </a:r>
            <a:r>
              <a:rPr sz="2000" spc="2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takvimde </a:t>
            </a:r>
            <a:r>
              <a:rPr sz="2000" spc="-114" dirty="0">
                <a:solidFill>
                  <a:srgbClr val="FFFFFF"/>
                </a:solidFill>
                <a:latin typeface="Times New Roman" panose="02020603050405020304" pitchFamily="18" charset="0"/>
                <a:cs typeface="Times New Roman" panose="02020603050405020304" pitchFamily="18" charset="0"/>
              </a:rPr>
              <a:t>belirlenen</a:t>
            </a:r>
            <a:r>
              <a:rPr sz="2000" spc="2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süre</a:t>
            </a:r>
            <a:r>
              <a:rPr sz="2000" spc="-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içinde</a:t>
            </a:r>
            <a:r>
              <a:rPr sz="2000" spc="10"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Meslek</a:t>
            </a:r>
            <a:r>
              <a:rPr sz="2000" spc="-30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Yüksekokulu </a:t>
            </a:r>
            <a:r>
              <a:rPr sz="2000" spc="-65" dirty="0">
                <a:solidFill>
                  <a:srgbClr val="FFFFFF"/>
                </a:solidFill>
                <a:latin typeface="Times New Roman" panose="02020603050405020304" pitchFamily="18" charset="0"/>
                <a:cs typeface="Times New Roman" panose="02020603050405020304" pitchFamily="18" charset="0"/>
              </a:rPr>
              <a:t>Müdürlüğüne</a:t>
            </a:r>
            <a:r>
              <a:rPr sz="2000" spc="-2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dilekçe</a:t>
            </a:r>
            <a:r>
              <a:rPr sz="2000" spc="-2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ile</a:t>
            </a:r>
            <a:r>
              <a:rPr sz="2000" spc="-1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başvurmaları</a:t>
            </a:r>
            <a:r>
              <a:rPr sz="2000" spc="-5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gerekir.</a:t>
            </a:r>
            <a:endParaRPr sz="2000" dirty="0">
              <a:latin typeface="Times New Roman" panose="02020603050405020304" pitchFamily="18" charset="0"/>
              <a:cs typeface="Times New Roman" panose="02020603050405020304" pitchFamily="18" charset="0"/>
            </a:endParaRPr>
          </a:p>
          <a:p>
            <a:pPr marL="241300" marR="53340" indent="-228600" algn="just">
              <a:lnSpc>
                <a:spcPct val="150000"/>
              </a:lnSpc>
              <a:spcBef>
                <a:spcPts val="600"/>
              </a:spcBef>
              <a:buClr>
                <a:srgbClr val="B71E42"/>
              </a:buClr>
              <a:buFont typeface="Arial MT"/>
              <a:buChar char="•"/>
              <a:tabLst>
                <a:tab pos="241300" algn="l"/>
              </a:tabLst>
            </a:pPr>
            <a:r>
              <a:rPr sz="2000" spc="-95" dirty="0">
                <a:solidFill>
                  <a:srgbClr val="FFFFFF"/>
                </a:solidFill>
                <a:latin typeface="Times New Roman" panose="02020603050405020304" pitchFamily="18" charset="0"/>
                <a:cs typeface="Times New Roman" panose="02020603050405020304" pitchFamily="18" charset="0"/>
              </a:rPr>
              <a:t>Mazereti</a:t>
            </a:r>
            <a:r>
              <a:rPr sz="2000" spc="25"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Meslek</a:t>
            </a:r>
            <a:r>
              <a:rPr sz="2000" spc="-290"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Yüksekokulu</a:t>
            </a:r>
            <a:r>
              <a:rPr sz="2000" spc="-31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Yönetim</a:t>
            </a:r>
            <a:r>
              <a:rPr sz="2000" spc="1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Kurulunca </a:t>
            </a:r>
            <a:r>
              <a:rPr sz="2000" spc="-125" dirty="0">
                <a:solidFill>
                  <a:srgbClr val="FFFFFF"/>
                </a:solidFill>
                <a:latin typeface="Times New Roman" panose="02020603050405020304" pitchFamily="18" charset="0"/>
                <a:cs typeface="Times New Roman" panose="02020603050405020304" pitchFamily="18" charset="0"/>
              </a:rPr>
              <a:t>kabul</a:t>
            </a:r>
            <a:r>
              <a:rPr sz="2000" spc="-2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edilen</a:t>
            </a:r>
            <a:r>
              <a:rPr sz="200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öğrencinin</a:t>
            </a:r>
            <a:r>
              <a:rPr sz="2000" spc="-15" dirty="0">
                <a:solidFill>
                  <a:srgbClr val="FFFFFF"/>
                </a:solidFill>
                <a:latin typeface="Times New Roman" panose="02020603050405020304" pitchFamily="18" charset="0"/>
                <a:cs typeface="Times New Roman" panose="02020603050405020304" pitchFamily="18" charset="0"/>
              </a:rPr>
              <a:t> </a:t>
            </a:r>
            <a:r>
              <a:rPr sz="2000" spc="-65" dirty="0">
                <a:solidFill>
                  <a:srgbClr val="FFFFFF"/>
                </a:solidFill>
                <a:latin typeface="Times New Roman" panose="02020603050405020304" pitchFamily="18" charset="0"/>
                <a:cs typeface="Times New Roman" panose="02020603050405020304" pitchFamily="18" charset="0"/>
              </a:rPr>
              <a:t>ders</a:t>
            </a:r>
            <a:r>
              <a:rPr sz="2000" spc="-2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kayıt</a:t>
            </a:r>
            <a:r>
              <a:rPr sz="2000" spc="-2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işlemleri,</a:t>
            </a:r>
            <a:r>
              <a:rPr sz="2000" spc="-18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genel </a:t>
            </a:r>
            <a:r>
              <a:rPr sz="2000" spc="-125" dirty="0">
                <a:solidFill>
                  <a:srgbClr val="FFFFFF"/>
                </a:solidFill>
                <a:latin typeface="Times New Roman" panose="02020603050405020304" pitchFamily="18" charset="0"/>
                <a:cs typeface="Times New Roman" panose="02020603050405020304" pitchFamily="18" charset="0"/>
              </a:rPr>
              <a:t>akademik</a:t>
            </a:r>
            <a:r>
              <a:rPr sz="2000" spc="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takvimde</a:t>
            </a:r>
            <a:r>
              <a:rPr sz="2000" spc="1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belirlenen</a:t>
            </a:r>
            <a:r>
              <a:rPr sz="2000" spc="3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mazeretli</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kayıt </a:t>
            </a:r>
            <a:r>
              <a:rPr sz="2000" spc="-95" dirty="0">
                <a:solidFill>
                  <a:srgbClr val="FFFFFF"/>
                </a:solidFill>
                <a:latin typeface="Times New Roman" panose="02020603050405020304" pitchFamily="18" charset="0"/>
                <a:cs typeface="Times New Roman" panose="02020603050405020304" pitchFamily="18" charset="0"/>
              </a:rPr>
              <a:t>süreleri</a:t>
            </a:r>
            <a:r>
              <a:rPr sz="2000" spc="-1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içerisinde</a:t>
            </a:r>
            <a:r>
              <a:rPr sz="2000" spc="-10"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kendisi</a:t>
            </a:r>
            <a:r>
              <a:rPr sz="2000" spc="-15"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veya</a:t>
            </a:r>
            <a:r>
              <a:rPr sz="2000" spc="-25"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resmi</a:t>
            </a:r>
            <a:r>
              <a:rPr sz="2000" spc="-20" dirty="0">
                <a:solidFill>
                  <a:srgbClr val="FFFFFF"/>
                </a:solidFill>
                <a:latin typeface="Times New Roman" panose="02020603050405020304" pitchFamily="18" charset="0"/>
                <a:cs typeface="Times New Roman" panose="02020603050405020304" pitchFamily="18" charset="0"/>
              </a:rPr>
              <a:t> </a:t>
            </a:r>
            <a:r>
              <a:rPr sz="2000" spc="-30" dirty="0">
                <a:solidFill>
                  <a:srgbClr val="FFFFFF"/>
                </a:solidFill>
                <a:latin typeface="Times New Roman" panose="02020603050405020304" pitchFamily="18" charset="0"/>
                <a:cs typeface="Times New Roman" panose="02020603050405020304" pitchFamily="18" charset="0"/>
              </a:rPr>
              <a:t>vekâletname </a:t>
            </a:r>
            <a:r>
              <a:rPr sz="2000" spc="-95" dirty="0">
                <a:solidFill>
                  <a:srgbClr val="FFFFFF"/>
                </a:solidFill>
                <a:latin typeface="Times New Roman" panose="02020603050405020304" pitchFamily="18" charset="0"/>
                <a:cs typeface="Times New Roman" panose="02020603050405020304" pitchFamily="18" charset="0"/>
              </a:rPr>
              <a:t>verdiği</a:t>
            </a:r>
            <a:r>
              <a:rPr sz="200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kişi</a:t>
            </a:r>
            <a:r>
              <a:rPr sz="2000" spc="-1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tarafından</a:t>
            </a:r>
            <a:r>
              <a:rPr sz="2000" spc="-1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danışmanıyla</a:t>
            </a:r>
            <a:r>
              <a:rPr sz="2000" spc="-20"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görüşerek</a:t>
            </a:r>
            <a:r>
              <a:rPr sz="2000" spc="-1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yapılır.</a:t>
            </a:r>
            <a:endParaRPr sz="2000" dirty="0">
              <a:latin typeface="Times New Roman" panose="02020603050405020304" pitchFamily="18" charset="0"/>
              <a:cs typeface="Times New Roman" panose="02020603050405020304" pitchFamily="18" charset="0"/>
            </a:endParaRPr>
          </a:p>
          <a:p>
            <a:pPr marL="241300" marR="10160" indent="-228600" algn="just">
              <a:lnSpc>
                <a:spcPct val="150000"/>
              </a:lnSpc>
              <a:spcBef>
                <a:spcPts val="600"/>
              </a:spcBef>
              <a:buClr>
                <a:srgbClr val="B71E42"/>
              </a:buClr>
              <a:buFont typeface="Arial MT"/>
              <a:buChar char="•"/>
              <a:tabLst>
                <a:tab pos="241300" algn="l"/>
              </a:tabLst>
            </a:pPr>
            <a:r>
              <a:rPr sz="2000" spc="-100" dirty="0">
                <a:solidFill>
                  <a:srgbClr val="FFFFFF"/>
                </a:solidFill>
                <a:latin typeface="Times New Roman" panose="02020603050405020304" pitchFamily="18" charset="0"/>
                <a:cs typeface="Times New Roman" panose="02020603050405020304" pitchFamily="18" charset="0"/>
              </a:rPr>
              <a:t>Belirlenen</a:t>
            </a:r>
            <a:r>
              <a:rPr sz="2000" spc="20"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süre</a:t>
            </a:r>
            <a:r>
              <a:rPr sz="200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içinde</a:t>
            </a:r>
            <a:r>
              <a:rPr sz="2000" spc="1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kaydını</a:t>
            </a:r>
            <a:r>
              <a:rPr sz="2000" spc="10"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yenilemeyen,</a:t>
            </a:r>
            <a:r>
              <a:rPr sz="2000" spc="-21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haklı</a:t>
            </a:r>
            <a:r>
              <a:rPr sz="2000" spc="10"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114" dirty="0">
                <a:solidFill>
                  <a:srgbClr val="FFFFFF"/>
                </a:solidFill>
                <a:latin typeface="Times New Roman" panose="02020603050405020304" pitchFamily="18" charset="0"/>
                <a:cs typeface="Times New Roman" panose="02020603050405020304" pitchFamily="18" charset="0"/>
              </a:rPr>
              <a:t>geçerli</a:t>
            </a:r>
            <a:r>
              <a:rPr sz="2000" spc="1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sebepleri</a:t>
            </a:r>
            <a:r>
              <a:rPr sz="2000" spc="5"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olmayan</a:t>
            </a:r>
            <a:r>
              <a:rPr sz="2000" spc="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öğrenciler,</a:t>
            </a:r>
            <a:r>
              <a:rPr sz="2000" spc="-185" dirty="0">
                <a:solidFill>
                  <a:srgbClr val="FFFFFF"/>
                </a:solidFill>
                <a:latin typeface="Times New Roman" panose="02020603050405020304" pitchFamily="18" charset="0"/>
                <a:cs typeface="Times New Roman" panose="02020603050405020304" pitchFamily="18" charset="0"/>
              </a:rPr>
              <a:t> </a:t>
            </a:r>
            <a:r>
              <a:rPr sz="2000" dirty="0">
                <a:solidFill>
                  <a:srgbClr val="FFFFFF"/>
                </a:solidFill>
                <a:latin typeface="Times New Roman" panose="02020603050405020304" pitchFamily="18" charset="0"/>
                <a:cs typeface="Times New Roman" panose="02020603050405020304" pitchFamily="18" charset="0"/>
              </a:rPr>
              <a:t>o</a:t>
            </a:r>
            <a:r>
              <a:rPr sz="2000" spc="1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yarıyıl</a:t>
            </a:r>
            <a:r>
              <a:rPr sz="2000" spc="25"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veya </a:t>
            </a:r>
            <a:r>
              <a:rPr sz="2000" spc="-140" dirty="0">
                <a:solidFill>
                  <a:srgbClr val="FFFFFF"/>
                </a:solidFill>
                <a:latin typeface="Times New Roman" panose="02020603050405020304" pitchFamily="18" charset="0"/>
                <a:cs typeface="Times New Roman" panose="02020603050405020304" pitchFamily="18" charset="0"/>
              </a:rPr>
              <a:t>yılda</a:t>
            </a:r>
            <a:r>
              <a:rPr sz="2000" spc="-15" dirty="0">
                <a:solidFill>
                  <a:srgbClr val="FFFFFF"/>
                </a:solidFill>
                <a:latin typeface="Times New Roman" panose="02020603050405020304" pitchFamily="18" charset="0"/>
                <a:cs typeface="Times New Roman" panose="02020603050405020304" pitchFamily="18" charset="0"/>
              </a:rPr>
              <a:t> </a:t>
            </a:r>
            <a:r>
              <a:rPr sz="2000" spc="-90" dirty="0">
                <a:solidFill>
                  <a:srgbClr val="FFFFFF"/>
                </a:solidFill>
                <a:latin typeface="Times New Roman" panose="02020603050405020304" pitchFamily="18" charset="0"/>
                <a:cs typeface="Times New Roman" panose="02020603050405020304" pitchFamily="18" charset="0"/>
              </a:rPr>
              <a:t>derslere</a:t>
            </a:r>
            <a:r>
              <a:rPr sz="2000" spc="-15"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devam</a:t>
            </a:r>
            <a:r>
              <a:rPr sz="2000" spc="-3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edemez</a:t>
            </a:r>
            <a:r>
              <a:rPr sz="2000" spc="-1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1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sınavlara</a:t>
            </a:r>
            <a:r>
              <a:rPr sz="2000" spc="-3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giremezler.</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8600" y="152400"/>
            <a:ext cx="11887200" cy="6324600"/>
          </a:xfrm>
          <a:prstGeom prst="rect">
            <a:avLst/>
          </a:prstGeom>
        </p:spPr>
      </p:pic>
      <p:sp>
        <p:nvSpPr>
          <p:cNvPr id="3" name="object 3"/>
          <p:cNvSpPr txBox="1"/>
          <p:nvPr/>
        </p:nvSpPr>
        <p:spPr>
          <a:xfrm>
            <a:off x="685800" y="2362201"/>
            <a:ext cx="3093212" cy="947054"/>
          </a:xfrm>
          <a:prstGeom prst="rect">
            <a:avLst/>
          </a:prstGeom>
        </p:spPr>
        <p:txBody>
          <a:bodyPr vert="horz" wrap="square" lIns="0" tIns="74295" rIns="0" bIns="0" rtlCol="0">
            <a:spAutoFit/>
          </a:bodyPr>
          <a:lstStyle/>
          <a:p>
            <a:pPr marL="12700" marR="5080">
              <a:lnSpc>
                <a:spcPts val="3400"/>
              </a:lnSpc>
              <a:spcBef>
                <a:spcPts val="585"/>
              </a:spcBef>
            </a:pPr>
            <a:r>
              <a:rPr sz="3200" b="1" spc="275" dirty="0">
                <a:latin typeface="Times New Roman" panose="02020603050405020304" pitchFamily="18" charset="0"/>
                <a:cs typeface="Times New Roman" panose="02020603050405020304" pitchFamily="18" charset="0"/>
              </a:rPr>
              <a:t>DERS </a:t>
            </a:r>
            <a:r>
              <a:rPr sz="3200" b="1" spc="215" dirty="0">
                <a:latin typeface="Times New Roman" panose="02020603050405020304" pitchFamily="18" charset="0"/>
                <a:cs typeface="Times New Roman" panose="02020603050405020304" pitchFamily="18" charset="0"/>
              </a:rPr>
              <a:t>MUAFİYETİ</a:t>
            </a:r>
            <a:endParaRPr sz="3200" b="1"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7" name="object 7"/>
          <p:cNvSpPr txBox="1"/>
          <p:nvPr/>
        </p:nvSpPr>
        <p:spPr>
          <a:xfrm>
            <a:off x="5410200" y="1524000"/>
            <a:ext cx="6248400" cy="4641655"/>
          </a:xfrm>
          <a:prstGeom prst="rect">
            <a:avLst/>
          </a:prstGeom>
        </p:spPr>
        <p:txBody>
          <a:bodyPr vert="horz" wrap="square" lIns="0" tIns="12065" rIns="0" bIns="0" rtlCol="0">
            <a:spAutoFit/>
          </a:bodyPr>
          <a:lstStyle/>
          <a:p>
            <a:pPr marL="12700" marR="5080" algn="just">
              <a:lnSpc>
                <a:spcPct val="150000"/>
              </a:lnSpc>
              <a:spcBef>
                <a:spcPts val="95"/>
              </a:spcBef>
              <a:buClr>
                <a:srgbClr val="B71E42"/>
              </a:buClr>
              <a:buSzPct val="95000"/>
              <a:tabLst>
                <a:tab pos="241300" algn="l"/>
              </a:tabLst>
            </a:pPr>
            <a:r>
              <a:rPr sz="2000" spc="-75" dirty="0">
                <a:solidFill>
                  <a:srgbClr val="FFFFFF"/>
                </a:solidFill>
                <a:latin typeface="Times New Roman" panose="02020603050405020304" pitchFamily="18" charset="0"/>
                <a:cs typeface="Times New Roman" panose="02020603050405020304" pitchFamily="18" charset="0"/>
              </a:rPr>
              <a:t>Meslek</a:t>
            </a:r>
            <a:r>
              <a:rPr sz="2000" spc="-300" dirty="0">
                <a:solidFill>
                  <a:srgbClr val="FFFFFF"/>
                </a:solidFill>
                <a:latin typeface="Times New Roman" panose="02020603050405020304" pitchFamily="18" charset="0"/>
                <a:cs typeface="Times New Roman" panose="02020603050405020304" pitchFamily="18" charset="0"/>
              </a:rPr>
              <a:t> </a:t>
            </a:r>
            <a:r>
              <a:rPr sz="2000" spc="-90" dirty="0">
                <a:solidFill>
                  <a:srgbClr val="FFFFFF"/>
                </a:solidFill>
                <a:latin typeface="Times New Roman" panose="02020603050405020304" pitchFamily="18" charset="0"/>
                <a:cs typeface="Times New Roman" panose="02020603050405020304" pitchFamily="18" charset="0"/>
              </a:rPr>
              <a:t>Yüksekokulumuza</a:t>
            </a:r>
            <a:r>
              <a:rPr sz="2000" spc="-2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kayıt</a:t>
            </a:r>
            <a:r>
              <a:rPr sz="2000" spc="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yaptıran </a:t>
            </a:r>
            <a:r>
              <a:rPr sz="2000" spc="-120" dirty="0" err="1">
                <a:solidFill>
                  <a:srgbClr val="FFFFFF"/>
                </a:solidFill>
                <a:latin typeface="Times New Roman" panose="02020603050405020304" pitchFamily="18" charset="0"/>
                <a:cs typeface="Times New Roman" panose="02020603050405020304" pitchFamily="18" charset="0"/>
              </a:rPr>
              <a:t>öğrenciler</a:t>
            </a:r>
            <a:r>
              <a:rPr sz="2000" spc="-120" dirty="0" smtClean="0">
                <a:solidFill>
                  <a:srgbClr val="FFFFFF"/>
                </a:solidFill>
                <a:latin typeface="Times New Roman" panose="02020603050405020304" pitchFamily="18" charset="0"/>
                <a:cs typeface="Times New Roman" panose="02020603050405020304" pitchFamily="18" charset="0"/>
              </a:rPr>
              <a:t>,</a:t>
            </a:r>
            <a:r>
              <a:rPr lang="tr-TR" sz="2000" spc="-120" dirty="0" smtClean="0">
                <a:solidFill>
                  <a:srgbClr val="FFFFFF"/>
                </a:solidFill>
                <a:latin typeface="Times New Roman" panose="02020603050405020304" pitchFamily="18" charset="0"/>
                <a:cs typeface="Times New Roman" panose="02020603050405020304" pitchFamily="18" charset="0"/>
              </a:rPr>
              <a:t> </a:t>
            </a:r>
            <a:r>
              <a:rPr sz="2000" spc="-265" dirty="0" smtClean="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kayıt</a:t>
            </a:r>
            <a:r>
              <a:rPr sz="2000" spc="-1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yaptırdıkları</a:t>
            </a:r>
            <a:r>
              <a:rPr sz="2000" spc="-4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ilk</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yarıyılın </a:t>
            </a:r>
            <a:r>
              <a:rPr sz="2000" spc="-140" dirty="0">
                <a:solidFill>
                  <a:srgbClr val="FFFFFF"/>
                </a:solidFill>
                <a:latin typeface="Times New Roman" panose="02020603050405020304" pitchFamily="18" charset="0"/>
                <a:cs typeface="Times New Roman" panose="02020603050405020304" pitchFamily="18" charset="0"/>
              </a:rPr>
              <a:t>akademik</a:t>
            </a:r>
            <a:r>
              <a:rPr sz="2000" spc="-2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takviminde</a:t>
            </a:r>
            <a:r>
              <a:rPr sz="2000" spc="-50" dirty="0">
                <a:solidFill>
                  <a:srgbClr val="FFFFFF"/>
                </a:solidFill>
                <a:latin typeface="Times New Roman" panose="02020603050405020304" pitchFamily="18" charset="0"/>
                <a:cs typeface="Times New Roman" panose="02020603050405020304" pitchFamily="18" charset="0"/>
              </a:rPr>
              <a:t> </a:t>
            </a:r>
            <a:r>
              <a:rPr sz="2000" spc="-160" dirty="0">
                <a:solidFill>
                  <a:srgbClr val="FFFFFF"/>
                </a:solidFill>
                <a:latin typeface="Times New Roman" panose="02020603050405020304" pitchFamily="18" charset="0"/>
                <a:cs typeface="Times New Roman" panose="02020603050405020304" pitchFamily="18" charset="0"/>
              </a:rPr>
              <a:t>veya</a:t>
            </a:r>
            <a:r>
              <a:rPr sz="2000" spc="-1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kayıt</a:t>
            </a:r>
            <a:r>
              <a:rPr sz="2000" spc="-15" dirty="0">
                <a:solidFill>
                  <a:srgbClr val="FFFFFF"/>
                </a:solidFill>
                <a:latin typeface="Times New Roman" panose="02020603050405020304" pitchFamily="18" charset="0"/>
                <a:cs typeface="Times New Roman" panose="02020603050405020304" pitchFamily="18" charset="0"/>
              </a:rPr>
              <a:t> </a:t>
            </a:r>
            <a:r>
              <a:rPr sz="2000" spc="-90" dirty="0">
                <a:solidFill>
                  <a:srgbClr val="FFFFFF"/>
                </a:solidFill>
                <a:latin typeface="Times New Roman" panose="02020603050405020304" pitchFamily="18" charset="0"/>
                <a:cs typeface="Times New Roman" panose="02020603050405020304" pitchFamily="18" charset="0"/>
              </a:rPr>
              <a:t>türüne</a:t>
            </a:r>
            <a:r>
              <a:rPr sz="2000" spc="-5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göre </a:t>
            </a:r>
            <a:r>
              <a:rPr sz="2000" spc="-114" dirty="0">
                <a:solidFill>
                  <a:srgbClr val="FFFFFF"/>
                </a:solidFill>
                <a:latin typeface="Times New Roman" panose="02020603050405020304" pitchFamily="18" charset="0"/>
                <a:cs typeface="Times New Roman" panose="02020603050405020304" pitchFamily="18" charset="0"/>
              </a:rPr>
              <a:t>belirtilen</a:t>
            </a:r>
            <a:r>
              <a:rPr sz="2000" spc="-6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başvuru</a:t>
            </a:r>
            <a:r>
              <a:rPr sz="2000" spc="-4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tarihleri</a:t>
            </a:r>
            <a:r>
              <a:rPr sz="2000" spc="-5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arasında</a:t>
            </a:r>
            <a:r>
              <a:rPr sz="2000" spc="-4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başvurmaları </a:t>
            </a:r>
            <a:r>
              <a:rPr sz="2000" spc="-155" dirty="0">
                <a:solidFill>
                  <a:srgbClr val="FFFFFF"/>
                </a:solidFill>
                <a:latin typeface="Times New Roman" panose="02020603050405020304" pitchFamily="18" charset="0"/>
                <a:cs typeface="Times New Roman" panose="02020603050405020304" pitchFamily="18" charset="0"/>
              </a:rPr>
              <a:t>halinde,</a:t>
            </a:r>
            <a:r>
              <a:rPr sz="2000" spc="-240" dirty="0">
                <a:solidFill>
                  <a:srgbClr val="FFFFFF"/>
                </a:solidFill>
                <a:latin typeface="Times New Roman" panose="02020603050405020304" pitchFamily="18" charset="0"/>
                <a:cs typeface="Times New Roman" panose="02020603050405020304" pitchFamily="18" charset="0"/>
              </a:rPr>
              <a:t> </a:t>
            </a:r>
            <a:r>
              <a:rPr sz="2000" spc="-90" dirty="0">
                <a:solidFill>
                  <a:srgbClr val="FFFFFF"/>
                </a:solidFill>
                <a:latin typeface="Times New Roman" panose="02020603050405020304" pitchFamily="18" charset="0"/>
                <a:cs typeface="Times New Roman" panose="02020603050405020304" pitchFamily="18" charset="0"/>
              </a:rPr>
              <a:t>önceden</a:t>
            </a:r>
            <a:r>
              <a:rPr sz="200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yükseköğretim</a:t>
            </a:r>
            <a:r>
              <a:rPr sz="2000" spc="-4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kurumlarında </a:t>
            </a:r>
            <a:r>
              <a:rPr sz="2000" spc="-135" dirty="0">
                <a:solidFill>
                  <a:srgbClr val="FFFFFF"/>
                </a:solidFill>
                <a:latin typeface="Times New Roman" panose="02020603050405020304" pitchFamily="18" charset="0"/>
                <a:cs typeface="Times New Roman" panose="02020603050405020304" pitchFamily="18" charset="0"/>
              </a:rPr>
              <a:t>aldıkları</a:t>
            </a:r>
            <a:r>
              <a:rPr sz="2000" spc="-3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derslere</a:t>
            </a:r>
            <a:r>
              <a:rPr sz="2000" spc="-15" dirty="0">
                <a:solidFill>
                  <a:srgbClr val="FFFFFF"/>
                </a:solidFill>
                <a:latin typeface="Times New Roman" panose="02020603050405020304" pitchFamily="18" charset="0"/>
                <a:cs typeface="Times New Roman" panose="02020603050405020304" pitchFamily="18" charset="0"/>
              </a:rPr>
              <a:t> </a:t>
            </a:r>
            <a:r>
              <a:rPr sz="2000" spc="-160" dirty="0">
                <a:solidFill>
                  <a:srgbClr val="FFFFFF"/>
                </a:solidFill>
                <a:latin typeface="Times New Roman" panose="02020603050405020304" pitchFamily="18" charset="0"/>
                <a:cs typeface="Times New Roman" panose="02020603050405020304" pitchFamily="18" charset="0"/>
              </a:rPr>
              <a:t>ait</a:t>
            </a:r>
            <a:r>
              <a:rPr sz="2000" spc="-1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intibak</a:t>
            </a:r>
            <a:r>
              <a:rPr sz="2000" spc="-4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5" dirty="0">
                <a:solidFill>
                  <a:srgbClr val="FFFFFF"/>
                </a:solidFill>
                <a:latin typeface="Times New Roman" panose="02020603050405020304" pitchFamily="18" charset="0"/>
                <a:cs typeface="Times New Roman" panose="02020603050405020304" pitchFamily="18" charset="0"/>
              </a:rPr>
              <a:t> </a:t>
            </a:r>
            <a:r>
              <a:rPr sz="2000" spc="-165" dirty="0">
                <a:solidFill>
                  <a:srgbClr val="FFFFFF"/>
                </a:solidFill>
                <a:latin typeface="Times New Roman" panose="02020603050405020304" pitchFamily="18" charset="0"/>
                <a:cs typeface="Times New Roman" panose="02020603050405020304" pitchFamily="18" charset="0"/>
              </a:rPr>
              <a:t>muafiyet</a:t>
            </a:r>
            <a:r>
              <a:rPr sz="2000" spc="-35"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işlemleri </a:t>
            </a:r>
            <a:r>
              <a:rPr sz="2000" spc="-95" dirty="0">
                <a:solidFill>
                  <a:srgbClr val="FFFFFF"/>
                </a:solidFill>
                <a:latin typeface="Times New Roman" panose="02020603050405020304" pitchFamily="18" charset="0"/>
                <a:cs typeface="Times New Roman" panose="02020603050405020304" pitchFamily="18" charset="0"/>
              </a:rPr>
              <a:t>Senatonun</a:t>
            </a:r>
            <a:r>
              <a:rPr sz="2000" spc="-7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belirlediği</a:t>
            </a:r>
            <a:r>
              <a:rPr sz="2000" spc="-6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mevzuat</a:t>
            </a:r>
            <a:r>
              <a:rPr sz="2000" spc="-7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hükümlerine</a:t>
            </a:r>
            <a:r>
              <a:rPr sz="2000" spc="-65" dirty="0">
                <a:solidFill>
                  <a:srgbClr val="FFFFFF"/>
                </a:solidFill>
                <a:latin typeface="Times New Roman" panose="02020603050405020304" pitchFamily="18" charset="0"/>
                <a:cs typeface="Times New Roman" panose="02020603050405020304" pitchFamily="18" charset="0"/>
              </a:rPr>
              <a:t> </a:t>
            </a:r>
            <a:r>
              <a:rPr sz="2000" spc="-35" dirty="0">
                <a:solidFill>
                  <a:srgbClr val="FFFFFF"/>
                </a:solidFill>
                <a:latin typeface="Times New Roman" panose="02020603050405020304" pitchFamily="18" charset="0"/>
                <a:cs typeface="Times New Roman" panose="02020603050405020304" pitchFamily="18" charset="0"/>
              </a:rPr>
              <a:t>göre </a:t>
            </a:r>
            <a:r>
              <a:rPr sz="2000" spc="-155" dirty="0">
                <a:solidFill>
                  <a:srgbClr val="FFFFFF"/>
                </a:solidFill>
                <a:latin typeface="Times New Roman" panose="02020603050405020304" pitchFamily="18" charset="0"/>
                <a:cs typeface="Times New Roman" panose="02020603050405020304" pitchFamily="18" charset="0"/>
              </a:rPr>
              <a:t>ilgili</a:t>
            </a:r>
            <a:r>
              <a:rPr sz="2000" spc="-4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kurullarca</a:t>
            </a:r>
            <a:r>
              <a:rPr sz="2000" spc="-65" dirty="0">
                <a:solidFill>
                  <a:srgbClr val="FFFFFF"/>
                </a:solidFill>
                <a:latin typeface="Times New Roman" panose="02020603050405020304" pitchFamily="18" charset="0"/>
                <a:cs typeface="Times New Roman" panose="02020603050405020304" pitchFamily="18" charset="0"/>
              </a:rPr>
              <a:t> </a:t>
            </a:r>
            <a:r>
              <a:rPr sz="2000" spc="-55" dirty="0">
                <a:solidFill>
                  <a:srgbClr val="FFFFFF"/>
                </a:solidFill>
                <a:latin typeface="Times New Roman" panose="02020603050405020304" pitchFamily="18" charset="0"/>
                <a:cs typeface="Times New Roman" panose="02020603050405020304" pitchFamily="18" charset="0"/>
              </a:rPr>
              <a:t>yapılır.</a:t>
            </a:r>
          </a:p>
          <a:p>
            <a:pPr marL="12700" marR="5080" algn="just">
              <a:lnSpc>
                <a:spcPct val="150000"/>
              </a:lnSpc>
              <a:spcBef>
                <a:spcPts val="95"/>
              </a:spcBef>
              <a:buClr>
                <a:srgbClr val="B71E42"/>
              </a:buClr>
              <a:buSzPct val="95000"/>
              <a:tabLst>
                <a:tab pos="241300" algn="l"/>
              </a:tabLst>
            </a:pPr>
            <a:r>
              <a:rPr lang="tr-TR" altLang="" sz="2000" b="1" i="1" dirty="0">
                <a:solidFill>
                  <a:srgbClr val="4678C8"/>
                </a:solidFill>
                <a:latin typeface="Times New Roman" panose="02020603050405020304" pitchFamily="18" charset="0"/>
                <a:cs typeface="Times New Roman" panose="02020603050405020304" pitchFamily="18" charset="0"/>
              </a:rPr>
              <a:t>***</a:t>
            </a:r>
            <a:r>
              <a:rPr lang="en-US" altLang="tr-TR" sz="2000" b="1" i="1" dirty="0">
                <a:solidFill>
                  <a:srgbClr val="4678C8"/>
                </a:solidFill>
                <a:latin typeface="Times New Roman" panose="02020603050405020304" pitchFamily="18" charset="0"/>
                <a:cs typeface="Times New Roman" panose="02020603050405020304" pitchFamily="18" charset="0"/>
              </a:rPr>
              <a:t>2026-2027 E</a:t>
            </a:r>
            <a:r>
              <a:rPr lang="" altLang="en-US" sz="2000" b="1" i="1" dirty="0">
                <a:solidFill>
                  <a:srgbClr val="4678C8"/>
                </a:solidFill>
                <a:latin typeface="Times New Roman" panose="02020603050405020304" pitchFamily="18" charset="0"/>
                <a:cs typeface="Times New Roman" panose="02020603050405020304" pitchFamily="18" charset="0"/>
              </a:rPr>
              <a:t>ğ</a:t>
            </a:r>
            <a:r>
              <a:rPr lang="en-US" altLang="tr-TR" sz="2000" b="1" i="1" dirty="0">
                <a:solidFill>
                  <a:srgbClr val="4678C8"/>
                </a:solidFill>
                <a:latin typeface="Times New Roman" panose="02020603050405020304" pitchFamily="18" charset="0"/>
                <a:cs typeface="Times New Roman" panose="02020603050405020304" pitchFamily="18" charset="0"/>
              </a:rPr>
              <a:t>itim-</a:t>
            </a:r>
            <a:r>
              <a:rPr lang="en-US" altLang="en-US" sz="2000" b="1" i="1" dirty="0">
                <a:solidFill>
                  <a:srgbClr val="4678C8"/>
                </a:solidFill>
                <a:latin typeface="Times New Roman" panose="02020603050405020304" pitchFamily="18" charset="0"/>
                <a:cs typeface="Times New Roman" panose="02020603050405020304" pitchFamily="18" charset="0"/>
              </a:rPr>
              <a:t>Ö</a:t>
            </a:r>
            <a:r>
              <a:rPr lang="" altLang="en-US" sz="2000" b="1" i="1" dirty="0">
                <a:solidFill>
                  <a:srgbClr val="4678C8"/>
                </a:solidFill>
                <a:latin typeface="Times New Roman" panose="02020603050405020304" pitchFamily="18" charset="0"/>
                <a:cs typeface="Times New Roman" panose="02020603050405020304" pitchFamily="18" charset="0"/>
              </a:rPr>
              <a:t>ğ</a:t>
            </a:r>
            <a:r>
              <a:rPr lang="en-US" altLang="tr-TR" sz="2000" b="1" i="1" dirty="0">
                <a:solidFill>
                  <a:srgbClr val="4678C8"/>
                </a:solidFill>
                <a:latin typeface="Times New Roman" panose="02020603050405020304" pitchFamily="18" charset="0"/>
                <a:cs typeface="Times New Roman" panose="02020603050405020304" pitchFamily="18" charset="0"/>
              </a:rPr>
              <a:t>retim Y</a:t>
            </a:r>
            <a:r>
              <a:rPr lang="" altLang="en-US" sz="2000" b="1" i="1" dirty="0">
                <a:solidFill>
                  <a:srgbClr val="4678C8"/>
                </a:solidFill>
                <a:latin typeface="Times New Roman" panose="02020603050405020304" pitchFamily="18" charset="0"/>
                <a:cs typeface="Times New Roman" panose="02020603050405020304" pitchFamily="18" charset="0"/>
              </a:rPr>
              <a:t>ı</a:t>
            </a:r>
            <a:r>
              <a:rPr lang="en-US" altLang="tr-TR" sz="2000" b="1" i="1" dirty="0">
                <a:solidFill>
                  <a:srgbClr val="4678C8"/>
                </a:solidFill>
                <a:latin typeface="Times New Roman" panose="02020603050405020304" pitchFamily="18" charset="0"/>
                <a:cs typeface="Times New Roman" panose="02020603050405020304" pitchFamily="18" charset="0"/>
              </a:rPr>
              <a:t>l</a:t>
            </a:r>
            <a:r>
              <a:rPr lang="" altLang="en-US" sz="2000" b="1" i="1" dirty="0">
                <a:solidFill>
                  <a:srgbClr val="4678C8"/>
                </a:solidFill>
                <a:latin typeface="Times New Roman" panose="02020603050405020304" pitchFamily="18" charset="0"/>
                <a:cs typeface="Times New Roman" panose="02020603050405020304" pitchFamily="18" charset="0"/>
              </a:rPr>
              <a:t>ı</a:t>
            </a:r>
            <a:r>
              <a:rPr lang="tr-TR" altLang="" sz="2000" b="1" i="1" dirty="0">
                <a:solidFill>
                  <a:srgbClr val="4678C8"/>
                </a:solidFill>
                <a:latin typeface="Times New Roman" panose="02020603050405020304" pitchFamily="18" charset="0"/>
                <a:cs typeface="Times New Roman" panose="02020603050405020304" pitchFamily="18" charset="0"/>
              </a:rPr>
              <a:t> </a:t>
            </a:r>
            <a:r>
              <a:rPr lang="en-US" altLang="tr-TR" sz="2000" b="1" i="1" dirty="0">
                <a:solidFill>
                  <a:srgbClr val="4678C8"/>
                </a:solidFill>
                <a:latin typeface="Times New Roman" panose="02020603050405020304" pitchFamily="18" charset="0"/>
                <a:cs typeface="Times New Roman" panose="02020603050405020304" pitchFamily="18" charset="0"/>
              </a:rPr>
              <a:t>Yabanc</a:t>
            </a:r>
            <a:r>
              <a:rPr lang="" altLang="en-US" sz="2000" b="1" i="1" dirty="0">
                <a:solidFill>
                  <a:srgbClr val="4678C8"/>
                </a:solidFill>
                <a:latin typeface="Times New Roman" panose="02020603050405020304" pitchFamily="18" charset="0"/>
                <a:cs typeface="Times New Roman" panose="02020603050405020304" pitchFamily="18" charset="0"/>
              </a:rPr>
              <a:t>ı </a:t>
            </a:r>
            <a:r>
              <a:rPr lang="en-US" altLang="tr-TR" sz="2000" b="1" i="1" dirty="0">
                <a:solidFill>
                  <a:srgbClr val="4678C8"/>
                </a:solidFill>
                <a:latin typeface="Times New Roman" panose="02020603050405020304" pitchFamily="18" charset="0"/>
                <a:cs typeface="Times New Roman" panose="02020603050405020304" pitchFamily="18" charset="0"/>
              </a:rPr>
              <a:t>Dil (</a:t>
            </a:r>
            <a:r>
              <a:rPr lang="" altLang="en-US" sz="2000" b="1" i="1" dirty="0">
                <a:solidFill>
                  <a:srgbClr val="4678C8"/>
                </a:solidFill>
                <a:latin typeface="Times New Roman" panose="02020603050405020304" pitchFamily="18" charset="0"/>
                <a:cs typeface="Times New Roman" panose="02020603050405020304" pitchFamily="18" charset="0"/>
              </a:rPr>
              <a:t>İ</a:t>
            </a:r>
            <a:r>
              <a:rPr lang="en-US" altLang="tr-TR" sz="2000" b="1" i="1" dirty="0">
                <a:solidFill>
                  <a:srgbClr val="4678C8"/>
                </a:solidFill>
                <a:latin typeface="Times New Roman" panose="02020603050405020304" pitchFamily="18" charset="0"/>
                <a:cs typeface="Times New Roman" panose="02020603050405020304" pitchFamily="18" charset="0"/>
              </a:rPr>
              <a:t>ngilizce) I</a:t>
            </a:r>
            <a:r>
              <a:rPr lang="tr-TR" altLang="en-US" sz="2000" b="1" i="1" dirty="0">
                <a:solidFill>
                  <a:srgbClr val="4678C8"/>
                </a:solidFill>
                <a:latin typeface="Times New Roman" panose="02020603050405020304" pitchFamily="18" charset="0"/>
                <a:cs typeface="Times New Roman" panose="02020603050405020304" pitchFamily="18" charset="0"/>
              </a:rPr>
              <a:t>-</a:t>
            </a:r>
            <a:r>
              <a:rPr lang="en-US" altLang="tr-TR" sz="2000" b="1" i="1" dirty="0">
                <a:solidFill>
                  <a:srgbClr val="4678C8"/>
                </a:solidFill>
                <a:latin typeface="Times New Roman" panose="02020603050405020304" pitchFamily="18" charset="0"/>
                <a:cs typeface="Times New Roman" panose="02020603050405020304" pitchFamily="18" charset="0"/>
              </a:rPr>
              <a:t>II Muafiyet S</a:t>
            </a:r>
            <a:r>
              <a:rPr lang="" altLang="en-US" sz="2000" b="1" i="1" dirty="0">
                <a:solidFill>
                  <a:srgbClr val="4678C8"/>
                </a:solidFill>
                <a:latin typeface="Times New Roman" panose="02020603050405020304" pitchFamily="18" charset="0"/>
                <a:cs typeface="Times New Roman" panose="02020603050405020304" pitchFamily="18" charset="0"/>
              </a:rPr>
              <a:t>ı</a:t>
            </a:r>
            <a:r>
              <a:rPr lang="en-US" altLang="tr-TR" sz="2000" b="1" i="1" dirty="0">
                <a:solidFill>
                  <a:srgbClr val="4678C8"/>
                </a:solidFill>
                <a:latin typeface="Times New Roman" panose="02020603050405020304" pitchFamily="18" charset="0"/>
                <a:cs typeface="Times New Roman" panose="02020603050405020304" pitchFamily="18" charset="0"/>
              </a:rPr>
              <a:t>nav</a:t>
            </a:r>
            <a:r>
              <a:rPr lang="" altLang="en-US" sz="2000" b="1" i="1" dirty="0">
                <a:solidFill>
                  <a:srgbClr val="4678C8"/>
                </a:solidFill>
                <a:latin typeface="Times New Roman" panose="02020603050405020304" pitchFamily="18" charset="0"/>
                <a:cs typeface="Times New Roman" panose="02020603050405020304" pitchFamily="18" charset="0"/>
              </a:rPr>
              <a:t>ı 03.10.2026 </a:t>
            </a:r>
            <a:r>
              <a:rPr lang="en-US" altLang="tr-TR" sz="2000" b="1" i="1" dirty="0">
                <a:solidFill>
                  <a:srgbClr val="4678C8"/>
                </a:solidFill>
                <a:latin typeface="Times New Roman" panose="02020603050405020304" pitchFamily="18" charset="0"/>
                <a:cs typeface="Times New Roman" panose="02020603050405020304" pitchFamily="18" charset="0"/>
              </a:rPr>
              <a:t>Cumartesi saat 13:30'da </a:t>
            </a:r>
            <a:r>
              <a:rPr lang="tr-TR" altLang="tr-TR" sz="2000" b="1" i="1" dirty="0" smtClean="0">
                <a:solidFill>
                  <a:srgbClr val="4678C8"/>
                </a:solidFill>
                <a:latin typeface="Times New Roman" panose="02020603050405020304" pitchFamily="18" charset="0"/>
                <a:cs typeface="Times New Roman" panose="02020603050405020304" pitchFamily="18" charset="0"/>
              </a:rPr>
              <a:t>Tıp Fakültesi Binasında </a:t>
            </a:r>
            <a:r>
              <a:rPr lang="en-US" altLang="tr-TR" sz="2000" b="1" i="1" dirty="0" err="1" smtClean="0">
                <a:solidFill>
                  <a:srgbClr val="4678C8"/>
                </a:solidFill>
                <a:latin typeface="Times New Roman" panose="02020603050405020304" pitchFamily="18" charset="0"/>
                <a:cs typeface="Times New Roman" panose="02020603050405020304" pitchFamily="18" charset="0"/>
              </a:rPr>
              <a:t>y</a:t>
            </a:r>
            <a:r>
              <a:rPr lang="en-US" altLang="en-US" sz="2000" b="1" i="1" dirty="0" err="1" smtClean="0">
                <a:solidFill>
                  <a:srgbClr val="4678C8"/>
                </a:solidFill>
                <a:latin typeface="Times New Roman" panose="02020603050405020304" pitchFamily="18" charset="0"/>
                <a:cs typeface="Times New Roman" panose="02020603050405020304" pitchFamily="18" charset="0"/>
              </a:rPr>
              <a:t>ü</a:t>
            </a:r>
            <a:r>
              <a:rPr lang="en-US" altLang="tr-TR" sz="2000" b="1" i="1" dirty="0" err="1" smtClean="0">
                <a:solidFill>
                  <a:srgbClr val="4678C8"/>
                </a:solidFill>
                <a:latin typeface="Times New Roman" panose="02020603050405020304" pitchFamily="18" charset="0"/>
                <a:cs typeface="Times New Roman" panose="02020603050405020304" pitchFamily="18" charset="0"/>
              </a:rPr>
              <a:t>z</a:t>
            </a:r>
            <a:r>
              <a:rPr lang="en-US" altLang="tr-TR" sz="2000" b="1" i="1" dirty="0" smtClean="0">
                <a:solidFill>
                  <a:srgbClr val="4678C8"/>
                </a:solidFill>
                <a:latin typeface="Times New Roman" panose="02020603050405020304" pitchFamily="18" charset="0"/>
                <a:cs typeface="Times New Roman" panose="02020603050405020304" pitchFamily="18" charset="0"/>
              </a:rPr>
              <a:t> </a:t>
            </a:r>
            <a:r>
              <a:rPr lang="en-US" altLang="tr-TR" sz="2000" b="1" i="1" dirty="0">
                <a:solidFill>
                  <a:srgbClr val="4678C8"/>
                </a:solidFill>
                <a:latin typeface="Times New Roman" panose="02020603050405020304" pitchFamily="18" charset="0"/>
                <a:cs typeface="Times New Roman" panose="02020603050405020304" pitchFamily="18" charset="0"/>
              </a:rPr>
              <a:t>y</a:t>
            </a:r>
            <a:r>
              <a:rPr lang="en-US" altLang="en-US" sz="2000" b="1" i="1" dirty="0">
                <a:solidFill>
                  <a:srgbClr val="4678C8"/>
                </a:solidFill>
                <a:latin typeface="Times New Roman" panose="02020603050405020304" pitchFamily="18" charset="0"/>
                <a:cs typeface="Times New Roman" panose="02020603050405020304" pitchFamily="18" charset="0"/>
              </a:rPr>
              <a:t>ü</a:t>
            </a:r>
            <a:r>
              <a:rPr lang="en-US" altLang="tr-TR" sz="2000" b="1" i="1" dirty="0">
                <a:solidFill>
                  <a:srgbClr val="4678C8"/>
                </a:solidFill>
                <a:latin typeface="Times New Roman" panose="02020603050405020304" pitchFamily="18" charset="0"/>
                <a:cs typeface="Times New Roman" panose="02020603050405020304" pitchFamily="18" charset="0"/>
              </a:rPr>
              <a:t>ze yap</a:t>
            </a:r>
            <a:r>
              <a:rPr lang="" altLang="en-US" sz="2000" b="1" i="1" dirty="0">
                <a:solidFill>
                  <a:srgbClr val="4678C8"/>
                </a:solidFill>
                <a:latin typeface="Times New Roman" panose="02020603050405020304" pitchFamily="18" charset="0"/>
                <a:cs typeface="Times New Roman" panose="02020603050405020304" pitchFamily="18" charset="0"/>
              </a:rPr>
              <a:t>ı</a:t>
            </a:r>
            <a:r>
              <a:rPr lang="en-US" altLang="tr-TR" sz="2000" b="1" i="1" dirty="0">
                <a:solidFill>
                  <a:srgbClr val="4678C8"/>
                </a:solidFill>
                <a:latin typeface="Times New Roman" panose="02020603050405020304" pitchFamily="18" charset="0"/>
                <a:cs typeface="Times New Roman" panose="02020603050405020304" pitchFamily="18" charset="0"/>
              </a:rPr>
              <a:t>lacakt</a:t>
            </a:r>
            <a:r>
              <a:rPr lang="" altLang="en-US" sz="2000" b="1" i="1" dirty="0">
                <a:solidFill>
                  <a:srgbClr val="4678C8"/>
                </a:solidFill>
                <a:latin typeface="Times New Roman" panose="02020603050405020304" pitchFamily="18" charset="0"/>
                <a:cs typeface="Times New Roman" panose="02020603050405020304" pitchFamily="18" charset="0"/>
              </a:rPr>
              <a:t>ı</a:t>
            </a:r>
            <a:r>
              <a:rPr lang="en-US" altLang="tr-TR" sz="2000" b="1" i="1" dirty="0">
                <a:solidFill>
                  <a:srgbClr val="4678C8"/>
                </a:solidFill>
                <a:latin typeface="Times New Roman" panose="02020603050405020304" pitchFamily="18" charset="0"/>
                <a:cs typeface="Times New Roman" panose="02020603050405020304" pitchFamily="18" charset="0"/>
              </a:rPr>
              <a:t>r ve 60 dakika s</a:t>
            </a:r>
            <a:r>
              <a:rPr lang="en-US" altLang="en-US" sz="2000" b="1" i="1" dirty="0">
                <a:solidFill>
                  <a:srgbClr val="4678C8"/>
                </a:solidFill>
                <a:latin typeface="Times New Roman" panose="02020603050405020304" pitchFamily="18" charset="0"/>
                <a:cs typeface="Times New Roman" panose="02020603050405020304" pitchFamily="18" charset="0"/>
              </a:rPr>
              <a:t>ü</a:t>
            </a:r>
            <a:r>
              <a:rPr lang="en-US" altLang="tr-TR" sz="2000" b="1" i="1" dirty="0">
                <a:solidFill>
                  <a:srgbClr val="4678C8"/>
                </a:solidFill>
                <a:latin typeface="Times New Roman" panose="02020603050405020304" pitchFamily="18" charset="0"/>
                <a:cs typeface="Times New Roman" panose="02020603050405020304" pitchFamily="18" charset="0"/>
              </a:rPr>
              <a:t>recektir.</a:t>
            </a:r>
            <a:r>
              <a:rPr lang="tr-TR" altLang="en-US" sz="2000" b="1" i="1" dirty="0">
                <a:solidFill>
                  <a:srgbClr val="4678C8"/>
                </a:solidFill>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 y="381000"/>
            <a:ext cx="11887200" cy="6324600"/>
          </a:xfrm>
          <a:prstGeom prst="rect">
            <a:avLst/>
          </a:prstGeom>
        </p:spPr>
      </p:pic>
      <p:sp>
        <p:nvSpPr>
          <p:cNvPr id="3" name="object 3"/>
          <p:cNvSpPr txBox="1"/>
          <p:nvPr/>
        </p:nvSpPr>
        <p:spPr>
          <a:xfrm>
            <a:off x="1143000" y="2837602"/>
            <a:ext cx="2438400" cy="567463"/>
          </a:xfrm>
          <a:prstGeom prst="rect">
            <a:avLst/>
          </a:prstGeom>
        </p:spPr>
        <p:txBody>
          <a:bodyPr vert="horz" wrap="square" lIns="0" tIns="74295" rIns="0" bIns="0" rtlCol="0">
            <a:spAutoFit/>
          </a:bodyPr>
          <a:lstStyle/>
          <a:p>
            <a:pPr marL="12700" algn="l">
              <a:lnSpc>
                <a:spcPct val="100000"/>
              </a:lnSpc>
              <a:spcBef>
                <a:spcPts val="105"/>
              </a:spcBef>
            </a:pPr>
            <a:r>
              <a:rPr lang="tr-TR" sz="3200" b="1" spc="285" dirty="0" smtClean="0">
                <a:solidFill>
                  <a:schemeClr val="tx1"/>
                </a:solidFill>
                <a:latin typeface="Times New Roman" panose="02020603050405020304" pitchFamily="18" charset="0"/>
                <a:cs typeface="Times New Roman" panose="02020603050405020304" pitchFamily="18" charset="0"/>
              </a:rPr>
              <a:t>SINAVLAR</a:t>
            </a:r>
            <a:endParaRPr lang="tr-TR" sz="3200" b="1" dirty="0">
              <a:solidFill>
                <a:schemeClr val="tx1"/>
              </a:solidFill>
              <a:latin typeface="Times New Roman" panose="02020603050405020304" pitchFamily="18" charset="0"/>
              <a:cs typeface="Times New Roman" panose="02020603050405020304" pitchFamily="18" charset="0"/>
            </a:endParaRPr>
          </a:p>
        </p:txBody>
      </p:sp>
      <p:grpSp>
        <p:nvGrpSpPr>
          <p:cNvPr id="4" name="object 4"/>
          <p:cNvGrpSpPr/>
          <p:nvPr/>
        </p:nvGrpSpPr>
        <p:grpSpPr>
          <a:xfrm>
            <a:off x="4654296" y="0"/>
            <a:ext cx="7538084" cy="6858000"/>
            <a:chOff x="4654296" y="0"/>
            <a:chExt cx="7538084" cy="6858000"/>
          </a:xfrm>
        </p:grpSpPr>
        <p:sp>
          <p:nvSpPr>
            <p:cNvPr id="5" name="object 5"/>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6" name="object 6"/>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7" name="object 7"/>
          <p:cNvSpPr txBox="1"/>
          <p:nvPr/>
        </p:nvSpPr>
        <p:spPr>
          <a:xfrm>
            <a:off x="5105400" y="619613"/>
            <a:ext cx="6629400" cy="5603457"/>
          </a:xfrm>
          <a:prstGeom prst="rect">
            <a:avLst/>
          </a:prstGeom>
        </p:spPr>
        <p:txBody>
          <a:bodyPr vert="horz" wrap="square" lIns="0" tIns="12065" rIns="0" bIns="0" rtlCol="0">
            <a:spAutoFit/>
          </a:bodyPr>
          <a:lstStyle/>
          <a:p>
            <a:pPr marL="241300" marR="60325" indent="-231140" algn="just">
              <a:lnSpc>
                <a:spcPct val="150000"/>
              </a:lnSpc>
              <a:spcBef>
                <a:spcPts val="100"/>
              </a:spcBef>
              <a:buClr>
                <a:srgbClr val="B71E42"/>
              </a:buClr>
              <a:buSzPct val="96000"/>
              <a:buFont typeface="Wingdings" panose="05000000000000000000"/>
              <a:buChar char=""/>
              <a:tabLst>
                <a:tab pos="241300" algn="l"/>
                <a:tab pos="283210" algn="l"/>
              </a:tabLst>
            </a:pPr>
            <a:r>
              <a:rPr lang="tr-TR" sz="2000" spc="-175" dirty="0" smtClean="0">
                <a:solidFill>
                  <a:srgbClr val="FFFFFF"/>
                </a:solidFill>
                <a:latin typeface="Times New Roman" panose="02020603050405020304" pitchFamily="18" charset="0"/>
                <a:cs typeface="Times New Roman" panose="02020603050405020304" pitchFamily="18" charset="0"/>
              </a:rPr>
              <a:t>Sınavlar;</a:t>
            </a:r>
            <a:r>
              <a:rPr lang="tr-TR" sz="2000" spc="-275" dirty="0" smtClean="0">
                <a:solidFill>
                  <a:srgbClr val="FFFFFF"/>
                </a:solidFill>
                <a:latin typeface="Times New Roman" panose="02020603050405020304" pitchFamily="18" charset="0"/>
                <a:cs typeface="Times New Roman" panose="02020603050405020304" pitchFamily="18" charset="0"/>
              </a:rPr>
              <a:t>  </a:t>
            </a:r>
            <a:r>
              <a:rPr lang="tr-TR" sz="2000" spc="-175" dirty="0" smtClean="0">
                <a:solidFill>
                  <a:srgbClr val="FFFFFF"/>
                </a:solidFill>
                <a:latin typeface="Times New Roman" panose="02020603050405020304" pitchFamily="18" charset="0"/>
                <a:cs typeface="Times New Roman" panose="02020603050405020304" pitchFamily="18" charset="0"/>
              </a:rPr>
              <a:t>ara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225" dirty="0" smtClean="0">
                <a:solidFill>
                  <a:srgbClr val="FFFFFF"/>
                </a:solidFill>
                <a:latin typeface="Times New Roman" panose="02020603050405020304" pitchFamily="18" charset="0"/>
                <a:cs typeface="Times New Roman" panose="02020603050405020304" pitchFamily="18" charset="0"/>
              </a:rPr>
              <a:t>sınav,</a:t>
            </a:r>
            <a:r>
              <a:rPr lang="tr-TR" sz="2000" spc="-270" dirty="0" smtClean="0">
                <a:solidFill>
                  <a:srgbClr val="FFFFFF"/>
                </a:solidFill>
                <a:latin typeface="Times New Roman" panose="02020603050405020304" pitchFamily="18" charset="0"/>
                <a:cs typeface="Times New Roman" panose="02020603050405020304" pitchFamily="18" charset="0"/>
              </a:rPr>
              <a:t>  </a:t>
            </a:r>
            <a:r>
              <a:rPr lang="tr-TR" sz="2000" spc="-155" dirty="0" smtClean="0">
                <a:solidFill>
                  <a:srgbClr val="FFFFFF"/>
                </a:solidFill>
                <a:latin typeface="Times New Roman" panose="02020603050405020304" pitchFamily="18" charset="0"/>
                <a:cs typeface="Times New Roman" panose="02020603050405020304" pitchFamily="18" charset="0"/>
              </a:rPr>
              <a:t>yarıyıl</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60" dirty="0" smtClean="0">
                <a:solidFill>
                  <a:srgbClr val="FFFFFF"/>
                </a:solidFill>
                <a:latin typeface="Times New Roman" panose="02020603050405020304" pitchFamily="18" charset="0"/>
                <a:cs typeface="Times New Roman" panose="02020603050405020304" pitchFamily="18" charset="0"/>
              </a:rPr>
              <a:t>sonu</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40" dirty="0" smtClean="0">
                <a:solidFill>
                  <a:srgbClr val="FFFFFF"/>
                </a:solidFill>
                <a:latin typeface="Times New Roman" panose="02020603050405020304" pitchFamily="18" charset="0"/>
                <a:cs typeface="Times New Roman" panose="02020603050405020304" pitchFamily="18" charset="0"/>
              </a:rPr>
              <a:t>sınavı, </a:t>
            </a:r>
            <a:r>
              <a:rPr lang="tr-TR" sz="2000" spc="-160" dirty="0" smtClean="0">
                <a:solidFill>
                  <a:srgbClr val="FFFFFF"/>
                </a:solidFill>
                <a:latin typeface="Times New Roman" panose="02020603050405020304" pitchFamily="18" charset="0"/>
                <a:cs typeface="Times New Roman" panose="02020603050405020304" pitchFamily="18" charset="0"/>
              </a:rPr>
              <a:t>bütünleme</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200" dirty="0" smtClean="0">
                <a:solidFill>
                  <a:srgbClr val="FFFFFF"/>
                </a:solidFill>
                <a:latin typeface="Times New Roman" panose="02020603050405020304" pitchFamily="18" charset="0"/>
                <a:cs typeface="Times New Roman" panose="02020603050405020304" pitchFamily="18" charset="0"/>
              </a:rPr>
              <a:t>sınavı,</a:t>
            </a:r>
            <a:r>
              <a:rPr lang="tr-TR" sz="2000" spc="-260" dirty="0" smtClean="0">
                <a:solidFill>
                  <a:srgbClr val="FFFFFF"/>
                </a:solidFill>
                <a:latin typeface="Times New Roman" panose="02020603050405020304" pitchFamily="18" charset="0"/>
                <a:cs typeface="Times New Roman" panose="02020603050405020304" pitchFamily="18" charset="0"/>
              </a:rPr>
              <a:t>  </a:t>
            </a:r>
            <a:r>
              <a:rPr lang="tr-TR" sz="2000" spc="-155" dirty="0" smtClean="0">
                <a:solidFill>
                  <a:srgbClr val="FFFFFF"/>
                </a:solidFill>
                <a:latin typeface="Times New Roman" panose="02020603050405020304" pitchFamily="18" charset="0"/>
                <a:cs typeface="Times New Roman" panose="02020603050405020304" pitchFamily="18" charset="0"/>
              </a:rPr>
              <a:t>mezuniyet</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70" dirty="0" smtClean="0">
                <a:solidFill>
                  <a:srgbClr val="FFFFFF"/>
                </a:solidFill>
                <a:latin typeface="Times New Roman" panose="02020603050405020304" pitchFamily="18" charset="0"/>
                <a:cs typeface="Times New Roman" panose="02020603050405020304" pitchFamily="18" charset="0"/>
              </a:rPr>
              <a:t>sınavı</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80" dirty="0" smtClean="0">
                <a:solidFill>
                  <a:srgbClr val="FFFFFF"/>
                </a:solidFill>
                <a:latin typeface="Times New Roman" panose="02020603050405020304" pitchFamily="18" charset="0"/>
                <a:cs typeface="Times New Roman" panose="02020603050405020304" pitchFamily="18" charset="0"/>
              </a:rPr>
              <a:t>ve</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25" dirty="0" smtClean="0">
                <a:solidFill>
                  <a:srgbClr val="FFFFFF"/>
                </a:solidFill>
                <a:latin typeface="Times New Roman" panose="02020603050405020304" pitchFamily="18" charset="0"/>
                <a:cs typeface="Times New Roman" panose="02020603050405020304" pitchFamily="18" charset="0"/>
              </a:rPr>
              <a:t>mazeret </a:t>
            </a:r>
            <a:r>
              <a:rPr lang="tr-TR" sz="2000" spc="-170" dirty="0" smtClean="0">
                <a:solidFill>
                  <a:srgbClr val="FFFFFF"/>
                </a:solidFill>
                <a:latin typeface="Times New Roman" panose="02020603050405020304" pitchFamily="18" charset="0"/>
                <a:cs typeface="Times New Roman" panose="02020603050405020304" pitchFamily="18" charset="0"/>
              </a:rPr>
              <a:t>sınavı</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125" dirty="0" smtClean="0">
                <a:solidFill>
                  <a:srgbClr val="FFFFFF"/>
                </a:solidFill>
                <a:latin typeface="Times New Roman" panose="02020603050405020304" pitchFamily="18" charset="0"/>
                <a:cs typeface="Times New Roman" panose="02020603050405020304" pitchFamily="18" charset="0"/>
              </a:rPr>
              <a:t>olmak</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135" dirty="0" smtClean="0">
                <a:solidFill>
                  <a:srgbClr val="FFFFFF"/>
                </a:solidFill>
                <a:latin typeface="Times New Roman" panose="02020603050405020304" pitchFamily="18" charset="0"/>
                <a:cs typeface="Times New Roman" panose="02020603050405020304" pitchFamily="18" charset="0"/>
              </a:rPr>
              <a:t>üzere</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dirty="0" smtClean="0">
                <a:solidFill>
                  <a:srgbClr val="FFFFFF"/>
                </a:solidFill>
                <a:latin typeface="Times New Roman" panose="02020603050405020304" pitchFamily="18" charset="0"/>
                <a:cs typeface="Times New Roman" panose="02020603050405020304" pitchFamily="18" charset="0"/>
              </a:rPr>
              <a:t>5</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çeşittir.</a:t>
            </a:r>
            <a:endParaRPr lang="tr-TR" sz="2000" dirty="0" smtClean="0">
              <a:latin typeface="Times New Roman" panose="02020603050405020304" pitchFamily="18" charset="0"/>
              <a:cs typeface="Times New Roman" panose="02020603050405020304" pitchFamily="18" charset="0"/>
            </a:endParaRPr>
          </a:p>
          <a:p>
            <a:pPr marL="241300" marR="5080" indent="-230505" algn="just">
              <a:lnSpc>
                <a:spcPct val="150000"/>
              </a:lnSpc>
              <a:spcBef>
                <a:spcPts val="995"/>
              </a:spcBef>
              <a:buClr>
                <a:srgbClr val="B71E42"/>
              </a:buClr>
              <a:buSzPct val="96000"/>
              <a:buFont typeface="Wingdings" panose="05000000000000000000"/>
              <a:buChar char=""/>
              <a:tabLst>
                <a:tab pos="241300" algn="l"/>
                <a:tab pos="283845" algn="l"/>
              </a:tabLst>
            </a:pPr>
            <a:r>
              <a:rPr lang="tr-TR" sz="2000" dirty="0" smtClean="0">
                <a:solidFill>
                  <a:srgbClr val="FFFFFF"/>
                </a:solidFill>
                <a:latin typeface="Times New Roman" panose="02020603050405020304" pitchFamily="18" charset="0"/>
                <a:cs typeface="Times New Roman" panose="02020603050405020304" pitchFamily="18" charset="0"/>
              </a:rPr>
              <a:t>	Dersi</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veren</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öğretim</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180" dirty="0" smtClean="0">
                <a:solidFill>
                  <a:srgbClr val="FFFFFF"/>
                </a:solidFill>
                <a:latin typeface="Times New Roman" panose="02020603050405020304" pitchFamily="18" charset="0"/>
                <a:cs typeface="Times New Roman" panose="02020603050405020304" pitchFamily="18" charset="0"/>
              </a:rPr>
              <a:t>elamanları</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tarafından </a:t>
            </a:r>
            <a:r>
              <a:rPr lang="tr-TR" sz="2000" spc="-90" dirty="0" smtClean="0">
                <a:solidFill>
                  <a:srgbClr val="FFFFFF"/>
                </a:solidFill>
                <a:latin typeface="Times New Roman" panose="02020603050405020304" pitchFamily="18" charset="0"/>
                <a:cs typeface="Times New Roman" panose="02020603050405020304" pitchFamily="18" charset="0"/>
              </a:rPr>
              <a:t>Meslek</a:t>
            </a:r>
            <a:r>
              <a:rPr lang="tr-TR" sz="2000" spc="-400"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Yüksekokulu</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Kuruluna</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70" dirty="0" smtClean="0">
                <a:solidFill>
                  <a:srgbClr val="FFFFFF"/>
                </a:solidFill>
                <a:latin typeface="Times New Roman" panose="02020603050405020304" pitchFamily="18" charset="0"/>
                <a:cs typeface="Times New Roman" panose="02020603050405020304" pitchFamily="18" charset="0"/>
              </a:rPr>
              <a:t>farklı</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25" dirty="0" smtClean="0">
                <a:solidFill>
                  <a:srgbClr val="FFFFFF"/>
                </a:solidFill>
                <a:latin typeface="Times New Roman" panose="02020603050405020304" pitchFamily="18" charset="0"/>
                <a:cs typeface="Times New Roman" panose="02020603050405020304" pitchFamily="18" charset="0"/>
              </a:rPr>
              <a:t>bir </a:t>
            </a:r>
            <a:r>
              <a:rPr lang="tr-TR" sz="2000" spc="-120" dirty="0" smtClean="0">
                <a:solidFill>
                  <a:srgbClr val="FFFFFF"/>
                </a:solidFill>
                <a:latin typeface="Times New Roman" panose="02020603050405020304" pitchFamily="18" charset="0"/>
                <a:cs typeface="Times New Roman" panose="02020603050405020304" pitchFamily="18" charset="0"/>
              </a:rPr>
              <a:t>değerlendirme</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önerisinin</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45" dirty="0" smtClean="0">
                <a:solidFill>
                  <a:srgbClr val="FFFFFF"/>
                </a:solidFill>
                <a:latin typeface="Times New Roman" panose="02020603050405020304" pitchFamily="18" charset="0"/>
                <a:cs typeface="Times New Roman" panose="02020603050405020304" pitchFamily="18" charset="0"/>
              </a:rPr>
              <a:t>bulunmadığı </a:t>
            </a:r>
            <a:r>
              <a:rPr lang="tr-TR" sz="2000" spc="-160" dirty="0" smtClean="0">
                <a:solidFill>
                  <a:srgbClr val="FFFFFF"/>
                </a:solidFill>
                <a:latin typeface="Times New Roman" panose="02020603050405020304" pitchFamily="18" charset="0"/>
                <a:cs typeface="Times New Roman" panose="02020603050405020304" pitchFamily="18" charset="0"/>
              </a:rPr>
              <a:t>durumlarda;</a:t>
            </a:r>
            <a:r>
              <a:rPr lang="tr-TR" sz="2000" spc="-29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bir</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dersin</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200" dirty="0" smtClean="0">
                <a:solidFill>
                  <a:srgbClr val="FFFFFF"/>
                </a:solidFill>
                <a:latin typeface="Times New Roman" panose="02020603050405020304" pitchFamily="18" charset="0"/>
                <a:cs typeface="Times New Roman" panose="02020603050405020304" pitchFamily="18" charset="0"/>
              </a:rPr>
              <a:t>yarıyıl/yıl</a:t>
            </a:r>
            <a:r>
              <a:rPr lang="tr-TR" sz="2000" spc="-65"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içi</a:t>
            </a:r>
            <a:r>
              <a:rPr lang="tr-TR" sz="2000" spc="-5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sınavlarının </a:t>
            </a:r>
            <a:r>
              <a:rPr lang="tr-TR" sz="2000" spc="-70" dirty="0" smtClean="0">
                <a:solidFill>
                  <a:srgbClr val="FFFFFF"/>
                </a:solidFill>
                <a:latin typeface="Times New Roman" panose="02020603050405020304" pitchFamily="18" charset="0"/>
                <a:cs typeface="Times New Roman" panose="02020603050405020304" pitchFamily="18" charset="0"/>
              </a:rPr>
              <a:t>ders</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150" dirty="0" smtClean="0">
                <a:solidFill>
                  <a:srgbClr val="FFFFFF"/>
                </a:solidFill>
                <a:latin typeface="Times New Roman" panose="02020603050405020304" pitchFamily="18" charset="0"/>
                <a:cs typeface="Times New Roman" panose="02020603050405020304" pitchFamily="18" charset="0"/>
              </a:rPr>
              <a:t>başarı</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notuna</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35" dirty="0" smtClean="0">
                <a:solidFill>
                  <a:srgbClr val="FFFFFF"/>
                </a:solidFill>
                <a:latin typeface="Times New Roman" panose="02020603050405020304" pitchFamily="18" charset="0"/>
                <a:cs typeface="Times New Roman" panose="02020603050405020304" pitchFamily="18" charset="0"/>
              </a:rPr>
              <a:t>etkisi</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%40,</a:t>
            </a:r>
            <a:r>
              <a:rPr lang="tr-TR" sz="2000" spc="-28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yarıyıl/yılsonu </a:t>
            </a:r>
            <a:r>
              <a:rPr lang="tr-TR" sz="2000" spc="-200" dirty="0" smtClean="0">
                <a:solidFill>
                  <a:srgbClr val="FFFFFF"/>
                </a:solidFill>
                <a:latin typeface="Times New Roman" panose="02020603050405020304" pitchFamily="18" charset="0"/>
                <a:cs typeface="Times New Roman" panose="02020603050405020304" pitchFamily="18" charset="0"/>
              </a:rPr>
              <a:t>veya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bütünleme</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sınavının</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35" dirty="0" smtClean="0">
                <a:solidFill>
                  <a:srgbClr val="FFFFFF"/>
                </a:solidFill>
                <a:latin typeface="Times New Roman" panose="02020603050405020304" pitchFamily="18" charset="0"/>
                <a:cs typeface="Times New Roman" panose="02020603050405020304" pitchFamily="18" charset="0"/>
              </a:rPr>
              <a:t>etkisi</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50" dirty="0" smtClean="0">
                <a:solidFill>
                  <a:srgbClr val="FFFFFF"/>
                </a:solidFill>
                <a:latin typeface="Times New Roman" panose="02020603050405020304" pitchFamily="18" charset="0"/>
                <a:cs typeface="Times New Roman" panose="02020603050405020304" pitchFamily="18" charset="0"/>
              </a:rPr>
              <a:t>de</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%60'tır.</a:t>
            </a:r>
          </a:p>
          <a:p>
            <a:pPr marL="241300" marR="5080" indent="-230505" algn="just">
              <a:lnSpc>
                <a:spcPct val="150000"/>
              </a:lnSpc>
              <a:spcBef>
                <a:spcPts val="995"/>
              </a:spcBef>
              <a:buClr>
                <a:srgbClr val="B71E42"/>
              </a:buClr>
              <a:buSzPct val="96000"/>
              <a:buFont typeface="Wingdings" panose="05000000000000000000"/>
              <a:buChar char=""/>
              <a:tabLst>
                <a:tab pos="241300" algn="l"/>
                <a:tab pos="283845" algn="l"/>
              </a:tabLst>
            </a:pPr>
            <a:r>
              <a:rPr lang="tr-TR" sz="2000" spc="-10" dirty="0" smtClean="0">
                <a:solidFill>
                  <a:srgbClr val="FFFFFF"/>
                </a:solidFill>
                <a:latin typeface="Times New Roman" panose="02020603050405020304" pitchFamily="18" charset="0"/>
                <a:cs typeface="Times New Roman" panose="02020603050405020304" pitchFamily="18" charset="0"/>
              </a:rPr>
              <a:t>Zorunlu bir dersten başarısız olan bir öğrenci, bu dersi tekrarlamak zorundadır.</a:t>
            </a:r>
          </a:p>
          <a:p>
            <a:pPr marL="241300" marR="5080" indent="-230505" algn="just">
              <a:lnSpc>
                <a:spcPct val="150000"/>
              </a:lnSpc>
              <a:spcBef>
                <a:spcPts val="995"/>
              </a:spcBef>
              <a:buClr>
                <a:srgbClr val="B71E42"/>
              </a:buClr>
              <a:buSzPct val="96000"/>
              <a:buFont typeface="Wingdings" panose="05000000000000000000"/>
              <a:buChar char=""/>
              <a:tabLst>
                <a:tab pos="241300" algn="l"/>
                <a:tab pos="283845" algn="l"/>
              </a:tabLst>
            </a:pPr>
            <a:r>
              <a:rPr lang="tr-TR" sz="2000" spc="-10" dirty="0" smtClean="0">
                <a:solidFill>
                  <a:srgbClr val="FFFFFF"/>
                </a:solidFill>
                <a:latin typeface="Times New Roman" panose="02020603050405020304" pitchFamily="18" charset="0"/>
                <a:cs typeface="Times New Roman" panose="02020603050405020304" pitchFamily="18" charset="0"/>
              </a:rPr>
              <a:t>Söz konusu ders, ön şartı olmayan seçmeli bir ders ise, aynı seçmeli gruptan farklı bir ders alabilir.</a:t>
            </a:r>
          </a:p>
          <a:p>
            <a:pPr marL="241300" marR="5080" indent="-230505" algn="just">
              <a:lnSpc>
                <a:spcPct val="150000"/>
              </a:lnSpc>
              <a:spcBef>
                <a:spcPts val="995"/>
              </a:spcBef>
              <a:buClr>
                <a:srgbClr val="B71E42"/>
              </a:buClr>
              <a:buSzPct val="96000"/>
              <a:buFont typeface="Wingdings" panose="05000000000000000000"/>
              <a:buChar char=""/>
              <a:tabLst>
                <a:tab pos="241300" algn="l"/>
                <a:tab pos="283845" algn="l"/>
              </a:tabLst>
            </a:pPr>
            <a:endParaRPr lang="tr-T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476941"/>
          </a:xfrm>
          <a:prstGeom prst="rect">
            <a:avLst/>
          </a:prstGeom>
        </p:spPr>
      </p:pic>
      <p:sp>
        <p:nvSpPr>
          <p:cNvPr id="3" name="object 3"/>
          <p:cNvSpPr txBox="1">
            <a:spLocks noGrp="1"/>
          </p:cNvSpPr>
          <p:nvPr>
            <p:ph type="title"/>
          </p:nvPr>
        </p:nvSpPr>
        <p:spPr>
          <a:xfrm>
            <a:off x="1371599" y="820725"/>
            <a:ext cx="9711083" cy="882113"/>
          </a:xfrm>
          <a:prstGeom prst="rect">
            <a:avLst/>
          </a:prstGeom>
        </p:spPr>
        <p:txBody>
          <a:bodyPr vert="horz" wrap="square" lIns="0" tIns="263982" rIns="0" bIns="0" rtlCol="0">
            <a:spAutoFit/>
          </a:bodyPr>
          <a:lstStyle/>
          <a:p>
            <a:pPr marL="12700">
              <a:lnSpc>
                <a:spcPct val="100000"/>
              </a:lnSpc>
              <a:spcBef>
                <a:spcPts val="105"/>
              </a:spcBef>
            </a:pPr>
            <a:r>
              <a:rPr sz="4000" b="1" spc="315" dirty="0">
                <a:latin typeface="Times New Roman" panose="02020603050405020304" pitchFamily="18" charset="0"/>
                <a:cs typeface="Times New Roman" panose="02020603050405020304" pitchFamily="18" charset="0"/>
              </a:rPr>
              <a:t>MEZUNİYET</a:t>
            </a:r>
            <a:r>
              <a:rPr sz="4000" b="1" spc="-40" dirty="0">
                <a:latin typeface="Times New Roman" panose="02020603050405020304" pitchFamily="18" charset="0"/>
                <a:cs typeface="Times New Roman" panose="02020603050405020304" pitchFamily="18" charset="0"/>
              </a:rPr>
              <a:t> </a:t>
            </a:r>
            <a:r>
              <a:rPr sz="4000" b="1" spc="275" dirty="0">
                <a:latin typeface="Times New Roman" panose="02020603050405020304" pitchFamily="18" charset="0"/>
                <a:cs typeface="Times New Roman" panose="02020603050405020304" pitchFamily="18" charset="0"/>
              </a:rPr>
              <a:t>SINAVI</a:t>
            </a:r>
          </a:p>
        </p:txBody>
      </p:sp>
      <p:grpSp>
        <p:nvGrpSpPr>
          <p:cNvPr id="4" name="object 4"/>
          <p:cNvGrpSpPr/>
          <p:nvPr/>
        </p:nvGrpSpPr>
        <p:grpSpPr>
          <a:xfrm>
            <a:off x="0" y="1852717"/>
            <a:ext cx="12192000" cy="4624224"/>
            <a:chOff x="0" y="1853946"/>
            <a:chExt cx="12192000" cy="5004053"/>
          </a:xfrm>
        </p:grpSpPr>
        <p:sp>
          <p:nvSpPr>
            <p:cNvPr id="5" name="object 5"/>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2019299"/>
              <a:ext cx="12192000" cy="4838700"/>
            </a:xfrm>
            <a:prstGeom prst="rect">
              <a:avLst/>
            </a:prstGeom>
          </p:spPr>
        </p:pic>
        <p:sp>
          <p:nvSpPr>
            <p:cNvPr id="7" name="object 7"/>
            <p:cNvSpPr/>
            <p:nvPr/>
          </p:nvSpPr>
          <p:spPr>
            <a:xfrm>
              <a:off x="1447800" y="2411284"/>
              <a:ext cx="1716405" cy="1716406"/>
            </a:xfrm>
            <a:custGeom>
              <a:avLst/>
              <a:gdLst/>
              <a:ahLst/>
              <a:cxnLst/>
              <a:rect l="l" t="t" r="r" b="b"/>
              <a:pathLst>
                <a:path w="1716404" h="1716404">
                  <a:moveTo>
                    <a:pt x="1716024" y="0"/>
                  </a:moveTo>
                  <a:lnTo>
                    <a:pt x="510159" y="0"/>
                  </a:lnTo>
                  <a:lnTo>
                    <a:pt x="461017" y="2334"/>
                  </a:lnTo>
                  <a:lnTo>
                    <a:pt x="413200" y="9196"/>
                  </a:lnTo>
                  <a:lnTo>
                    <a:pt x="366920" y="20372"/>
                  </a:lnTo>
                  <a:lnTo>
                    <a:pt x="322390" y="35647"/>
                  </a:lnTo>
                  <a:lnTo>
                    <a:pt x="279825" y="54809"/>
                  </a:lnTo>
                  <a:lnTo>
                    <a:pt x="239438" y="77644"/>
                  </a:lnTo>
                  <a:lnTo>
                    <a:pt x="201442" y="103939"/>
                  </a:lnTo>
                  <a:lnTo>
                    <a:pt x="166051" y="133479"/>
                  </a:lnTo>
                  <a:lnTo>
                    <a:pt x="133479" y="166051"/>
                  </a:lnTo>
                  <a:lnTo>
                    <a:pt x="103939" y="201442"/>
                  </a:lnTo>
                  <a:lnTo>
                    <a:pt x="77644" y="239438"/>
                  </a:lnTo>
                  <a:lnTo>
                    <a:pt x="54809" y="279825"/>
                  </a:lnTo>
                  <a:lnTo>
                    <a:pt x="35647" y="322390"/>
                  </a:lnTo>
                  <a:lnTo>
                    <a:pt x="20372" y="366920"/>
                  </a:lnTo>
                  <a:lnTo>
                    <a:pt x="9196" y="413200"/>
                  </a:lnTo>
                  <a:lnTo>
                    <a:pt x="2334" y="461017"/>
                  </a:lnTo>
                  <a:lnTo>
                    <a:pt x="0" y="510159"/>
                  </a:lnTo>
                  <a:lnTo>
                    <a:pt x="0" y="1716024"/>
                  </a:lnTo>
                  <a:lnTo>
                    <a:pt x="1205864" y="1716024"/>
                  </a:lnTo>
                  <a:lnTo>
                    <a:pt x="1255006" y="1713689"/>
                  </a:lnTo>
                  <a:lnTo>
                    <a:pt x="1302823" y="1706827"/>
                  </a:lnTo>
                  <a:lnTo>
                    <a:pt x="1349103" y="1695651"/>
                  </a:lnTo>
                  <a:lnTo>
                    <a:pt x="1393633" y="1680376"/>
                  </a:lnTo>
                  <a:lnTo>
                    <a:pt x="1436198" y="1661214"/>
                  </a:lnTo>
                  <a:lnTo>
                    <a:pt x="1476585" y="1638379"/>
                  </a:lnTo>
                  <a:lnTo>
                    <a:pt x="1514581" y="1612084"/>
                  </a:lnTo>
                  <a:lnTo>
                    <a:pt x="1549972" y="1582544"/>
                  </a:lnTo>
                  <a:lnTo>
                    <a:pt x="1582544" y="1549972"/>
                  </a:lnTo>
                  <a:lnTo>
                    <a:pt x="1612084" y="1514581"/>
                  </a:lnTo>
                  <a:lnTo>
                    <a:pt x="1638379" y="1476585"/>
                  </a:lnTo>
                  <a:lnTo>
                    <a:pt x="1661214" y="1436198"/>
                  </a:lnTo>
                  <a:lnTo>
                    <a:pt x="1680376" y="1393633"/>
                  </a:lnTo>
                  <a:lnTo>
                    <a:pt x="1695651" y="1349103"/>
                  </a:lnTo>
                  <a:lnTo>
                    <a:pt x="1706827" y="1302823"/>
                  </a:lnTo>
                  <a:lnTo>
                    <a:pt x="1713689" y="1255006"/>
                  </a:lnTo>
                  <a:lnTo>
                    <a:pt x="1716024" y="1205865"/>
                  </a:lnTo>
                  <a:lnTo>
                    <a:pt x="1716024" y="0"/>
                  </a:lnTo>
                  <a:close/>
                </a:path>
              </a:pathLst>
            </a:custGeom>
            <a:solidFill>
              <a:srgbClr val="454545"/>
            </a:solidFill>
          </p:spPr>
          <p:txBody>
            <a:bodyPr wrap="square" lIns="0" tIns="0" rIns="0" bIns="0" rtlCol="0"/>
            <a:lstStyle/>
            <a:p>
              <a:endParaRPr/>
            </a:p>
          </p:txBody>
        </p:sp>
        <p:pic>
          <p:nvPicPr>
            <p:cNvPr id="8" name="object 8"/>
            <p:cNvPicPr/>
            <p:nvPr/>
          </p:nvPicPr>
          <p:blipFill>
            <a:blip r:embed="rId4" cstate="print"/>
            <a:stretch>
              <a:fillRect/>
            </a:stretch>
          </p:blipFill>
          <p:spPr>
            <a:xfrm>
              <a:off x="1905000" y="2797237"/>
              <a:ext cx="984503" cy="984504"/>
            </a:xfrm>
            <a:prstGeom prst="rect">
              <a:avLst/>
            </a:prstGeom>
          </p:spPr>
        </p:pic>
      </p:grpSp>
      <p:sp>
        <p:nvSpPr>
          <p:cNvPr id="9" name="object 9"/>
          <p:cNvSpPr txBox="1"/>
          <p:nvPr/>
        </p:nvSpPr>
        <p:spPr>
          <a:xfrm>
            <a:off x="381001" y="4165472"/>
            <a:ext cx="3880040" cy="1597489"/>
          </a:xfrm>
          <a:prstGeom prst="rect">
            <a:avLst/>
          </a:prstGeom>
        </p:spPr>
        <p:txBody>
          <a:bodyPr vert="horz" wrap="square" lIns="0" tIns="28575" rIns="0" bIns="0" rtlCol="0">
            <a:spAutoFit/>
          </a:bodyPr>
          <a:lstStyle/>
          <a:p>
            <a:pPr marL="12700" marR="5080" indent="-1270" algn="ctr">
              <a:lnSpc>
                <a:spcPct val="91000"/>
              </a:lnSpc>
              <a:spcBef>
                <a:spcPts val="225"/>
              </a:spcBef>
            </a:pPr>
            <a:r>
              <a:rPr sz="1400" spc="20" dirty="0">
                <a:solidFill>
                  <a:schemeClr val="tx1"/>
                </a:solidFill>
                <a:latin typeface="Times New Roman" panose="02020603050405020304" pitchFamily="18" charset="0"/>
                <a:cs typeface="Times New Roman" panose="02020603050405020304" pitchFamily="18" charset="0"/>
              </a:rPr>
              <a:t>MEZUNİYET</a:t>
            </a:r>
            <a:r>
              <a:rPr sz="1400" spc="30" dirty="0">
                <a:solidFill>
                  <a:schemeClr val="tx1"/>
                </a:solidFill>
                <a:latin typeface="Times New Roman" panose="02020603050405020304" pitchFamily="18" charset="0"/>
                <a:cs typeface="Times New Roman" panose="02020603050405020304" pitchFamily="18" charset="0"/>
              </a:rPr>
              <a:t> </a:t>
            </a:r>
            <a:r>
              <a:rPr sz="1400" spc="50" dirty="0">
                <a:solidFill>
                  <a:schemeClr val="tx1"/>
                </a:solidFill>
                <a:latin typeface="Times New Roman" panose="02020603050405020304" pitchFamily="18" charset="0"/>
                <a:cs typeface="Times New Roman" panose="02020603050405020304" pitchFamily="18" charset="0"/>
              </a:rPr>
              <a:t>SINAVINA</a:t>
            </a:r>
            <a:r>
              <a:rPr sz="1400" spc="45"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GİREBİLMEK</a:t>
            </a:r>
            <a:r>
              <a:rPr sz="1400" spc="45" dirty="0">
                <a:solidFill>
                  <a:schemeClr val="tx1"/>
                </a:solidFill>
                <a:latin typeface="Times New Roman" panose="02020603050405020304" pitchFamily="18" charset="0"/>
                <a:cs typeface="Times New Roman" panose="02020603050405020304" pitchFamily="18" charset="0"/>
              </a:rPr>
              <a:t> İÇİN </a:t>
            </a:r>
            <a:r>
              <a:rPr sz="1400" dirty="0">
                <a:solidFill>
                  <a:schemeClr val="tx1"/>
                </a:solidFill>
                <a:latin typeface="Times New Roman" panose="02020603050405020304" pitchFamily="18" charset="0"/>
                <a:cs typeface="Times New Roman" panose="02020603050405020304" pitchFamily="18" charset="0"/>
              </a:rPr>
              <a:t>İLGİLİ</a:t>
            </a:r>
            <a:r>
              <a:rPr sz="1400" spc="13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DERSİN</a:t>
            </a:r>
            <a:r>
              <a:rPr sz="1400" spc="7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YARIYIL</a:t>
            </a:r>
            <a:r>
              <a:rPr sz="1400" spc="30" dirty="0">
                <a:solidFill>
                  <a:schemeClr val="tx1"/>
                </a:solidFill>
                <a:latin typeface="Times New Roman" panose="02020603050405020304" pitchFamily="18" charset="0"/>
                <a:cs typeface="Times New Roman" panose="02020603050405020304" pitchFamily="18" charset="0"/>
              </a:rPr>
              <a:t> </a:t>
            </a:r>
            <a:r>
              <a:rPr sz="1400" spc="85" dirty="0">
                <a:solidFill>
                  <a:schemeClr val="tx1"/>
                </a:solidFill>
                <a:latin typeface="Times New Roman" panose="02020603050405020304" pitchFamily="18" charset="0"/>
                <a:cs typeface="Times New Roman" panose="02020603050405020304" pitchFamily="18" charset="0"/>
              </a:rPr>
              <a:t>SONU</a:t>
            </a:r>
            <a:r>
              <a:rPr sz="1400" spc="60" dirty="0">
                <a:solidFill>
                  <a:schemeClr val="tx1"/>
                </a:solidFill>
                <a:latin typeface="Times New Roman" panose="02020603050405020304" pitchFamily="18" charset="0"/>
                <a:cs typeface="Times New Roman" panose="02020603050405020304" pitchFamily="18" charset="0"/>
              </a:rPr>
              <a:t> </a:t>
            </a:r>
            <a:r>
              <a:rPr sz="1400" spc="40" dirty="0">
                <a:solidFill>
                  <a:schemeClr val="tx1"/>
                </a:solidFill>
                <a:latin typeface="Times New Roman" panose="02020603050405020304" pitchFamily="18" charset="0"/>
                <a:cs typeface="Times New Roman" panose="02020603050405020304" pitchFamily="18" charset="0"/>
              </a:rPr>
              <a:t>SINAVINA </a:t>
            </a:r>
            <a:r>
              <a:rPr sz="1400" dirty="0">
                <a:solidFill>
                  <a:schemeClr val="tx1"/>
                </a:solidFill>
                <a:latin typeface="Times New Roman" panose="02020603050405020304" pitchFamily="18" charset="0"/>
                <a:cs typeface="Times New Roman" panose="02020603050405020304" pitchFamily="18" charset="0"/>
              </a:rPr>
              <a:t>GİREBİLME</a:t>
            </a:r>
            <a:r>
              <a:rPr sz="1400" spc="114"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ŞARTLARINI</a:t>
            </a:r>
            <a:r>
              <a:rPr sz="1400" spc="10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YERİNE</a:t>
            </a:r>
            <a:r>
              <a:rPr sz="1400" spc="100"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GETİRMİŞ </a:t>
            </a:r>
            <a:r>
              <a:rPr sz="1400" spc="75" dirty="0">
                <a:solidFill>
                  <a:schemeClr val="tx1"/>
                </a:solidFill>
                <a:latin typeface="Times New Roman" panose="02020603050405020304" pitchFamily="18" charset="0"/>
                <a:cs typeface="Times New Roman" panose="02020603050405020304" pitchFamily="18" charset="0"/>
              </a:rPr>
              <a:t>OLMAK</a:t>
            </a:r>
            <a:r>
              <a:rPr sz="1400" spc="-10" dirty="0">
                <a:solidFill>
                  <a:schemeClr val="tx1"/>
                </a:solidFill>
                <a:latin typeface="Times New Roman" panose="02020603050405020304" pitchFamily="18" charset="0"/>
                <a:cs typeface="Times New Roman" panose="02020603050405020304" pitchFamily="18" charset="0"/>
              </a:rPr>
              <a:t> </a:t>
            </a:r>
            <a:r>
              <a:rPr sz="1400" spc="55" dirty="0">
                <a:solidFill>
                  <a:schemeClr val="tx1"/>
                </a:solidFill>
                <a:latin typeface="Times New Roman" panose="02020603050405020304" pitchFamily="18" charset="0"/>
                <a:cs typeface="Times New Roman" panose="02020603050405020304" pitchFamily="18" charset="0"/>
              </a:rPr>
              <a:t>ZORUNLUDUR.</a:t>
            </a:r>
            <a:r>
              <a:rPr sz="1400" spc="-2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BU </a:t>
            </a:r>
            <a:r>
              <a:rPr sz="1400" spc="75" dirty="0">
                <a:solidFill>
                  <a:schemeClr val="tx1"/>
                </a:solidFill>
                <a:latin typeface="Times New Roman" panose="02020603050405020304" pitchFamily="18" charset="0"/>
                <a:cs typeface="Times New Roman" panose="02020603050405020304" pitchFamily="18" charset="0"/>
              </a:rPr>
              <a:t>MADDE </a:t>
            </a:r>
            <a:r>
              <a:rPr sz="1400" spc="30" dirty="0">
                <a:solidFill>
                  <a:schemeClr val="tx1"/>
                </a:solidFill>
                <a:latin typeface="Times New Roman" panose="02020603050405020304" pitchFamily="18" charset="0"/>
                <a:cs typeface="Times New Roman" panose="02020603050405020304" pitchFamily="18" charset="0"/>
              </a:rPr>
              <a:t>HÜKÜMLERİNDE</a:t>
            </a:r>
            <a:r>
              <a:rPr sz="1400" spc="65" dirty="0">
                <a:solidFill>
                  <a:schemeClr val="tx1"/>
                </a:solidFill>
                <a:latin typeface="Times New Roman" panose="02020603050405020304" pitchFamily="18" charset="0"/>
                <a:cs typeface="Times New Roman" panose="02020603050405020304" pitchFamily="18" charset="0"/>
              </a:rPr>
              <a:t> </a:t>
            </a:r>
            <a:r>
              <a:rPr sz="1400" spc="80" dirty="0">
                <a:solidFill>
                  <a:schemeClr val="tx1"/>
                </a:solidFill>
                <a:latin typeface="Times New Roman" panose="02020603050405020304" pitchFamily="18" charset="0"/>
                <a:cs typeface="Times New Roman" panose="02020603050405020304" pitchFamily="18" charset="0"/>
              </a:rPr>
              <a:t>ÖNGÖRÜLEN</a:t>
            </a:r>
            <a:r>
              <a:rPr sz="1400" spc="60" dirty="0">
                <a:solidFill>
                  <a:schemeClr val="tx1"/>
                </a:solidFill>
                <a:latin typeface="Times New Roman" panose="02020603050405020304" pitchFamily="18" charset="0"/>
                <a:cs typeface="Times New Roman" panose="02020603050405020304" pitchFamily="18" charset="0"/>
              </a:rPr>
              <a:t> </a:t>
            </a:r>
            <a:r>
              <a:rPr sz="1400" spc="35" dirty="0">
                <a:solidFill>
                  <a:schemeClr val="tx1"/>
                </a:solidFill>
                <a:latin typeface="Times New Roman" panose="02020603050405020304" pitchFamily="18" charset="0"/>
                <a:cs typeface="Times New Roman" panose="02020603050405020304" pitchFamily="18" charset="0"/>
              </a:rPr>
              <a:t>MEZUNİYET </a:t>
            </a:r>
            <a:r>
              <a:rPr sz="1400" spc="20" dirty="0">
                <a:solidFill>
                  <a:schemeClr val="tx1"/>
                </a:solidFill>
                <a:latin typeface="Times New Roman" panose="02020603050405020304" pitchFamily="18" charset="0"/>
                <a:cs typeface="Times New Roman" panose="02020603050405020304" pitchFamily="18" charset="0"/>
              </a:rPr>
              <a:t>SINAV</a:t>
            </a:r>
            <a:r>
              <a:rPr sz="1400" spc="65"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HAKKI,</a:t>
            </a:r>
            <a:r>
              <a:rPr sz="1400" spc="85"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ASGARİ</a:t>
            </a:r>
            <a:r>
              <a:rPr sz="1400" spc="155"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MEZUNİYET</a:t>
            </a:r>
            <a:r>
              <a:rPr sz="1400" spc="45"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ŞARTINI </a:t>
            </a:r>
            <a:r>
              <a:rPr sz="1400" dirty="0">
                <a:solidFill>
                  <a:schemeClr val="tx1"/>
                </a:solidFill>
                <a:latin typeface="Times New Roman" panose="02020603050405020304" pitchFamily="18" charset="0"/>
                <a:cs typeface="Times New Roman" panose="02020603050405020304" pitchFamily="18" charset="0"/>
              </a:rPr>
              <a:t>SAĞLAYABİLMELERİ</a:t>
            </a:r>
            <a:r>
              <a:rPr sz="1400" spc="105" dirty="0">
                <a:solidFill>
                  <a:schemeClr val="tx1"/>
                </a:solidFill>
                <a:latin typeface="Times New Roman" panose="02020603050405020304" pitchFamily="18" charset="0"/>
                <a:cs typeface="Times New Roman" panose="02020603050405020304" pitchFamily="18" charset="0"/>
              </a:rPr>
              <a:t> </a:t>
            </a:r>
            <a:r>
              <a:rPr sz="1400" spc="55" dirty="0">
                <a:solidFill>
                  <a:schemeClr val="tx1"/>
                </a:solidFill>
                <a:latin typeface="Times New Roman" panose="02020603050405020304" pitchFamily="18" charset="0"/>
                <a:cs typeface="Times New Roman" panose="02020603050405020304" pitchFamily="18" charset="0"/>
              </a:rPr>
              <a:t>HALİNDE</a:t>
            </a:r>
            <a:r>
              <a:rPr sz="1400" spc="60" dirty="0">
                <a:solidFill>
                  <a:schemeClr val="tx1"/>
                </a:solidFill>
                <a:latin typeface="Times New Roman" panose="02020603050405020304" pitchFamily="18" charset="0"/>
                <a:cs typeface="Times New Roman" panose="02020603050405020304" pitchFamily="18" charset="0"/>
              </a:rPr>
              <a:t> </a:t>
            </a:r>
            <a:r>
              <a:rPr sz="1400" spc="40" dirty="0">
                <a:solidFill>
                  <a:schemeClr val="tx1"/>
                </a:solidFill>
                <a:latin typeface="Times New Roman" panose="02020603050405020304" pitchFamily="18" charset="0"/>
                <a:cs typeface="Times New Roman" panose="02020603050405020304" pitchFamily="18" charset="0"/>
              </a:rPr>
              <a:t>AYNI </a:t>
            </a:r>
            <a:r>
              <a:rPr sz="1400" spc="10" dirty="0">
                <a:solidFill>
                  <a:schemeClr val="tx1"/>
                </a:solidFill>
                <a:latin typeface="Times New Roman" panose="02020603050405020304" pitchFamily="18" charset="0"/>
                <a:cs typeface="Times New Roman" panose="02020603050405020304" pitchFamily="18" charset="0"/>
              </a:rPr>
              <a:t>YARIYILDA</a:t>
            </a:r>
            <a:r>
              <a:rPr sz="1400" spc="40"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BİR</a:t>
            </a:r>
            <a:r>
              <a:rPr sz="1400" spc="85"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KEZ</a:t>
            </a:r>
            <a:r>
              <a:rPr sz="1400" spc="90"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TANINIR.</a:t>
            </a:r>
            <a:endParaRPr sz="1400" dirty="0">
              <a:solidFill>
                <a:schemeClr val="tx1"/>
              </a:solidFill>
              <a:latin typeface="Times New Roman" panose="02020603050405020304" pitchFamily="18" charset="0"/>
              <a:cs typeface="Times New Roman" panose="02020603050405020304" pitchFamily="18" charset="0"/>
            </a:endParaRPr>
          </a:p>
        </p:txBody>
      </p:sp>
      <p:grpSp>
        <p:nvGrpSpPr>
          <p:cNvPr id="10" name="object 10"/>
          <p:cNvGrpSpPr/>
          <p:nvPr/>
        </p:nvGrpSpPr>
        <p:grpSpPr>
          <a:xfrm>
            <a:off x="5446395" y="2237469"/>
            <a:ext cx="5394325" cy="1716405"/>
            <a:chOff x="5382915" y="2349188"/>
            <a:chExt cx="5394325" cy="1716405"/>
          </a:xfrm>
        </p:grpSpPr>
        <p:sp>
          <p:nvSpPr>
            <p:cNvPr id="11" name="object 11"/>
            <p:cNvSpPr/>
            <p:nvPr/>
          </p:nvSpPr>
          <p:spPr>
            <a:xfrm>
              <a:off x="5382915" y="2349188"/>
              <a:ext cx="1716405" cy="1716405"/>
            </a:xfrm>
            <a:custGeom>
              <a:avLst/>
              <a:gdLst/>
              <a:ahLst/>
              <a:cxnLst/>
              <a:rect l="l" t="t" r="r" b="b"/>
              <a:pathLst>
                <a:path w="1716404" h="1716404">
                  <a:moveTo>
                    <a:pt x="1716023" y="0"/>
                  </a:moveTo>
                  <a:lnTo>
                    <a:pt x="510159" y="0"/>
                  </a:lnTo>
                  <a:lnTo>
                    <a:pt x="461017" y="2334"/>
                  </a:lnTo>
                  <a:lnTo>
                    <a:pt x="413200" y="9196"/>
                  </a:lnTo>
                  <a:lnTo>
                    <a:pt x="366920" y="20372"/>
                  </a:lnTo>
                  <a:lnTo>
                    <a:pt x="322390" y="35647"/>
                  </a:lnTo>
                  <a:lnTo>
                    <a:pt x="279825" y="54809"/>
                  </a:lnTo>
                  <a:lnTo>
                    <a:pt x="239438" y="77644"/>
                  </a:lnTo>
                  <a:lnTo>
                    <a:pt x="201442" y="103939"/>
                  </a:lnTo>
                  <a:lnTo>
                    <a:pt x="166051" y="133479"/>
                  </a:lnTo>
                  <a:lnTo>
                    <a:pt x="133479" y="166051"/>
                  </a:lnTo>
                  <a:lnTo>
                    <a:pt x="103939" y="201442"/>
                  </a:lnTo>
                  <a:lnTo>
                    <a:pt x="77644" y="239438"/>
                  </a:lnTo>
                  <a:lnTo>
                    <a:pt x="54809" y="279825"/>
                  </a:lnTo>
                  <a:lnTo>
                    <a:pt x="35647" y="322390"/>
                  </a:lnTo>
                  <a:lnTo>
                    <a:pt x="20372" y="366920"/>
                  </a:lnTo>
                  <a:lnTo>
                    <a:pt x="9196" y="413200"/>
                  </a:lnTo>
                  <a:lnTo>
                    <a:pt x="2334" y="461017"/>
                  </a:lnTo>
                  <a:lnTo>
                    <a:pt x="0" y="510159"/>
                  </a:lnTo>
                  <a:lnTo>
                    <a:pt x="0" y="1716024"/>
                  </a:lnTo>
                  <a:lnTo>
                    <a:pt x="1205864" y="1716024"/>
                  </a:lnTo>
                  <a:lnTo>
                    <a:pt x="1255006" y="1713689"/>
                  </a:lnTo>
                  <a:lnTo>
                    <a:pt x="1302823" y="1706827"/>
                  </a:lnTo>
                  <a:lnTo>
                    <a:pt x="1349103" y="1695651"/>
                  </a:lnTo>
                  <a:lnTo>
                    <a:pt x="1393633" y="1680376"/>
                  </a:lnTo>
                  <a:lnTo>
                    <a:pt x="1436198" y="1661214"/>
                  </a:lnTo>
                  <a:lnTo>
                    <a:pt x="1476585" y="1638379"/>
                  </a:lnTo>
                  <a:lnTo>
                    <a:pt x="1514581" y="1612084"/>
                  </a:lnTo>
                  <a:lnTo>
                    <a:pt x="1549972" y="1582544"/>
                  </a:lnTo>
                  <a:lnTo>
                    <a:pt x="1582544" y="1549972"/>
                  </a:lnTo>
                  <a:lnTo>
                    <a:pt x="1612084" y="1514581"/>
                  </a:lnTo>
                  <a:lnTo>
                    <a:pt x="1638379" y="1476585"/>
                  </a:lnTo>
                  <a:lnTo>
                    <a:pt x="1661214" y="1436198"/>
                  </a:lnTo>
                  <a:lnTo>
                    <a:pt x="1680376" y="1393633"/>
                  </a:lnTo>
                  <a:lnTo>
                    <a:pt x="1695651" y="1349103"/>
                  </a:lnTo>
                  <a:lnTo>
                    <a:pt x="1706827" y="1302823"/>
                  </a:lnTo>
                  <a:lnTo>
                    <a:pt x="1713689" y="1255006"/>
                  </a:lnTo>
                  <a:lnTo>
                    <a:pt x="1716023" y="1205865"/>
                  </a:lnTo>
                  <a:lnTo>
                    <a:pt x="1716023" y="0"/>
                  </a:lnTo>
                  <a:close/>
                </a:path>
              </a:pathLst>
            </a:custGeom>
            <a:solidFill>
              <a:srgbClr val="454545"/>
            </a:solidFill>
          </p:spPr>
          <p:txBody>
            <a:bodyPr wrap="square" lIns="0" tIns="0" rIns="0" bIns="0" rtlCol="0"/>
            <a:lstStyle/>
            <a:p>
              <a:endParaRPr/>
            </a:p>
          </p:txBody>
        </p:sp>
        <p:pic>
          <p:nvPicPr>
            <p:cNvPr id="12" name="object 12"/>
            <p:cNvPicPr/>
            <p:nvPr/>
          </p:nvPicPr>
          <p:blipFill>
            <a:blip r:embed="rId5" cstate="print"/>
            <a:stretch>
              <a:fillRect/>
            </a:stretch>
          </p:blipFill>
          <p:spPr>
            <a:xfrm>
              <a:off x="5733817" y="2810566"/>
              <a:ext cx="984503" cy="984504"/>
            </a:xfrm>
            <a:prstGeom prst="rect">
              <a:avLst/>
            </a:prstGeom>
          </p:spPr>
        </p:pic>
        <p:sp>
          <p:nvSpPr>
            <p:cNvPr id="13" name="object 13"/>
            <p:cNvSpPr/>
            <p:nvPr/>
          </p:nvSpPr>
          <p:spPr>
            <a:xfrm>
              <a:off x="9062740" y="2349188"/>
              <a:ext cx="1714500" cy="1716405"/>
            </a:xfrm>
            <a:custGeom>
              <a:avLst/>
              <a:gdLst/>
              <a:ahLst/>
              <a:cxnLst/>
              <a:rect l="l" t="t" r="r" b="b"/>
              <a:pathLst>
                <a:path w="1714500" h="1716404">
                  <a:moveTo>
                    <a:pt x="1714500" y="0"/>
                  </a:moveTo>
                  <a:lnTo>
                    <a:pt x="509650" y="0"/>
                  </a:lnTo>
                  <a:lnTo>
                    <a:pt x="460574" y="2333"/>
                  </a:lnTo>
                  <a:lnTo>
                    <a:pt x="412816" y="9191"/>
                  </a:lnTo>
                  <a:lnTo>
                    <a:pt x="366590" y="20359"/>
                  </a:lnTo>
                  <a:lnTo>
                    <a:pt x="322111" y="35625"/>
                  </a:lnTo>
                  <a:lnTo>
                    <a:pt x="279590" y="54773"/>
                  </a:lnTo>
                  <a:lnTo>
                    <a:pt x="239244" y="77591"/>
                  </a:lnTo>
                  <a:lnTo>
                    <a:pt x="201284" y="103865"/>
                  </a:lnTo>
                  <a:lnTo>
                    <a:pt x="165925" y="133381"/>
                  </a:lnTo>
                  <a:lnTo>
                    <a:pt x="133381" y="165925"/>
                  </a:lnTo>
                  <a:lnTo>
                    <a:pt x="103865" y="201284"/>
                  </a:lnTo>
                  <a:lnTo>
                    <a:pt x="77591" y="239244"/>
                  </a:lnTo>
                  <a:lnTo>
                    <a:pt x="54773" y="279590"/>
                  </a:lnTo>
                  <a:lnTo>
                    <a:pt x="35625" y="322111"/>
                  </a:lnTo>
                  <a:lnTo>
                    <a:pt x="20359" y="366590"/>
                  </a:lnTo>
                  <a:lnTo>
                    <a:pt x="9191" y="412816"/>
                  </a:lnTo>
                  <a:lnTo>
                    <a:pt x="2333" y="460574"/>
                  </a:lnTo>
                  <a:lnTo>
                    <a:pt x="0" y="509651"/>
                  </a:lnTo>
                  <a:lnTo>
                    <a:pt x="0" y="1716024"/>
                  </a:lnTo>
                  <a:lnTo>
                    <a:pt x="1204849" y="1716024"/>
                  </a:lnTo>
                  <a:lnTo>
                    <a:pt x="1253925" y="1713690"/>
                  </a:lnTo>
                  <a:lnTo>
                    <a:pt x="1301683" y="1706832"/>
                  </a:lnTo>
                  <a:lnTo>
                    <a:pt x="1347909" y="1695664"/>
                  </a:lnTo>
                  <a:lnTo>
                    <a:pt x="1392388" y="1680398"/>
                  </a:lnTo>
                  <a:lnTo>
                    <a:pt x="1434909" y="1661250"/>
                  </a:lnTo>
                  <a:lnTo>
                    <a:pt x="1475255" y="1638432"/>
                  </a:lnTo>
                  <a:lnTo>
                    <a:pt x="1513215" y="1612158"/>
                  </a:lnTo>
                  <a:lnTo>
                    <a:pt x="1548574" y="1582642"/>
                  </a:lnTo>
                  <a:lnTo>
                    <a:pt x="1581118" y="1550098"/>
                  </a:lnTo>
                  <a:lnTo>
                    <a:pt x="1610634" y="1514739"/>
                  </a:lnTo>
                  <a:lnTo>
                    <a:pt x="1636908" y="1476779"/>
                  </a:lnTo>
                  <a:lnTo>
                    <a:pt x="1659726" y="1436433"/>
                  </a:lnTo>
                  <a:lnTo>
                    <a:pt x="1678874" y="1393912"/>
                  </a:lnTo>
                  <a:lnTo>
                    <a:pt x="1694140" y="1349433"/>
                  </a:lnTo>
                  <a:lnTo>
                    <a:pt x="1705308" y="1303207"/>
                  </a:lnTo>
                  <a:lnTo>
                    <a:pt x="1712166" y="1255449"/>
                  </a:lnTo>
                  <a:lnTo>
                    <a:pt x="1714500" y="1206373"/>
                  </a:lnTo>
                  <a:lnTo>
                    <a:pt x="1714500" y="0"/>
                  </a:lnTo>
                  <a:close/>
                </a:path>
              </a:pathLst>
            </a:custGeom>
            <a:solidFill>
              <a:srgbClr val="454545"/>
            </a:solidFill>
          </p:spPr>
          <p:txBody>
            <a:bodyPr wrap="square" lIns="0" tIns="0" rIns="0" bIns="0" rtlCol="0"/>
            <a:lstStyle/>
            <a:p>
              <a:endParaRPr/>
            </a:p>
          </p:txBody>
        </p:sp>
        <p:pic>
          <p:nvPicPr>
            <p:cNvPr id="14" name="object 14"/>
            <p:cNvPicPr/>
            <p:nvPr/>
          </p:nvPicPr>
          <p:blipFill>
            <a:blip r:embed="rId6" cstate="print"/>
            <a:stretch>
              <a:fillRect/>
            </a:stretch>
          </p:blipFill>
          <p:spPr>
            <a:xfrm>
              <a:off x="9385320" y="2715138"/>
              <a:ext cx="984503" cy="984504"/>
            </a:xfrm>
            <a:prstGeom prst="rect">
              <a:avLst/>
            </a:prstGeom>
          </p:spPr>
        </p:pic>
      </p:grpSp>
      <p:sp>
        <p:nvSpPr>
          <p:cNvPr id="15" name="object 15"/>
          <p:cNvSpPr txBox="1"/>
          <p:nvPr/>
        </p:nvSpPr>
        <p:spPr>
          <a:xfrm>
            <a:off x="4843144" y="4106675"/>
            <a:ext cx="3234056" cy="1775871"/>
          </a:xfrm>
          <a:prstGeom prst="rect">
            <a:avLst/>
          </a:prstGeom>
        </p:spPr>
        <p:txBody>
          <a:bodyPr vert="horz" wrap="square" lIns="0" tIns="30480" rIns="0" bIns="0" rtlCol="0">
            <a:spAutoFit/>
          </a:bodyPr>
          <a:lstStyle/>
          <a:p>
            <a:pPr marL="12700" marR="5080" indent="1270" algn="ctr">
              <a:lnSpc>
                <a:spcPct val="90000"/>
              </a:lnSpc>
              <a:spcBef>
                <a:spcPts val="240"/>
              </a:spcBef>
            </a:pPr>
            <a:r>
              <a:rPr sz="1400" spc="20" dirty="0">
                <a:solidFill>
                  <a:schemeClr val="tx1"/>
                </a:solidFill>
                <a:latin typeface="Times New Roman" panose="02020603050405020304" pitchFamily="18" charset="0"/>
                <a:cs typeface="Times New Roman" panose="02020603050405020304" pitchFamily="18" charset="0"/>
              </a:rPr>
              <a:t>ASGARİ</a:t>
            </a:r>
            <a:r>
              <a:rPr sz="1400" spc="204"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MEZUNİYET</a:t>
            </a:r>
            <a:r>
              <a:rPr sz="1400" spc="100"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ŞARTINI</a:t>
            </a:r>
            <a:r>
              <a:rPr sz="1400" spc="50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SAĞLAYABİLMESİ</a:t>
            </a:r>
            <a:r>
              <a:rPr sz="1400" spc="11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İÇİN,</a:t>
            </a:r>
            <a:r>
              <a:rPr sz="1400" spc="50" dirty="0">
                <a:solidFill>
                  <a:schemeClr val="tx1"/>
                </a:solidFill>
                <a:latin typeface="Times New Roman" panose="02020603050405020304" pitchFamily="18" charset="0"/>
                <a:cs typeface="Times New Roman" panose="02020603050405020304" pitchFamily="18" charset="0"/>
              </a:rPr>
              <a:t> </a:t>
            </a:r>
            <a:r>
              <a:rPr sz="1400" spc="-50" dirty="0">
                <a:solidFill>
                  <a:schemeClr val="tx1"/>
                </a:solidFill>
                <a:latin typeface="Times New Roman" panose="02020603050405020304" pitchFamily="18" charset="0"/>
                <a:cs typeface="Times New Roman" panose="02020603050405020304" pitchFamily="18" charset="0"/>
              </a:rPr>
              <a:t>STAJ</a:t>
            </a:r>
            <a:r>
              <a:rPr sz="1400" spc="50" dirty="0">
                <a:solidFill>
                  <a:schemeClr val="tx1"/>
                </a:solidFill>
                <a:latin typeface="Times New Roman" panose="02020603050405020304" pitchFamily="18" charset="0"/>
                <a:cs typeface="Times New Roman" panose="02020603050405020304" pitchFamily="18" charset="0"/>
              </a:rPr>
              <a:t> </a:t>
            </a:r>
            <a:r>
              <a:rPr sz="1400" spc="65" dirty="0">
                <a:solidFill>
                  <a:schemeClr val="tx1"/>
                </a:solidFill>
                <a:latin typeface="Times New Roman" panose="02020603050405020304" pitchFamily="18" charset="0"/>
                <a:cs typeface="Times New Roman" panose="02020603050405020304" pitchFamily="18" charset="0"/>
              </a:rPr>
              <a:t>DIŞINDA</a:t>
            </a:r>
            <a:r>
              <a:rPr sz="1400" spc="40" dirty="0">
                <a:solidFill>
                  <a:schemeClr val="tx1"/>
                </a:solidFill>
                <a:latin typeface="Times New Roman" panose="02020603050405020304" pitchFamily="18" charset="0"/>
                <a:cs typeface="Times New Roman" panose="02020603050405020304" pitchFamily="18" charset="0"/>
              </a:rPr>
              <a:t> </a:t>
            </a:r>
            <a:r>
              <a:rPr sz="1400" spc="45" dirty="0">
                <a:solidFill>
                  <a:schemeClr val="tx1"/>
                </a:solidFill>
                <a:latin typeface="Times New Roman" panose="02020603050405020304" pitchFamily="18" charset="0"/>
                <a:cs typeface="Times New Roman" panose="02020603050405020304" pitchFamily="18" charset="0"/>
              </a:rPr>
              <a:t>DEVAM </a:t>
            </a:r>
            <a:r>
              <a:rPr sz="1400" dirty="0">
                <a:solidFill>
                  <a:schemeClr val="tx1"/>
                </a:solidFill>
                <a:latin typeface="Times New Roman" panose="02020603050405020304" pitchFamily="18" charset="0"/>
                <a:cs typeface="Times New Roman" panose="02020603050405020304" pitchFamily="18" charset="0"/>
              </a:rPr>
              <a:t>ŞARTINI</a:t>
            </a:r>
            <a:r>
              <a:rPr sz="1400" spc="10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YERİNE</a:t>
            </a:r>
            <a:r>
              <a:rPr sz="1400" spc="9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GETİRDİĞİ</a:t>
            </a:r>
            <a:r>
              <a:rPr sz="1400" spc="175" dirty="0">
                <a:solidFill>
                  <a:schemeClr val="tx1"/>
                </a:solidFill>
                <a:latin typeface="Times New Roman" panose="02020603050405020304" pitchFamily="18" charset="0"/>
                <a:cs typeface="Times New Roman" panose="02020603050405020304" pitchFamily="18" charset="0"/>
              </a:rPr>
              <a:t> </a:t>
            </a:r>
            <a:r>
              <a:rPr sz="1400" spc="55" dirty="0">
                <a:solidFill>
                  <a:schemeClr val="tx1"/>
                </a:solidFill>
                <a:latin typeface="Times New Roman" panose="02020603050405020304" pitchFamily="18" charset="0"/>
                <a:cs typeface="Times New Roman" panose="02020603050405020304" pitchFamily="18" charset="0"/>
              </a:rPr>
              <a:t>EN</a:t>
            </a:r>
            <a:r>
              <a:rPr sz="1400" spc="12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FAZLA</a:t>
            </a:r>
            <a:r>
              <a:rPr sz="1400" spc="135" dirty="0">
                <a:solidFill>
                  <a:schemeClr val="tx1"/>
                </a:solidFill>
                <a:latin typeface="Times New Roman" panose="02020603050405020304" pitchFamily="18" charset="0"/>
                <a:cs typeface="Times New Roman" panose="02020603050405020304" pitchFamily="18" charset="0"/>
              </a:rPr>
              <a:t> </a:t>
            </a:r>
            <a:r>
              <a:rPr sz="1400" spc="-25" dirty="0">
                <a:solidFill>
                  <a:schemeClr val="tx1"/>
                </a:solidFill>
                <a:latin typeface="Times New Roman" panose="02020603050405020304" pitchFamily="18" charset="0"/>
                <a:cs typeface="Times New Roman" panose="02020603050405020304" pitchFamily="18" charset="0"/>
              </a:rPr>
              <a:t>İKİ </a:t>
            </a:r>
            <a:r>
              <a:rPr sz="1400" dirty="0">
                <a:solidFill>
                  <a:schemeClr val="tx1"/>
                </a:solidFill>
                <a:latin typeface="Times New Roman" panose="02020603050405020304" pitchFamily="18" charset="0"/>
                <a:cs typeface="Times New Roman" panose="02020603050405020304" pitchFamily="18" charset="0"/>
              </a:rPr>
              <a:t>DERSTEN;</a:t>
            </a:r>
            <a:r>
              <a:rPr sz="1400" spc="13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BÜTÜNLEME</a:t>
            </a:r>
            <a:r>
              <a:rPr sz="1400" spc="130" dirty="0">
                <a:solidFill>
                  <a:schemeClr val="tx1"/>
                </a:solidFill>
                <a:latin typeface="Times New Roman" panose="02020603050405020304" pitchFamily="18" charset="0"/>
                <a:cs typeface="Times New Roman" panose="02020603050405020304" pitchFamily="18" charset="0"/>
              </a:rPr>
              <a:t> </a:t>
            </a:r>
            <a:r>
              <a:rPr sz="1400" spc="50" dirty="0">
                <a:solidFill>
                  <a:schemeClr val="tx1"/>
                </a:solidFill>
                <a:latin typeface="Times New Roman" panose="02020603050405020304" pitchFamily="18" charset="0"/>
                <a:cs typeface="Times New Roman" panose="02020603050405020304" pitchFamily="18" charset="0"/>
              </a:rPr>
              <a:t>SINAVLARINDAN </a:t>
            </a:r>
            <a:r>
              <a:rPr sz="1400" spc="80" dirty="0">
                <a:solidFill>
                  <a:schemeClr val="tx1"/>
                </a:solidFill>
                <a:latin typeface="Times New Roman" panose="02020603050405020304" pitchFamily="18" charset="0"/>
                <a:cs typeface="Times New Roman" panose="02020603050405020304" pitchFamily="18" charset="0"/>
              </a:rPr>
              <a:t>SONRA</a:t>
            </a:r>
            <a:r>
              <a:rPr sz="1400" spc="1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VEYA</a:t>
            </a:r>
            <a:r>
              <a:rPr sz="1400" spc="2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AÇILIRSA</a:t>
            </a:r>
            <a:r>
              <a:rPr sz="1400" spc="35" dirty="0">
                <a:solidFill>
                  <a:schemeClr val="tx1"/>
                </a:solidFill>
                <a:latin typeface="Times New Roman" panose="02020603050405020304" pitchFamily="18" charset="0"/>
                <a:cs typeface="Times New Roman" panose="02020603050405020304" pitchFamily="18" charset="0"/>
              </a:rPr>
              <a:t> </a:t>
            </a:r>
            <a:r>
              <a:rPr sz="1400" spc="75" dirty="0">
                <a:solidFill>
                  <a:schemeClr val="tx1"/>
                </a:solidFill>
                <a:latin typeface="Times New Roman" panose="02020603050405020304" pitchFamily="18" charset="0"/>
                <a:cs typeface="Times New Roman" panose="02020603050405020304" pitchFamily="18" charset="0"/>
              </a:rPr>
              <a:t>YAZ</a:t>
            </a:r>
            <a:r>
              <a:rPr sz="1400" spc="30" dirty="0">
                <a:solidFill>
                  <a:schemeClr val="tx1"/>
                </a:solidFill>
                <a:latin typeface="Times New Roman" panose="02020603050405020304" pitchFamily="18" charset="0"/>
                <a:cs typeface="Times New Roman" panose="02020603050405020304" pitchFamily="18" charset="0"/>
              </a:rPr>
              <a:t> </a:t>
            </a:r>
            <a:r>
              <a:rPr sz="1400" spc="65" dirty="0">
                <a:solidFill>
                  <a:schemeClr val="tx1"/>
                </a:solidFill>
                <a:latin typeface="Times New Roman" panose="02020603050405020304" pitchFamily="18" charset="0"/>
                <a:cs typeface="Times New Roman" panose="02020603050405020304" pitchFamily="18" charset="0"/>
              </a:rPr>
              <a:t>OKULU</a:t>
            </a:r>
            <a:r>
              <a:rPr sz="1400" spc="30" dirty="0">
                <a:solidFill>
                  <a:schemeClr val="tx1"/>
                </a:solidFill>
                <a:latin typeface="Times New Roman" panose="02020603050405020304" pitchFamily="18" charset="0"/>
                <a:cs typeface="Times New Roman" panose="02020603050405020304" pitchFamily="18" charset="0"/>
              </a:rPr>
              <a:t> </a:t>
            </a:r>
            <a:r>
              <a:rPr sz="1400" spc="65" dirty="0">
                <a:solidFill>
                  <a:schemeClr val="tx1"/>
                </a:solidFill>
                <a:latin typeface="Times New Roman" panose="02020603050405020304" pitchFamily="18" charset="0"/>
                <a:cs typeface="Times New Roman" panose="02020603050405020304" pitchFamily="18" charset="0"/>
              </a:rPr>
              <a:t>SONU </a:t>
            </a:r>
            <a:r>
              <a:rPr sz="1400" dirty="0">
                <a:solidFill>
                  <a:schemeClr val="tx1"/>
                </a:solidFill>
                <a:latin typeface="Times New Roman" panose="02020603050405020304" pitchFamily="18" charset="0"/>
                <a:cs typeface="Times New Roman" panose="02020603050405020304" pitchFamily="18" charset="0"/>
              </a:rPr>
              <a:t>MAZERET</a:t>
            </a:r>
            <a:r>
              <a:rPr sz="1400" spc="95" dirty="0">
                <a:solidFill>
                  <a:schemeClr val="tx1"/>
                </a:solidFill>
                <a:latin typeface="Times New Roman" panose="02020603050405020304" pitchFamily="18" charset="0"/>
                <a:cs typeface="Times New Roman" panose="02020603050405020304" pitchFamily="18" charset="0"/>
              </a:rPr>
              <a:t> </a:t>
            </a:r>
            <a:r>
              <a:rPr sz="1400" spc="60" dirty="0">
                <a:solidFill>
                  <a:schemeClr val="tx1"/>
                </a:solidFill>
                <a:latin typeface="Times New Roman" panose="02020603050405020304" pitchFamily="18" charset="0"/>
                <a:cs typeface="Times New Roman" panose="02020603050405020304" pitchFamily="18" charset="0"/>
              </a:rPr>
              <a:t>SINAVLARINDAN</a:t>
            </a:r>
            <a:r>
              <a:rPr sz="1400" spc="65" dirty="0">
                <a:solidFill>
                  <a:schemeClr val="tx1"/>
                </a:solidFill>
                <a:latin typeface="Times New Roman" panose="02020603050405020304" pitchFamily="18" charset="0"/>
                <a:cs typeface="Times New Roman" panose="02020603050405020304" pitchFamily="18" charset="0"/>
              </a:rPr>
              <a:t> </a:t>
            </a:r>
            <a:r>
              <a:rPr sz="1400" spc="-10" dirty="0">
                <a:solidFill>
                  <a:schemeClr val="tx1"/>
                </a:solidFill>
                <a:latin typeface="Times New Roman" panose="02020603050405020304" pitchFamily="18" charset="0"/>
                <a:cs typeface="Times New Roman" panose="02020603050405020304" pitchFamily="18" charset="0"/>
              </a:rPr>
              <a:t>SONRA, </a:t>
            </a:r>
            <a:r>
              <a:rPr sz="1400" spc="20" dirty="0">
                <a:solidFill>
                  <a:schemeClr val="tx1"/>
                </a:solidFill>
                <a:latin typeface="Times New Roman" panose="02020603050405020304" pitchFamily="18" charset="0"/>
                <a:cs typeface="Times New Roman" panose="02020603050405020304" pitchFamily="18" charset="0"/>
              </a:rPr>
              <a:t>MEZUNİYET</a:t>
            </a:r>
            <a:r>
              <a:rPr sz="1400" spc="114"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SINAVLARINA</a:t>
            </a:r>
            <a:r>
              <a:rPr sz="1400" spc="114"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GİRME</a:t>
            </a:r>
            <a:r>
              <a:rPr sz="1400" spc="130" dirty="0">
                <a:solidFill>
                  <a:schemeClr val="tx1"/>
                </a:solidFill>
                <a:latin typeface="Times New Roman" panose="02020603050405020304" pitchFamily="18" charset="0"/>
                <a:cs typeface="Times New Roman" panose="02020603050405020304" pitchFamily="18" charset="0"/>
              </a:rPr>
              <a:t> </a:t>
            </a:r>
            <a:r>
              <a:rPr sz="1400" spc="45" dirty="0">
                <a:solidFill>
                  <a:schemeClr val="tx1"/>
                </a:solidFill>
                <a:latin typeface="Times New Roman" panose="02020603050405020304" pitchFamily="18" charset="0"/>
                <a:cs typeface="Times New Roman" panose="02020603050405020304" pitchFamily="18" charset="0"/>
              </a:rPr>
              <a:t>HAKKI </a:t>
            </a:r>
            <a:r>
              <a:rPr sz="1400" spc="-10" dirty="0">
                <a:solidFill>
                  <a:schemeClr val="tx1"/>
                </a:solidFill>
                <a:latin typeface="Times New Roman" panose="02020603050405020304" pitchFamily="18" charset="0"/>
                <a:cs typeface="Times New Roman" panose="02020603050405020304" pitchFamily="18" charset="0"/>
              </a:rPr>
              <a:t>VERİLİR.</a:t>
            </a:r>
            <a:endParaRPr sz="1400" dirty="0">
              <a:solidFill>
                <a:schemeClr val="tx1"/>
              </a:solidFill>
              <a:latin typeface="Times New Roman" panose="02020603050405020304" pitchFamily="18" charset="0"/>
              <a:cs typeface="Times New Roman" panose="02020603050405020304" pitchFamily="18" charset="0"/>
            </a:endParaRPr>
          </a:p>
        </p:txBody>
      </p:sp>
      <p:sp>
        <p:nvSpPr>
          <p:cNvPr id="16" name="object 16"/>
          <p:cNvSpPr txBox="1"/>
          <p:nvPr/>
        </p:nvSpPr>
        <p:spPr>
          <a:xfrm>
            <a:off x="8659303" y="4165472"/>
            <a:ext cx="2618297" cy="1427970"/>
          </a:xfrm>
          <a:prstGeom prst="rect">
            <a:avLst/>
          </a:prstGeom>
        </p:spPr>
        <p:txBody>
          <a:bodyPr vert="horz" wrap="square" lIns="0" tIns="27305" rIns="0" bIns="0" rtlCol="0">
            <a:spAutoFit/>
          </a:bodyPr>
          <a:lstStyle/>
          <a:p>
            <a:pPr marL="12700" marR="5080" indent="-635" algn="ctr">
              <a:lnSpc>
                <a:spcPct val="92000"/>
              </a:lnSpc>
              <a:spcBef>
                <a:spcPts val="215"/>
              </a:spcBef>
            </a:pPr>
            <a:r>
              <a:rPr sz="1400" dirty="0">
                <a:solidFill>
                  <a:schemeClr val="tx1"/>
                </a:solidFill>
                <a:latin typeface="Times New Roman" panose="02020603050405020304" pitchFamily="18" charset="0"/>
                <a:cs typeface="Times New Roman" panose="02020603050405020304" pitchFamily="18" charset="0"/>
              </a:rPr>
              <a:t>ÖĞRENCİLER,</a:t>
            </a:r>
            <a:r>
              <a:rPr sz="1400" spc="25" dirty="0">
                <a:solidFill>
                  <a:schemeClr val="tx1"/>
                </a:solidFill>
                <a:latin typeface="Times New Roman" panose="02020603050405020304" pitchFamily="18" charset="0"/>
                <a:cs typeface="Times New Roman" panose="02020603050405020304" pitchFamily="18" charset="0"/>
              </a:rPr>
              <a:t> </a:t>
            </a:r>
            <a:r>
              <a:rPr sz="1400" spc="60" dirty="0">
                <a:solidFill>
                  <a:schemeClr val="tx1"/>
                </a:solidFill>
                <a:latin typeface="Times New Roman" panose="02020603050405020304" pitchFamily="18" charset="0"/>
                <a:cs typeface="Times New Roman" panose="02020603050405020304" pitchFamily="18" charset="0"/>
              </a:rPr>
              <a:t>AYNI</a:t>
            </a:r>
            <a:r>
              <a:rPr sz="1400" spc="5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SEÇMELİ</a:t>
            </a:r>
            <a:r>
              <a:rPr sz="1400" spc="140" dirty="0">
                <a:solidFill>
                  <a:schemeClr val="tx1"/>
                </a:solidFill>
                <a:latin typeface="Times New Roman" panose="02020603050405020304" pitchFamily="18" charset="0"/>
                <a:cs typeface="Times New Roman" panose="02020603050405020304" pitchFamily="18" charset="0"/>
              </a:rPr>
              <a:t> </a:t>
            </a:r>
            <a:r>
              <a:rPr sz="1400" spc="40" dirty="0">
                <a:solidFill>
                  <a:schemeClr val="tx1"/>
                </a:solidFill>
                <a:latin typeface="Times New Roman" panose="02020603050405020304" pitchFamily="18" charset="0"/>
                <a:cs typeface="Times New Roman" panose="02020603050405020304" pitchFamily="18" charset="0"/>
              </a:rPr>
              <a:t>GRUPTAN </a:t>
            </a:r>
            <a:r>
              <a:rPr sz="1400" spc="55" dirty="0">
                <a:solidFill>
                  <a:schemeClr val="tx1"/>
                </a:solidFill>
                <a:latin typeface="Times New Roman" panose="02020603050405020304" pitchFamily="18" charset="0"/>
                <a:cs typeface="Times New Roman" panose="02020603050405020304" pitchFamily="18" charset="0"/>
              </a:rPr>
              <a:t>DEVAM</a:t>
            </a:r>
            <a:r>
              <a:rPr sz="1400" spc="11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ŞARTINI</a:t>
            </a:r>
            <a:r>
              <a:rPr sz="1400" spc="11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YERİNE</a:t>
            </a:r>
            <a:r>
              <a:rPr sz="1400" spc="9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GETİRDİĞİ</a:t>
            </a:r>
            <a:r>
              <a:rPr sz="1400" spc="180" dirty="0">
                <a:solidFill>
                  <a:schemeClr val="tx1"/>
                </a:solidFill>
                <a:latin typeface="Times New Roman" panose="02020603050405020304" pitchFamily="18" charset="0"/>
                <a:cs typeface="Times New Roman" panose="02020603050405020304" pitchFamily="18" charset="0"/>
              </a:rPr>
              <a:t> </a:t>
            </a:r>
            <a:r>
              <a:rPr sz="1400" spc="40" dirty="0">
                <a:solidFill>
                  <a:schemeClr val="tx1"/>
                </a:solidFill>
                <a:latin typeface="Times New Roman" panose="02020603050405020304" pitchFamily="18" charset="0"/>
                <a:cs typeface="Times New Roman" panose="02020603050405020304" pitchFamily="18" charset="0"/>
              </a:rPr>
              <a:t>AYNI </a:t>
            </a:r>
            <a:r>
              <a:rPr sz="1400" dirty="0">
                <a:solidFill>
                  <a:schemeClr val="tx1"/>
                </a:solidFill>
                <a:latin typeface="Times New Roman" panose="02020603050405020304" pitchFamily="18" charset="0"/>
                <a:cs typeface="Times New Roman" panose="02020603050405020304" pitchFamily="18" charset="0"/>
              </a:rPr>
              <a:t>VEYA</a:t>
            </a:r>
            <a:r>
              <a:rPr sz="1400" spc="75"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FARKLI</a:t>
            </a:r>
            <a:r>
              <a:rPr sz="1400" spc="100" dirty="0">
                <a:solidFill>
                  <a:schemeClr val="tx1"/>
                </a:solidFill>
                <a:latin typeface="Times New Roman" panose="02020603050405020304" pitchFamily="18" charset="0"/>
                <a:cs typeface="Times New Roman" panose="02020603050405020304" pitchFamily="18" charset="0"/>
              </a:rPr>
              <a:t> </a:t>
            </a:r>
            <a:r>
              <a:rPr sz="1400" dirty="0">
                <a:solidFill>
                  <a:schemeClr val="tx1"/>
                </a:solidFill>
                <a:latin typeface="Times New Roman" panose="02020603050405020304" pitchFamily="18" charset="0"/>
                <a:cs typeface="Times New Roman" panose="02020603050405020304" pitchFamily="18" charset="0"/>
              </a:rPr>
              <a:t>DERSLERİN</a:t>
            </a:r>
            <a:r>
              <a:rPr sz="1400" spc="75" dirty="0">
                <a:solidFill>
                  <a:schemeClr val="tx1"/>
                </a:solidFill>
                <a:latin typeface="Times New Roman" panose="02020603050405020304" pitchFamily="18" charset="0"/>
                <a:cs typeface="Times New Roman" panose="02020603050405020304" pitchFamily="18" charset="0"/>
              </a:rPr>
              <a:t> </a:t>
            </a:r>
            <a:r>
              <a:rPr sz="1400" spc="40" dirty="0">
                <a:solidFill>
                  <a:schemeClr val="tx1"/>
                </a:solidFill>
                <a:latin typeface="Times New Roman" panose="02020603050405020304" pitchFamily="18" charset="0"/>
                <a:cs typeface="Times New Roman" panose="02020603050405020304" pitchFamily="18" charset="0"/>
              </a:rPr>
              <a:t>HERHANGİ </a:t>
            </a:r>
            <a:r>
              <a:rPr sz="1400" spc="55" dirty="0">
                <a:solidFill>
                  <a:schemeClr val="tx1"/>
                </a:solidFill>
                <a:latin typeface="Times New Roman" panose="02020603050405020304" pitchFamily="18" charset="0"/>
                <a:cs typeface="Times New Roman" panose="02020603050405020304" pitchFamily="18" charset="0"/>
              </a:rPr>
              <a:t>BİRİNDEN</a:t>
            </a:r>
            <a:r>
              <a:rPr sz="1400" spc="50"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MEZUNİYET</a:t>
            </a:r>
            <a:r>
              <a:rPr sz="1400" spc="70" dirty="0">
                <a:solidFill>
                  <a:schemeClr val="tx1"/>
                </a:solidFill>
                <a:latin typeface="Times New Roman" panose="02020603050405020304" pitchFamily="18" charset="0"/>
                <a:cs typeface="Times New Roman" panose="02020603050405020304" pitchFamily="18" charset="0"/>
              </a:rPr>
              <a:t> </a:t>
            </a:r>
            <a:r>
              <a:rPr sz="1400" spc="20" dirty="0">
                <a:solidFill>
                  <a:schemeClr val="tx1"/>
                </a:solidFill>
                <a:latin typeface="Times New Roman" panose="02020603050405020304" pitchFamily="18" charset="0"/>
                <a:cs typeface="Times New Roman" panose="02020603050405020304" pitchFamily="18" charset="0"/>
              </a:rPr>
              <a:t>SINAV</a:t>
            </a:r>
            <a:r>
              <a:rPr sz="1400" spc="75" dirty="0">
                <a:solidFill>
                  <a:schemeClr val="tx1"/>
                </a:solidFill>
                <a:latin typeface="Times New Roman" panose="02020603050405020304" pitchFamily="18" charset="0"/>
                <a:cs typeface="Times New Roman" panose="02020603050405020304" pitchFamily="18" charset="0"/>
              </a:rPr>
              <a:t> </a:t>
            </a:r>
            <a:r>
              <a:rPr sz="1400" spc="45" dirty="0">
                <a:solidFill>
                  <a:schemeClr val="tx1"/>
                </a:solidFill>
                <a:latin typeface="Times New Roman" panose="02020603050405020304" pitchFamily="18" charset="0"/>
                <a:cs typeface="Times New Roman" panose="02020603050405020304" pitchFamily="18" charset="0"/>
              </a:rPr>
              <a:t>HAKKINI </a:t>
            </a:r>
            <a:r>
              <a:rPr sz="1400" spc="-10" dirty="0">
                <a:solidFill>
                  <a:schemeClr val="tx1"/>
                </a:solidFill>
                <a:latin typeface="Times New Roman" panose="02020603050405020304" pitchFamily="18" charset="0"/>
                <a:cs typeface="Times New Roman" panose="02020603050405020304" pitchFamily="18" charset="0"/>
              </a:rPr>
              <a:t>KULLANABİLİRLER.</a:t>
            </a:r>
            <a:endParaRPr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1451609" y="832015"/>
            <a:ext cx="9631073" cy="889807"/>
          </a:xfrm>
          <a:prstGeom prst="rect">
            <a:avLst/>
          </a:prstGeom>
        </p:spPr>
        <p:txBody>
          <a:bodyPr vert="horz" wrap="square" lIns="0" tIns="271602" rIns="0" bIns="0" rtlCol="0">
            <a:spAutoFit/>
          </a:bodyPr>
          <a:lstStyle/>
          <a:p>
            <a:pPr marL="12700">
              <a:lnSpc>
                <a:spcPct val="100000"/>
              </a:lnSpc>
              <a:spcBef>
                <a:spcPts val="105"/>
              </a:spcBef>
            </a:pPr>
            <a:r>
              <a:rPr sz="4000" b="1" spc="325" dirty="0">
                <a:latin typeface="Times New Roman" panose="02020603050405020304" pitchFamily="18" charset="0"/>
                <a:cs typeface="Times New Roman" panose="02020603050405020304" pitchFamily="18" charset="0"/>
              </a:rPr>
              <a:t>MAZERET</a:t>
            </a:r>
            <a:r>
              <a:rPr sz="4000" b="1" spc="-60" dirty="0">
                <a:latin typeface="Times New Roman" panose="02020603050405020304" pitchFamily="18" charset="0"/>
                <a:cs typeface="Times New Roman" panose="02020603050405020304" pitchFamily="18" charset="0"/>
              </a:rPr>
              <a:t> </a:t>
            </a:r>
            <a:r>
              <a:rPr sz="4000" b="1" spc="270" dirty="0">
                <a:latin typeface="Times New Roman" panose="02020603050405020304" pitchFamily="18" charset="0"/>
                <a:cs typeface="Times New Roman" panose="02020603050405020304" pitchFamily="18" charset="0"/>
              </a:rPr>
              <a:t>SINAVI</a:t>
            </a:r>
          </a:p>
        </p:txBody>
      </p:sp>
      <p:grpSp>
        <p:nvGrpSpPr>
          <p:cNvPr id="4" name="object 4"/>
          <p:cNvGrpSpPr/>
          <p:nvPr/>
        </p:nvGrpSpPr>
        <p:grpSpPr>
          <a:xfrm>
            <a:off x="34771" y="1752600"/>
            <a:ext cx="12192000" cy="4700177"/>
            <a:chOff x="0" y="1853946"/>
            <a:chExt cx="12192000" cy="5004053"/>
          </a:xfrm>
        </p:grpSpPr>
        <p:sp>
          <p:nvSpPr>
            <p:cNvPr id="5" name="object 5"/>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2019299"/>
              <a:ext cx="12192000" cy="4838700"/>
            </a:xfrm>
            <a:prstGeom prst="rect">
              <a:avLst/>
            </a:prstGeom>
          </p:spPr>
        </p:pic>
        <p:pic>
          <p:nvPicPr>
            <p:cNvPr id="7" name="object 7"/>
            <p:cNvPicPr/>
            <p:nvPr/>
          </p:nvPicPr>
          <p:blipFill>
            <a:blip r:embed="rId4" cstate="print"/>
            <a:stretch>
              <a:fillRect/>
            </a:stretch>
          </p:blipFill>
          <p:spPr>
            <a:xfrm>
              <a:off x="1219200" y="2600133"/>
              <a:ext cx="1249679" cy="1249680"/>
            </a:xfrm>
            <a:prstGeom prst="rect">
              <a:avLst/>
            </a:prstGeom>
          </p:spPr>
        </p:pic>
      </p:grpSp>
      <p:sp>
        <p:nvSpPr>
          <p:cNvPr id="8" name="object 8"/>
          <p:cNvSpPr txBox="1"/>
          <p:nvPr/>
        </p:nvSpPr>
        <p:spPr>
          <a:xfrm>
            <a:off x="228600" y="3858300"/>
            <a:ext cx="3669283" cy="1758815"/>
          </a:xfrm>
          <a:prstGeom prst="rect">
            <a:avLst/>
          </a:prstGeom>
        </p:spPr>
        <p:txBody>
          <a:bodyPr vert="horz" wrap="square" lIns="0" tIns="34925" rIns="0" bIns="0" rtlCol="0">
            <a:spAutoFit/>
          </a:bodyPr>
          <a:lstStyle/>
          <a:p>
            <a:pPr marL="12700" marR="5080" indent="1270" algn="ctr">
              <a:spcBef>
                <a:spcPts val="275"/>
              </a:spcBef>
            </a:pPr>
            <a:r>
              <a:rPr sz="1600" spc="-25" dirty="0">
                <a:latin typeface="Times New Roman" panose="02020603050405020304" pitchFamily="18" charset="0"/>
                <a:cs typeface="Times New Roman" panose="02020603050405020304" pitchFamily="18" charset="0"/>
              </a:rPr>
              <a:t>Derslere</a:t>
            </a:r>
            <a:r>
              <a:rPr sz="1600" dirty="0">
                <a:latin typeface="Times New Roman" panose="02020603050405020304" pitchFamily="18" charset="0"/>
                <a:cs typeface="Times New Roman" panose="02020603050405020304" pitchFamily="18" charset="0"/>
              </a:rPr>
              <a:t> </a:t>
            </a:r>
            <a:r>
              <a:rPr sz="1600" spc="-90" dirty="0">
                <a:latin typeface="Times New Roman" panose="02020603050405020304" pitchFamily="18" charset="0"/>
                <a:cs typeface="Times New Roman" panose="02020603050405020304" pitchFamily="18" charset="0"/>
              </a:rPr>
              <a:t>devam</a:t>
            </a:r>
            <a:r>
              <a:rPr sz="1600"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şartını</a:t>
            </a:r>
            <a:r>
              <a:rPr sz="1600"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yerine</a:t>
            </a:r>
            <a:r>
              <a:rPr sz="160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getiren </a:t>
            </a:r>
            <a:r>
              <a:rPr sz="1600" spc="-50" dirty="0">
                <a:latin typeface="Times New Roman" panose="02020603050405020304" pitchFamily="18" charset="0"/>
                <a:cs typeface="Times New Roman" panose="02020603050405020304" pitchFamily="18" charset="0"/>
              </a:rPr>
              <a:t>öğrencilerin</a:t>
            </a:r>
            <a:r>
              <a:rPr sz="1600"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mazeretlerinin</a:t>
            </a:r>
            <a:r>
              <a:rPr sz="1600" spc="-10" dirty="0">
                <a:latin typeface="Times New Roman" panose="02020603050405020304" pitchFamily="18" charset="0"/>
                <a:cs typeface="Times New Roman" panose="02020603050405020304" pitchFamily="18" charset="0"/>
              </a:rPr>
              <a:t> Meslek </a:t>
            </a:r>
            <a:r>
              <a:rPr sz="1600" spc="-45" dirty="0">
                <a:latin typeface="Times New Roman" panose="02020603050405020304" pitchFamily="18" charset="0"/>
                <a:cs typeface="Times New Roman" panose="02020603050405020304" pitchFamily="18" charset="0"/>
              </a:rPr>
              <a:t>Yüksekokulu</a:t>
            </a:r>
            <a:r>
              <a:rPr sz="1600" spc="-200" dirty="0">
                <a:latin typeface="Times New Roman" panose="02020603050405020304" pitchFamily="18" charset="0"/>
                <a:cs typeface="Times New Roman" panose="02020603050405020304" pitchFamily="18" charset="0"/>
              </a:rPr>
              <a:t> </a:t>
            </a:r>
            <a:r>
              <a:rPr sz="1600" spc="-45" dirty="0">
                <a:latin typeface="Times New Roman" panose="02020603050405020304" pitchFamily="18" charset="0"/>
                <a:cs typeface="Times New Roman" panose="02020603050405020304" pitchFamily="18" charset="0"/>
              </a:rPr>
              <a:t>Yönetim</a:t>
            </a:r>
            <a:r>
              <a:rPr sz="1600" spc="10" dirty="0">
                <a:latin typeface="Times New Roman" panose="02020603050405020304" pitchFamily="18" charset="0"/>
                <a:cs typeface="Times New Roman" panose="02020603050405020304" pitchFamily="18" charset="0"/>
              </a:rPr>
              <a:t> </a:t>
            </a:r>
            <a:r>
              <a:rPr sz="1600" spc="-35" dirty="0">
                <a:latin typeface="Times New Roman" panose="02020603050405020304" pitchFamily="18" charset="0"/>
                <a:cs typeface="Times New Roman" panose="02020603050405020304" pitchFamily="18" charset="0"/>
              </a:rPr>
              <a:t>Kurulu</a:t>
            </a:r>
            <a:r>
              <a:rPr sz="1600" spc="-2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tarafından, </a:t>
            </a:r>
            <a:r>
              <a:rPr sz="1600" spc="-85" dirty="0">
                <a:latin typeface="Times New Roman" panose="02020603050405020304" pitchFamily="18" charset="0"/>
                <a:cs typeface="Times New Roman" panose="02020603050405020304" pitchFamily="18" charset="0"/>
              </a:rPr>
              <a:t>haklı</a:t>
            </a:r>
            <a:r>
              <a:rPr sz="1600" spc="-10"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ve</a:t>
            </a:r>
            <a:r>
              <a:rPr sz="1600" spc="5"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geçerli</a:t>
            </a:r>
            <a:r>
              <a:rPr sz="1600" spc="-15"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nedenler</a:t>
            </a:r>
            <a:r>
              <a:rPr sz="160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yönergesi </a:t>
            </a:r>
            <a:r>
              <a:rPr sz="1600" spc="-65" dirty="0">
                <a:latin typeface="Times New Roman" panose="02020603050405020304" pitchFamily="18" charset="0"/>
                <a:cs typeface="Times New Roman" panose="02020603050405020304" pitchFamily="18" charset="0"/>
              </a:rPr>
              <a:t>çerçevesinde</a:t>
            </a:r>
            <a:r>
              <a:rPr sz="1600" spc="-25" dirty="0">
                <a:latin typeface="Times New Roman" panose="02020603050405020304" pitchFamily="18" charset="0"/>
                <a:cs typeface="Times New Roman" panose="02020603050405020304" pitchFamily="18" charset="0"/>
              </a:rPr>
              <a:t> </a:t>
            </a:r>
            <a:r>
              <a:rPr sz="1600" spc="-80" dirty="0">
                <a:latin typeface="Times New Roman" panose="02020603050405020304" pitchFamily="18" charset="0"/>
                <a:cs typeface="Times New Roman" panose="02020603050405020304" pitchFamily="18" charset="0"/>
              </a:rPr>
              <a:t>kabul</a:t>
            </a:r>
            <a:r>
              <a:rPr sz="1600" dirty="0">
                <a:latin typeface="Times New Roman" panose="02020603050405020304" pitchFamily="18" charset="0"/>
                <a:cs typeface="Times New Roman" panose="02020603050405020304" pitchFamily="18" charset="0"/>
              </a:rPr>
              <a:t> </a:t>
            </a:r>
            <a:r>
              <a:rPr sz="1600" spc="-75" dirty="0">
                <a:latin typeface="Times New Roman" panose="02020603050405020304" pitchFamily="18" charset="0"/>
                <a:cs typeface="Times New Roman" panose="02020603050405020304" pitchFamily="18" charset="0"/>
              </a:rPr>
              <a:t>edilmesi</a:t>
            </a:r>
            <a:r>
              <a:rPr sz="1600" spc="-10" dirty="0">
                <a:latin typeface="Times New Roman" panose="02020603050405020304" pitchFamily="18" charset="0"/>
                <a:cs typeface="Times New Roman" panose="02020603050405020304" pitchFamily="18" charset="0"/>
              </a:rPr>
              <a:t> durumunda, </a:t>
            </a:r>
            <a:r>
              <a:rPr sz="1600" spc="-65" dirty="0">
                <a:latin typeface="Times New Roman" panose="02020603050405020304" pitchFamily="18" charset="0"/>
                <a:cs typeface="Times New Roman" panose="02020603050405020304" pitchFamily="18" charset="0"/>
              </a:rPr>
              <a:t>giremedikleri</a:t>
            </a:r>
            <a:r>
              <a:rPr sz="1600" spc="-30"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yarıyıl</a:t>
            </a:r>
            <a:r>
              <a:rPr sz="1600" spc="-30"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içi</a:t>
            </a:r>
            <a:r>
              <a:rPr sz="1600" spc="-5" dirty="0">
                <a:latin typeface="Times New Roman" panose="02020603050405020304" pitchFamily="18" charset="0"/>
                <a:cs typeface="Times New Roman" panose="02020603050405020304" pitchFamily="18" charset="0"/>
              </a:rPr>
              <a:t> </a:t>
            </a:r>
            <a:r>
              <a:rPr sz="1600" spc="-70" dirty="0">
                <a:latin typeface="Times New Roman" panose="02020603050405020304" pitchFamily="18" charset="0"/>
                <a:cs typeface="Times New Roman" panose="02020603050405020304" pitchFamily="18" charset="0"/>
              </a:rPr>
              <a:t>sınavlarının</a:t>
            </a:r>
            <a:r>
              <a:rPr sz="1600" spc="-30" dirty="0">
                <a:latin typeface="Times New Roman" panose="02020603050405020304" pitchFamily="18" charset="0"/>
                <a:cs typeface="Times New Roman" panose="02020603050405020304" pitchFamily="18" charset="0"/>
              </a:rPr>
              <a:t> </a:t>
            </a:r>
            <a:r>
              <a:rPr sz="1600" spc="-65" dirty="0">
                <a:latin typeface="Times New Roman" panose="02020603050405020304" pitchFamily="18" charset="0"/>
                <a:cs typeface="Times New Roman" panose="02020603050405020304" pitchFamily="18" charset="0"/>
              </a:rPr>
              <a:t>mazeret </a:t>
            </a:r>
            <a:r>
              <a:rPr sz="1600" spc="-75" dirty="0">
                <a:latin typeface="Times New Roman" panose="02020603050405020304" pitchFamily="18" charset="0"/>
                <a:cs typeface="Times New Roman" panose="02020603050405020304" pitchFamily="18" charset="0"/>
              </a:rPr>
              <a:t>sınavları</a:t>
            </a:r>
            <a:r>
              <a:rPr sz="1600" spc="-25" dirty="0">
                <a:latin typeface="Times New Roman" panose="02020603050405020304" pitchFamily="18" charset="0"/>
                <a:cs typeface="Times New Roman" panose="02020603050405020304" pitchFamily="18" charset="0"/>
              </a:rPr>
              <a:t> </a:t>
            </a:r>
            <a:r>
              <a:rPr sz="1600" spc="-75" dirty="0">
                <a:latin typeface="Times New Roman" panose="02020603050405020304" pitchFamily="18" charset="0"/>
                <a:cs typeface="Times New Roman" panose="02020603050405020304" pitchFamily="18" charset="0"/>
              </a:rPr>
              <a:t>akademik</a:t>
            </a:r>
            <a:r>
              <a:rPr sz="1600" spc="-10"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takvim</a:t>
            </a:r>
            <a:r>
              <a:rPr sz="160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çerçevesinde yapılır.</a:t>
            </a:r>
            <a:endParaRPr sz="1600" dirty="0">
              <a:latin typeface="Times New Roman" panose="02020603050405020304" pitchFamily="18" charset="0"/>
              <a:cs typeface="Times New Roman" panose="02020603050405020304" pitchFamily="18" charset="0"/>
            </a:endParaRPr>
          </a:p>
        </p:txBody>
      </p:sp>
      <p:grpSp>
        <p:nvGrpSpPr>
          <p:cNvPr id="9" name="object 9"/>
          <p:cNvGrpSpPr/>
          <p:nvPr/>
        </p:nvGrpSpPr>
        <p:grpSpPr>
          <a:xfrm>
            <a:off x="5638800" y="2405397"/>
            <a:ext cx="5202680" cy="1293919"/>
            <a:chOff x="5628132" y="2659337"/>
            <a:chExt cx="5202680" cy="1293919"/>
          </a:xfrm>
        </p:grpSpPr>
        <p:pic>
          <p:nvPicPr>
            <p:cNvPr id="10" name="object 10"/>
            <p:cNvPicPr/>
            <p:nvPr/>
          </p:nvPicPr>
          <p:blipFill>
            <a:blip r:embed="rId5" cstate="print"/>
            <a:stretch>
              <a:fillRect/>
            </a:stretch>
          </p:blipFill>
          <p:spPr>
            <a:xfrm>
              <a:off x="5628132" y="2703576"/>
              <a:ext cx="1249680" cy="1249680"/>
            </a:xfrm>
            <a:prstGeom prst="rect">
              <a:avLst/>
            </a:prstGeom>
          </p:spPr>
        </p:pic>
        <p:pic>
          <p:nvPicPr>
            <p:cNvPr id="11" name="object 11"/>
            <p:cNvPicPr/>
            <p:nvPr/>
          </p:nvPicPr>
          <p:blipFill>
            <a:blip r:embed="rId6" cstate="print"/>
            <a:stretch>
              <a:fillRect/>
            </a:stretch>
          </p:blipFill>
          <p:spPr>
            <a:xfrm>
              <a:off x="9581133" y="2659337"/>
              <a:ext cx="1249679" cy="1249680"/>
            </a:xfrm>
            <a:prstGeom prst="rect">
              <a:avLst/>
            </a:prstGeom>
          </p:spPr>
        </p:pic>
      </p:grpSp>
      <p:sp>
        <p:nvSpPr>
          <p:cNvPr id="12" name="object 12"/>
          <p:cNvSpPr txBox="1"/>
          <p:nvPr/>
        </p:nvSpPr>
        <p:spPr>
          <a:xfrm>
            <a:off x="4572000" y="3938355"/>
            <a:ext cx="3429000" cy="1512594"/>
          </a:xfrm>
          <a:prstGeom prst="rect">
            <a:avLst/>
          </a:prstGeom>
        </p:spPr>
        <p:txBody>
          <a:bodyPr vert="horz" wrap="square" lIns="0" tIns="34925" rIns="0" bIns="0" rtlCol="0">
            <a:spAutoFit/>
          </a:bodyPr>
          <a:lstStyle/>
          <a:p>
            <a:pPr marL="12700" marR="5080" indent="635" algn="ctr">
              <a:spcBef>
                <a:spcPts val="275"/>
              </a:spcBef>
            </a:pPr>
            <a:r>
              <a:rPr sz="1600" spc="-70" dirty="0">
                <a:latin typeface="Times New Roman" panose="02020603050405020304" pitchFamily="18" charset="0"/>
                <a:cs typeface="Times New Roman" panose="02020603050405020304" pitchFamily="18" charset="0"/>
              </a:rPr>
              <a:t>Ancak,</a:t>
            </a:r>
            <a:r>
              <a:rPr sz="1600" spc="-145" dirty="0">
                <a:latin typeface="Times New Roman" panose="02020603050405020304" pitchFamily="18" charset="0"/>
                <a:cs typeface="Times New Roman" panose="02020603050405020304" pitchFamily="18" charset="0"/>
              </a:rPr>
              <a:t> </a:t>
            </a:r>
            <a:r>
              <a:rPr sz="1600" spc="-60" dirty="0">
                <a:latin typeface="Times New Roman" panose="02020603050405020304" pitchFamily="18" charset="0"/>
                <a:cs typeface="Times New Roman" panose="02020603050405020304" pitchFamily="18" charset="0"/>
              </a:rPr>
              <a:t>öğrencinin</a:t>
            </a:r>
            <a:r>
              <a:rPr sz="1600" spc="-25"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mazeretinin</a:t>
            </a:r>
            <a:r>
              <a:rPr sz="1600" spc="-2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zorunlu </a:t>
            </a:r>
            <a:r>
              <a:rPr sz="1600" spc="-80" dirty="0">
                <a:latin typeface="Times New Roman" panose="02020603050405020304" pitchFamily="18" charset="0"/>
                <a:cs typeface="Times New Roman" panose="02020603050405020304" pitchFamily="18" charset="0"/>
              </a:rPr>
              <a:t>nedenlerle</a:t>
            </a:r>
            <a:r>
              <a:rPr sz="1600" spc="-5"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uzaması</a:t>
            </a:r>
            <a:r>
              <a:rPr sz="1600" spc="10" dirty="0">
                <a:latin typeface="Times New Roman" panose="02020603050405020304" pitchFamily="18" charset="0"/>
                <a:cs typeface="Times New Roman" panose="02020603050405020304" pitchFamily="18" charset="0"/>
              </a:rPr>
              <a:t> </a:t>
            </a:r>
            <a:r>
              <a:rPr sz="1600" spc="-105" dirty="0">
                <a:latin typeface="Times New Roman" panose="02020603050405020304" pitchFamily="18" charset="0"/>
                <a:cs typeface="Times New Roman" panose="02020603050405020304" pitchFamily="18" charset="0"/>
              </a:rPr>
              <a:t>ve</a:t>
            </a:r>
            <a:r>
              <a:rPr sz="1600" spc="1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gerekçesinin </a:t>
            </a:r>
            <a:r>
              <a:rPr sz="1600" spc="-50" dirty="0">
                <a:latin typeface="Times New Roman" panose="02020603050405020304" pitchFamily="18" charset="0"/>
                <a:cs typeface="Times New Roman" panose="02020603050405020304" pitchFamily="18" charset="0"/>
              </a:rPr>
              <a:t>Meslek</a:t>
            </a:r>
            <a:r>
              <a:rPr sz="1600" spc="-204" dirty="0">
                <a:latin typeface="Times New Roman" panose="02020603050405020304" pitchFamily="18" charset="0"/>
                <a:cs typeface="Times New Roman" panose="02020603050405020304" pitchFamily="18" charset="0"/>
              </a:rPr>
              <a:t> </a:t>
            </a:r>
            <a:r>
              <a:rPr sz="1600" spc="-55" dirty="0">
                <a:latin typeface="Times New Roman" panose="02020603050405020304" pitchFamily="18" charset="0"/>
                <a:cs typeface="Times New Roman" panose="02020603050405020304" pitchFamily="18" charset="0"/>
              </a:rPr>
              <a:t>Yüksekokulu</a:t>
            </a:r>
            <a:r>
              <a:rPr sz="1600" spc="-195" dirty="0">
                <a:latin typeface="Times New Roman" panose="02020603050405020304" pitchFamily="18" charset="0"/>
                <a:cs typeface="Times New Roman" panose="02020603050405020304" pitchFamily="18" charset="0"/>
              </a:rPr>
              <a:t> </a:t>
            </a:r>
            <a:r>
              <a:rPr sz="1600" spc="-55" dirty="0">
                <a:latin typeface="Times New Roman" panose="02020603050405020304" pitchFamily="18" charset="0"/>
                <a:cs typeface="Times New Roman" panose="02020603050405020304" pitchFamily="18" charset="0"/>
              </a:rPr>
              <a:t>Yönetim</a:t>
            </a:r>
            <a:r>
              <a:rPr sz="1600" spc="4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Kurulu </a:t>
            </a:r>
            <a:r>
              <a:rPr sz="1600" spc="-105" dirty="0">
                <a:latin typeface="Times New Roman" panose="02020603050405020304" pitchFamily="18" charset="0"/>
                <a:cs typeface="Times New Roman" panose="02020603050405020304" pitchFamily="18" charset="0"/>
              </a:rPr>
              <a:t>tarafından</a:t>
            </a:r>
            <a:r>
              <a:rPr sz="1600" spc="20" dirty="0">
                <a:latin typeface="Times New Roman" panose="02020603050405020304" pitchFamily="18" charset="0"/>
                <a:cs typeface="Times New Roman" panose="02020603050405020304" pitchFamily="18" charset="0"/>
              </a:rPr>
              <a:t> </a:t>
            </a:r>
            <a:r>
              <a:rPr sz="1600" spc="-95" dirty="0">
                <a:latin typeface="Times New Roman" panose="02020603050405020304" pitchFamily="18" charset="0"/>
                <a:cs typeface="Times New Roman" panose="02020603050405020304" pitchFamily="18" charset="0"/>
              </a:rPr>
              <a:t>kabul</a:t>
            </a:r>
            <a:r>
              <a:rPr sz="1600" spc="15"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edilmesi</a:t>
            </a:r>
            <a:r>
              <a:rPr sz="1600" spc="1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durumunda </a:t>
            </a:r>
            <a:r>
              <a:rPr sz="1600" spc="-90" dirty="0">
                <a:latin typeface="Times New Roman" panose="02020603050405020304" pitchFamily="18" charset="0"/>
                <a:cs typeface="Times New Roman" panose="02020603050405020304" pitchFamily="18" charset="0"/>
              </a:rPr>
              <a:t>mazeret</a:t>
            </a:r>
            <a:r>
              <a:rPr sz="1600" spc="40" dirty="0">
                <a:latin typeface="Times New Roman" panose="02020603050405020304" pitchFamily="18" charset="0"/>
                <a:cs typeface="Times New Roman" panose="02020603050405020304" pitchFamily="18" charset="0"/>
              </a:rPr>
              <a:t> </a:t>
            </a:r>
            <a:r>
              <a:rPr sz="1600" spc="-114" dirty="0">
                <a:latin typeface="Times New Roman" panose="02020603050405020304" pitchFamily="18" charset="0"/>
                <a:cs typeface="Times New Roman" panose="02020603050405020304" pitchFamily="18" charset="0"/>
              </a:rPr>
              <a:t>sınavı,</a:t>
            </a:r>
            <a:r>
              <a:rPr sz="1600" spc="-120" dirty="0">
                <a:latin typeface="Times New Roman" panose="02020603050405020304" pitchFamily="18" charset="0"/>
                <a:cs typeface="Times New Roman" panose="02020603050405020304" pitchFamily="18" charset="0"/>
              </a:rPr>
              <a:t> </a:t>
            </a:r>
            <a:r>
              <a:rPr sz="1600" spc="-50" dirty="0">
                <a:latin typeface="Times New Roman" panose="02020603050405020304" pitchFamily="18" charset="0"/>
                <a:cs typeface="Times New Roman" panose="02020603050405020304" pitchFamily="18" charset="0"/>
              </a:rPr>
              <a:t>Meslek</a:t>
            </a:r>
            <a:r>
              <a:rPr sz="1600" spc="-204"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Yüksekokulu </a:t>
            </a:r>
            <a:r>
              <a:rPr sz="1600" spc="-60" dirty="0">
                <a:latin typeface="Times New Roman" panose="02020603050405020304" pitchFamily="18" charset="0"/>
                <a:cs typeface="Times New Roman" panose="02020603050405020304" pitchFamily="18" charset="0"/>
              </a:rPr>
              <a:t>Yönetim</a:t>
            </a:r>
            <a:r>
              <a:rPr sz="1600" spc="30" dirty="0">
                <a:latin typeface="Times New Roman" panose="02020603050405020304" pitchFamily="18" charset="0"/>
                <a:cs typeface="Times New Roman" panose="02020603050405020304" pitchFamily="18" charset="0"/>
              </a:rPr>
              <a:t> </a:t>
            </a:r>
            <a:r>
              <a:rPr sz="1600" spc="-65" dirty="0">
                <a:latin typeface="Times New Roman" panose="02020603050405020304" pitchFamily="18" charset="0"/>
                <a:cs typeface="Times New Roman" panose="02020603050405020304" pitchFamily="18" charset="0"/>
              </a:rPr>
              <a:t>Kurulunun</a:t>
            </a:r>
            <a:r>
              <a:rPr sz="1600" spc="20"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belirleyeceği</a:t>
            </a:r>
            <a:r>
              <a:rPr sz="1600" spc="25" dirty="0">
                <a:latin typeface="Times New Roman" panose="02020603050405020304" pitchFamily="18" charset="0"/>
                <a:cs typeface="Times New Roman" panose="02020603050405020304" pitchFamily="18" charset="0"/>
              </a:rPr>
              <a:t> </a:t>
            </a:r>
            <a:r>
              <a:rPr sz="1600" spc="-60" dirty="0">
                <a:latin typeface="Times New Roman" panose="02020603050405020304" pitchFamily="18" charset="0"/>
                <a:cs typeface="Times New Roman" panose="02020603050405020304" pitchFamily="18" charset="0"/>
              </a:rPr>
              <a:t>tarihte </a:t>
            </a:r>
            <a:r>
              <a:rPr sz="1600" spc="-10" dirty="0">
                <a:latin typeface="Times New Roman" panose="02020603050405020304" pitchFamily="18" charset="0"/>
                <a:cs typeface="Times New Roman" panose="02020603050405020304" pitchFamily="18" charset="0"/>
              </a:rPr>
              <a:t>yapılır.</a:t>
            </a:r>
            <a:endParaRPr sz="1600" dirty="0">
              <a:latin typeface="Times New Roman" panose="02020603050405020304" pitchFamily="18" charset="0"/>
              <a:cs typeface="Times New Roman" panose="02020603050405020304" pitchFamily="18" charset="0"/>
            </a:endParaRPr>
          </a:p>
        </p:txBody>
      </p:sp>
      <p:sp>
        <p:nvSpPr>
          <p:cNvPr id="13" name="object 13"/>
          <p:cNvSpPr txBox="1"/>
          <p:nvPr/>
        </p:nvSpPr>
        <p:spPr>
          <a:xfrm>
            <a:off x="8763000" y="3960538"/>
            <a:ext cx="2907283" cy="1270220"/>
          </a:xfrm>
          <a:prstGeom prst="rect">
            <a:avLst/>
          </a:prstGeom>
        </p:spPr>
        <p:txBody>
          <a:bodyPr vert="horz" wrap="square" lIns="0" tIns="38735" rIns="0" bIns="0" rtlCol="0">
            <a:spAutoFit/>
          </a:bodyPr>
          <a:lstStyle/>
          <a:p>
            <a:pPr marL="12700" marR="5080" indent="635" algn="ctr">
              <a:spcBef>
                <a:spcPts val="305"/>
              </a:spcBef>
            </a:pPr>
            <a:r>
              <a:rPr sz="1600" spc="-60" dirty="0">
                <a:latin typeface="Times New Roman" panose="02020603050405020304" pitchFamily="18" charset="0"/>
                <a:cs typeface="Times New Roman" panose="02020603050405020304" pitchFamily="18" charset="0"/>
              </a:rPr>
              <a:t>Mazeret</a:t>
            </a:r>
            <a:r>
              <a:rPr sz="1600" dirty="0">
                <a:latin typeface="Times New Roman" panose="02020603050405020304" pitchFamily="18" charset="0"/>
                <a:cs typeface="Times New Roman" panose="02020603050405020304" pitchFamily="18" charset="0"/>
              </a:rPr>
              <a:t> </a:t>
            </a:r>
            <a:r>
              <a:rPr sz="1600" spc="-105" dirty="0">
                <a:latin typeface="Times New Roman" panose="02020603050405020304" pitchFamily="18" charset="0"/>
                <a:cs typeface="Times New Roman" panose="02020603050405020304" pitchFamily="18" charset="0"/>
              </a:rPr>
              <a:t>ile</a:t>
            </a:r>
            <a:r>
              <a:rPr sz="1600" spc="-25" dirty="0">
                <a:latin typeface="Times New Roman" panose="02020603050405020304" pitchFamily="18" charset="0"/>
                <a:cs typeface="Times New Roman" panose="02020603050405020304" pitchFamily="18" charset="0"/>
              </a:rPr>
              <a:t> </a:t>
            </a:r>
            <a:r>
              <a:rPr sz="1600" spc="-100" dirty="0">
                <a:latin typeface="Times New Roman" panose="02020603050405020304" pitchFamily="18" charset="0"/>
                <a:cs typeface="Times New Roman" panose="02020603050405020304" pitchFamily="18" charset="0"/>
              </a:rPr>
              <a:t>ilgili</a:t>
            </a:r>
            <a:r>
              <a:rPr sz="1600" spc="-25" dirty="0">
                <a:latin typeface="Times New Roman" panose="02020603050405020304" pitchFamily="18" charset="0"/>
                <a:cs typeface="Times New Roman" panose="02020603050405020304" pitchFamily="18" charset="0"/>
              </a:rPr>
              <a:t> </a:t>
            </a:r>
            <a:r>
              <a:rPr sz="1600" spc="-110" dirty="0">
                <a:latin typeface="Times New Roman" panose="02020603050405020304" pitchFamily="18" charset="0"/>
                <a:cs typeface="Times New Roman" panose="02020603050405020304" pitchFamily="18" charset="0"/>
              </a:rPr>
              <a:t>müracaat,</a:t>
            </a:r>
            <a:r>
              <a:rPr sz="1600" spc="-12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mazeretin </a:t>
            </a:r>
            <a:r>
              <a:rPr sz="1600" spc="-90" dirty="0">
                <a:latin typeface="Times New Roman" panose="02020603050405020304" pitchFamily="18" charset="0"/>
                <a:cs typeface="Times New Roman" panose="02020603050405020304" pitchFamily="18" charset="0"/>
              </a:rPr>
              <a:t>başlangıcından</a:t>
            </a:r>
            <a:r>
              <a:rPr sz="1600" spc="-20" dirty="0">
                <a:latin typeface="Times New Roman" panose="02020603050405020304" pitchFamily="18" charset="0"/>
                <a:cs typeface="Times New Roman" panose="02020603050405020304" pitchFamily="18" charset="0"/>
              </a:rPr>
              <a:t> </a:t>
            </a:r>
            <a:r>
              <a:rPr sz="1600" spc="-85" dirty="0">
                <a:latin typeface="Times New Roman" panose="02020603050405020304" pitchFamily="18" charset="0"/>
                <a:cs typeface="Times New Roman" panose="02020603050405020304" pitchFamily="18" charset="0"/>
              </a:rPr>
              <a:t>itibaren</a:t>
            </a:r>
            <a:r>
              <a:rPr sz="1600" spc="-25" dirty="0">
                <a:latin typeface="Times New Roman" panose="02020603050405020304" pitchFamily="18" charset="0"/>
                <a:cs typeface="Times New Roman" panose="02020603050405020304" pitchFamily="18" charset="0"/>
              </a:rPr>
              <a:t> </a:t>
            </a:r>
            <a:r>
              <a:rPr sz="1600" spc="-65" dirty="0">
                <a:latin typeface="Times New Roman" panose="02020603050405020304" pitchFamily="18" charset="0"/>
                <a:cs typeface="Times New Roman" panose="02020603050405020304" pitchFamily="18" charset="0"/>
              </a:rPr>
              <a:t>üç</a:t>
            </a:r>
            <a:r>
              <a:rPr sz="1600" spc="-15" dirty="0">
                <a:latin typeface="Times New Roman" panose="02020603050405020304" pitchFamily="18" charset="0"/>
                <a:cs typeface="Times New Roman" panose="02020603050405020304" pitchFamily="18" charset="0"/>
              </a:rPr>
              <a:t> </a:t>
            </a:r>
            <a:r>
              <a:rPr sz="1600" spc="-65" dirty="0">
                <a:latin typeface="Times New Roman" panose="02020603050405020304" pitchFamily="18" charset="0"/>
                <a:cs typeface="Times New Roman" panose="02020603050405020304" pitchFamily="18" charset="0"/>
              </a:rPr>
              <a:t>iş</a:t>
            </a:r>
            <a:r>
              <a:rPr sz="1600" spc="-35" dirty="0">
                <a:latin typeface="Times New Roman" panose="02020603050405020304" pitchFamily="18" charset="0"/>
                <a:cs typeface="Times New Roman" panose="02020603050405020304" pitchFamily="18" charset="0"/>
              </a:rPr>
              <a:t> </a:t>
            </a:r>
            <a:r>
              <a:rPr sz="1600" spc="-20" dirty="0">
                <a:latin typeface="Times New Roman" panose="02020603050405020304" pitchFamily="18" charset="0"/>
                <a:cs typeface="Times New Roman" panose="02020603050405020304" pitchFamily="18" charset="0"/>
              </a:rPr>
              <a:t>günü </a:t>
            </a:r>
            <a:r>
              <a:rPr sz="1600" spc="-75" dirty="0">
                <a:latin typeface="Times New Roman" panose="02020603050405020304" pitchFamily="18" charset="0"/>
                <a:cs typeface="Times New Roman" panose="02020603050405020304" pitchFamily="18" charset="0"/>
              </a:rPr>
              <a:t>içerisinde</a:t>
            </a:r>
            <a:r>
              <a:rPr sz="1600" dirty="0">
                <a:latin typeface="Times New Roman" panose="02020603050405020304" pitchFamily="18" charset="0"/>
                <a:cs typeface="Times New Roman" panose="02020603050405020304" pitchFamily="18" charset="0"/>
              </a:rPr>
              <a:t> </a:t>
            </a:r>
            <a:r>
              <a:rPr sz="1600" spc="-50" dirty="0">
                <a:latin typeface="Times New Roman" panose="02020603050405020304" pitchFamily="18" charset="0"/>
                <a:cs typeface="Times New Roman" panose="02020603050405020304" pitchFamily="18" charset="0"/>
              </a:rPr>
              <a:t>Meslek</a:t>
            </a:r>
            <a:r>
              <a:rPr sz="1600" spc="-200"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Yüksekokulu </a:t>
            </a:r>
            <a:r>
              <a:rPr sz="1600" spc="-60" dirty="0">
                <a:latin typeface="Times New Roman" panose="02020603050405020304" pitchFamily="18" charset="0"/>
                <a:cs typeface="Times New Roman" panose="02020603050405020304" pitchFamily="18" charset="0"/>
              </a:rPr>
              <a:t>Müdürlüklerine</a:t>
            </a:r>
            <a:r>
              <a:rPr sz="1600" spc="10" dirty="0">
                <a:latin typeface="Times New Roman" panose="02020603050405020304" pitchFamily="18" charset="0"/>
                <a:cs typeface="Times New Roman" panose="02020603050405020304" pitchFamily="18" charset="0"/>
              </a:rPr>
              <a:t> </a:t>
            </a:r>
            <a:r>
              <a:rPr sz="1600" spc="-95" dirty="0">
                <a:latin typeface="Times New Roman" panose="02020603050405020304" pitchFamily="18" charset="0"/>
                <a:cs typeface="Times New Roman" panose="02020603050405020304" pitchFamily="18" charset="0"/>
              </a:rPr>
              <a:t>mazeretini</a:t>
            </a:r>
            <a:r>
              <a:rPr sz="1600" spc="25" dirty="0">
                <a:latin typeface="Times New Roman" panose="02020603050405020304" pitchFamily="18" charset="0"/>
                <a:cs typeface="Times New Roman" panose="02020603050405020304" pitchFamily="18" charset="0"/>
              </a:rPr>
              <a:t> </a:t>
            </a:r>
            <a:r>
              <a:rPr sz="1600" spc="-45" dirty="0">
                <a:latin typeface="Times New Roman" panose="02020603050405020304" pitchFamily="18" charset="0"/>
                <a:cs typeface="Times New Roman" panose="02020603050405020304" pitchFamily="18" charset="0"/>
              </a:rPr>
              <a:t>gösterir</a:t>
            </a:r>
            <a:r>
              <a:rPr sz="1600" dirty="0">
                <a:latin typeface="Times New Roman" panose="02020603050405020304" pitchFamily="18" charset="0"/>
                <a:cs typeface="Times New Roman" panose="02020603050405020304" pitchFamily="18" charset="0"/>
              </a:rPr>
              <a:t> </a:t>
            </a:r>
            <a:r>
              <a:rPr sz="1600" spc="-65" dirty="0">
                <a:latin typeface="Times New Roman" panose="02020603050405020304" pitchFamily="18" charset="0"/>
                <a:cs typeface="Times New Roman" panose="02020603050405020304" pitchFamily="18" charset="0"/>
              </a:rPr>
              <a:t>belge </a:t>
            </a:r>
            <a:r>
              <a:rPr sz="1600" spc="-105" dirty="0">
                <a:latin typeface="Times New Roman" panose="02020603050405020304" pitchFamily="18" charset="0"/>
                <a:cs typeface="Times New Roman" panose="02020603050405020304" pitchFamily="18" charset="0"/>
              </a:rPr>
              <a:t>ile</a:t>
            </a:r>
            <a:r>
              <a:rPr sz="1600" spc="-10" dirty="0">
                <a:latin typeface="Times New Roman" panose="02020603050405020304" pitchFamily="18" charset="0"/>
                <a:cs typeface="Times New Roman" panose="02020603050405020304" pitchFamily="18" charset="0"/>
              </a:rPr>
              <a:t> </a:t>
            </a:r>
            <a:r>
              <a:rPr sz="1600" spc="-105" dirty="0">
                <a:latin typeface="Times New Roman" panose="02020603050405020304" pitchFamily="18" charset="0"/>
                <a:cs typeface="Times New Roman" panose="02020603050405020304" pitchFamily="18" charset="0"/>
              </a:rPr>
              <a:t>yazılı</a:t>
            </a:r>
            <a:r>
              <a:rPr sz="1600" spc="20" dirty="0">
                <a:latin typeface="Times New Roman" panose="02020603050405020304" pitchFamily="18" charset="0"/>
                <a:cs typeface="Times New Roman" panose="02020603050405020304" pitchFamily="18" charset="0"/>
              </a:rPr>
              <a:t> </a:t>
            </a:r>
            <a:r>
              <a:rPr sz="1600" spc="-75" dirty="0">
                <a:latin typeface="Times New Roman" panose="02020603050405020304" pitchFamily="18" charset="0"/>
                <a:cs typeface="Times New Roman" panose="02020603050405020304" pitchFamily="18" charset="0"/>
              </a:rPr>
              <a:t>olarak</a:t>
            </a:r>
            <a:r>
              <a:rPr sz="1600" spc="5" dirty="0">
                <a:latin typeface="Times New Roman" panose="02020603050405020304" pitchFamily="18" charset="0"/>
                <a:cs typeface="Times New Roman" panose="02020603050405020304" pitchFamily="18" charset="0"/>
              </a:rPr>
              <a:t> </a:t>
            </a:r>
            <a:r>
              <a:rPr sz="1600" spc="-10" dirty="0">
                <a:latin typeface="Times New Roman" panose="02020603050405020304" pitchFamily="18" charset="0"/>
                <a:cs typeface="Times New Roman" panose="02020603050405020304" pitchFamily="18" charset="0"/>
              </a:rPr>
              <a:t>yapılır.</a:t>
            </a:r>
            <a:endParaRPr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1219200" y="751735"/>
            <a:ext cx="10396882" cy="943668"/>
          </a:xfrm>
          <a:prstGeom prst="rect">
            <a:avLst/>
          </a:prstGeom>
        </p:spPr>
        <p:txBody>
          <a:bodyPr vert="horz" wrap="square" lIns="0" tIns="263982" rIns="0" bIns="0" rtlCol="0">
            <a:spAutoFit/>
          </a:bodyPr>
          <a:lstStyle/>
          <a:p>
            <a:pPr marL="12700">
              <a:lnSpc>
                <a:spcPct val="100000"/>
              </a:lnSpc>
              <a:spcBef>
                <a:spcPts val="105"/>
              </a:spcBef>
            </a:pPr>
            <a:r>
              <a:rPr sz="4400" b="1" spc="300" dirty="0">
                <a:latin typeface="Times New Roman" panose="02020603050405020304" pitchFamily="18" charset="0"/>
                <a:cs typeface="Times New Roman" panose="02020603050405020304" pitchFamily="18" charset="0"/>
              </a:rPr>
              <a:t>SINAV</a:t>
            </a:r>
            <a:r>
              <a:rPr sz="4400" b="1" spc="-40" dirty="0">
                <a:latin typeface="Times New Roman" panose="02020603050405020304" pitchFamily="18" charset="0"/>
                <a:cs typeface="Times New Roman" panose="02020603050405020304" pitchFamily="18" charset="0"/>
              </a:rPr>
              <a:t> </a:t>
            </a:r>
            <a:r>
              <a:rPr sz="4400" b="1" spc="390" dirty="0">
                <a:latin typeface="Times New Roman" panose="02020603050405020304" pitchFamily="18" charset="0"/>
                <a:cs typeface="Times New Roman" panose="02020603050405020304" pitchFamily="18" charset="0"/>
              </a:rPr>
              <a:t>SONUÇLARINA</a:t>
            </a:r>
            <a:r>
              <a:rPr sz="4400" b="1" spc="-80" dirty="0">
                <a:latin typeface="Times New Roman" panose="02020603050405020304" pitchFamily="18" charset="0"/>
                <a:cs typeface="Times New Roman" panose="02020603050405020304" pitchFamily="18" charset="0"/>
              </a:rPr>
              <a:t> </a:t>
            </a:r>
            <a:r>
              <a:rPr sz="4400" b="1" spc="220" dirty="0">
                <a:latin typeface="Times New Roman" panose="02020603050405020304" pitchFamily="18" charset="0"/>
                <a:cs typeface="Times New Roman" panose="02020603050405020304" pitchFamily="18" charset="0"/>
              </a:rPr>
              <a:t>İTİRAZ</a:t>
            </a:r>
          </a:p>
        </p:txBody>
      </p:sp>
      <p:grpSp>
        <p:nvGrpSpPr>
          <p:cNvPr id="4" name="object 4"/>
          <p:cNvGrpSpPr/>
          <p:nvPr/>
        </p:nvGrpSpPr>
        <p:grpSpPr>
          <a:xfrm>
            <a:off x="0" y="1853217"/>
            <a:ext cx="12192000" cy="4775940"/>
            <a:chOff x="0" y="1853946"/>
            <a:chExt cx="12192000" cy="5004053"/>
          </a:xfrm>
        </p:grpSpPr>
        <p:sp>
          <p:nvSpPr>
            <p:cNvPr id="5" name="object 5"/>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2019299"/>
              <a:ext cx="12192000" cy="4838700"/>
            </a:xfrm>
            <a:prstGeom prst="rect">
              <a:avLst/>
            </a:prstGeom>
          </p:spPr>
        </p:pic>
        <p:sp>
          <p:nvSpPr>
            <p:cNvPr id="7" name="object 7"/>
            <p:cNvSpPr/>
            <p:nvPr/>
          </p:nvSpPr>
          <p:spPr>
            <a:xfrm>
              <a:off x="1450847" y="2333244"/>
              <a:ext cx="9604375" cy="1089155"/>
            </a:xfrm>
            <a:custGeom>
              <a:avLst/>
              <a:gdLst/>
              <a:ahLst/>
              <a:cxnLst/>
              <a:rect l="l" t="t" r="r" b="b"/>
              <a:pathLst>
                <a:path w="9604375" h="1001395">
                  <a:moveTo>
                    <a:pt x="9504172" y="0"/>
                  </a:moveTo>
                  <a:lnTo>
                    <a:pt x="100076" y="0"/>
                  </a:lnTo>
                  <a:lnTo>
                    <a:pt x="61132" y="7868"/>
                  </a:lnTo>
                  <a:lnTo>
                    <a:pt x="29321" y="29321"/>
                  </a:lnTo>
                  <a:lnTo>
                    <a:pt x="7868" y="61132"/>
                  </a:lnTo>
                  <a:lnTo>
                    <a:pt x="0" y="100075"/>
                  </a:lnTo>
                  <a:lnTo>
                    <a:pt x="0" y="901191"/>
                  </a:lnTo>
                  <a:lnTo>
                    <a:pt x="7868" y="940135"/>
                  </a:lnTo>
                  <a:lnTo>
                    <a:pt x="29321" y="971946"/>
                  </a:lnTo>
                  <a:lnTo>
                    <a:pt x="61132" y="993399"/>
                  </a:lnTo>
                  <a:lnTo>
                    <a:pt x="100076" y="1001267"/>
                  </a:lnTo>
                  <a:lnTo>
                    <a:pt x="9504172" y="1001267"/>
                  </a:lnTo>
                  <a:lnTo>
                    <a:pt x="9543115" y="993399"/>
                  </a:lnTo>
                  <a:lnTo>
                    <a:pt x="9574926" y="971946"/>
                  </a:lnTo>
                  <a:lnTo>
                    <a:pt x="9596379" y="940135"/>
                  </a:lnTo>
                  <a:lnTo>
                    <a:pt x="9604248" y="901191"/>
                  </a:lnTo>
                  <a:lnTo>
                    <a:pt x="9604248" y="100075"/>
                  </a:lnTo>
                  <a:lnTo>
                    <a:pt x="9596379" y="61132"/>
                  </a:lnTo>
                  <a:lnTo>
                    <a:pt x="9574926" y="29321"/>
                  </a:lnTo>
                  <a:lnTo>
                    <a:pt x="9543115" y="7868"/>
                  </a:lnTo>
                  <a:lnTo>
                    <a:pt x="9504172" y="0"/>
                  </a:lnTo>
                  <a:close/>
                </a:path>
              </a:pathLst>
            </a:custGeom>
            <a:solidFill>
              <a:srgbClr val="DE468E"/>
            </a:solidFill>
          </p:spPr>
          <p:txBody>
            <a:bodyPr wrap="square" lIns="0" tIns="0" rIns="0" bIns="0" rtlCol="0"/>
            <a:lstStyle/>
            <a:p>
              <a:endParaRPr/>
            </a:p>
          </p:txBody>
        </p:sp>
        <p:pic>
          <p:nvPicPr>
            <p:cNvPr id="8" name="object 8"/>
            <p:cNvPicPr/>
            <p:nvPr/>
          </p:nvPicPr>
          <p:blipFill>
            <a:blip r:embed="rId4" cstate="print"/>
            <a:stretch>
              <a:fillRect/>
            </a:stretch>
          </p:blipFill>
          <p:spPr>
            <a:xfrm>
              <a:off x="1754123" y="2558795"/>
              <a:ext cx="550163" cy="550163"/>
            </a:xfrm>
            <a:prstGeom prst="rect">
              <a:avLst/>
            </a:prstGeom>
          </p:spPr>
        </p:pic>
        <p:sp>
          <p:nvSpPr>
            <p:cNvPr id="9" name="object 9"/>
            <p:cNvSpPr/>
            <p:nvPr/>
          </p:nvSpPr>
          <p:spPr>
            <a:xfrm>
              <a:off x="1450847" y="3662171"/>
              <a:ext cx="9604375" cy="1102994"/>
            </a:xfrm>
            <a:custGeom>
              <a:avLst/>
              <a:gdLst/>
              <a:ahLst/>
              <a:cxnLst/>
              <a:rect l="l" t="t" r="r" b="b"/>
              <a:pathLst>
                <a:path w="9604375" h="1000125">
                  <a:moveTo>
                    <a:pt x="9504299" y="0"/>
                  </a:moveTo>
                  <a:lnTo>
                    <a:pt x="99949" y="0"/>
                  </a:lnTo>
                  <a:lnTo>
                    <a:pt x="61025" y="7848"/>
                  </a:lnTo>
                  <a:lnTo>
                    <a:pt x="29257" y="29257"/>
                  </a:lnTo>
                  <a:lnTo>
                    <a:pt x="7848" y="61025"/>
                  </a:lnTo>
                  <a:lnTo>
                    <a:pt x="0" y="99948"/>
                  </a:lnTo>
                  <a:lnTo>
                    <a:pt x="0" y="899794"/>
                  </a:lnTo>
                  <a:lnTo>
                    <a:pt x="7848" y="938718"/>
                  </a:lnTo>
                  <a:lnTo>
                    <a:pt x="29257" y="970486"/>
                  </a:lnTo>
                  <a:lnTo>
                    <a:pt x="61025" y="991895"/>
                  </a:lnTo>
                  <a:lnTo>
                    <a:pt x="99949" y="999744"/>
                  </a:lnTo>
                  <a:lnTo>
                    <a:pt x="9504299" y="999744"/>
                  </a:lnTo>
                  <a:lnTo>
                    <a:pt x="9543222" y="991895"/>
                  </a:lnTo>
                  <a:lnTo>
                    <a:pt x="9574990" y="970486"/>
                  </a:lnTo>
                  <a:lnTo>
                    <a:pt x="9596399" y="938718"/>
                  </a:lnTo>
                  <a:lnTo>
                    <a:pt x="9604248" y="899794"/>
                  </a:lnTo>
                  <a:lnTo>
                    <a:pt x="9604248" y="99948"/>
                  </a:lnTo>
                  <a:lnTo>
                    <a:pt x="9596399" y="61025"/>
                  </a:lnTo>
                  <a:lnTo>
                    <a:pt x="9574990" y="29257"/>
                  </a:lnTo>
                  <a:lnTo>
                    <a:pt x="9543222" y="7848"/>
                  </a:lnTo>
                  <a:lnTo>
                    <a:pt x="9504299" y="0"/>
                  </a:lnTo>
                  <a:close/>
                </a:path>
              </a:pathLst>
            </a:custGeom>
            <a:solidFill>
              <a:srgbClr val="BB71EF"/>
            </a:solidFill>
          </p:spPr>
          <p:txBody>
            <a:bodyPr wrap="square" lIns="0" tIns="0" rIns="0" bIns="0" rtlCol="0"/>
            <a:lstStyle/>
            <a:p>
              <a:endParaRPr/>
            </a:p>
          </p:txBody>
        </p:sp>
        <p:pic>
          <p:nvPicPr>
            <p:cNvPr id="10" name="object 10"/>
            <p:cNvPicPr/>
            <p:nvPr/>
          </p:nvPicPr>
          <p:blipFill>
            <a:blip r:embed="rId5" cstate="print"/>
            <a:stretch>
              <a:fillRect/>
            </a:stretch>
          </p:blipFill>
          <p:spPr>
            <a:xfrm>
              <a:off x="1754123" y="3886200"/>
              <a:ext cx="550163" cy="550163"/>
            </a:xfrm>
            <a:prstGeom prst="rect">
              <a:avLst/>
            </a:prstGeom>
          </p:spPr>
        </p:pic>
        <p:sp>
          <p:nvSpPr>
            <p:cNvPr id="11" name="object 11"/>
            <p:cNvSpPr/>
            <p:nvPr/>
          </p:nvSpPr>
          <p:spPr>
            <a:xfrm>
              <a:off x="1450847" y="4989576"/>
              <a:ext cx="9604375" cy="1000125"/>
            </a:xfrm>
            <a:custGeom>
              <a:avLst/>
              <a:gdLst/>
              <a:ahLst/>
              <a:cxnLst/>
              <a:rect l="l" t="t" r="r" b="b"/>
              <a:pathLst>
                <a:path w="9604375" h="1000125">
                  <a:moveTo>
                    <a:pt x="9504299" y="0"/>
                  </a:moveTo>
                  <a:lnTo>
                    <a:pt x="99949" y="0"/>
                  </a:lnTo>
                  <a:lnTo>
                    <a:pt x="61025" y="7848"/>
                  </a:lnTo>
                  <a:lnTo>
                    <a:pt x="29257" y="29257"/>
                  </a:lnTo>
                  <a:lnTo>
                    <a:pt x="7848" y="61025"/>
                  </a:lnTo>
                  <a:lnTo>
                    <a:pt x="0" y="99949"/>
                  </a:lnTo>
                  <a:lnTo>
                    <a:pt x="0" y="899769"/>
                  </a:lnTo>
                  <a:lnTo>
                    <a:pt x="7848" y="938686"/>
                  </a:lnTo>
                  <a:lnTo>
                    <a:pt x="29257" y="970464"/>
                  </a:lnTo>
                  <a:lnTo>
                    <a:pt x="61025" y="991888"/>
                  </a:lnTo>
                  <a:lnTo>
                    <a:pt x="99949" y="999744"/>
                  </a:lnTo>
                  <a:lnTo>
                    <a:pt x="9504299" y="999744"/>
                  </a:lnTo>
                  <a:lnTo>
                    <a:pt x="9543222" y="991888"/>
                  </a:lnTo>
                  <a:lnTo>
                    <a:pt x="9574990" y="970464"/>
                  </a:lnTo>
                  <a:lnTo>
                    <a:pt x="9596399" y="938686"/>
                  </a:lnTo>
                  <a:lnTo>
                    <a:pt x="9604248" y="899769"/>
                  </a:lnTo>
                  <a:lnTo>
                    <a:pt x="9604248" y="99949"/>
                  </a:lnTo>
                  <a:lnTo>
                    <a:pt x="9596399" y="61025"/>
                  </a:lnTo>
                  <a:lnTo>
                    <a:pt x="9574990" y="29257"/>
                  </a:lnTo>
                  <a:lnTo>
                    <a:pt x="9543222" y="7848"/>
                  </a:lnTo>
                  <a:lnTo>
                    <a:pt x="9504299" y="0"/>
                  </a:lnTo>
                  <a:close/>
                </a:path>
              </a:pathLst>
            </a:custGeom>
            <a:solidFill>
              <a:srgbClr val="795FAE"/>
            </a:solidFill>
          </p:spPr>
          <p:txBody>
            <a:bodyPr wrap="square" lIns="0" tIns="0" rIns="0" bIns="0" rtlCol="0"/>
            <a:lstStyle/>
            <a:p>
              <a:endParaRPr/>
            </a:p>
          </p:txBody>
        </p:sp>
        <p:pic>
          <p:nvPicPr>
            <p:cNvPr id="12" name="object 12"/>
            <p:cNvPicPr/>
            <p:nvPr/>
          </p:nvPicPr>
          <p:blipFill>
            <a:blip r:embed="rId6" cstate="print"/>
            <a:stretch>
              <a:fillRect/>
            </a:stretch>
          </p:blipFill>
          <p:spPr>
            <a:xfrm>
              <a:off x="1754123" y="5215128"/>
              <a:ext cx="550163" cy="550164"/>
            </a:xfrm>
            <a:prstGeom prst="rect">
              <a:avLst/>
            </a:prstGeom>
          </p:spPr>
        </p:pic>
      </p:grpSp>
      <p:sp>
        <p:nvSpPr>
          <p:cNvPr id="13" name="object 13"/>
          <p:cNvSpPr txBox="1"/>
          <p:nvPr/>
        </p:nvSpPr>
        <p:spPr>
          <a:xfrm>
            <a:off x="2607562" y="2295426"/>
            <a:ext cx="8159750" cy="3318857"/>
          </a:xfrm>
          <a:prstGeom prst="rect">
            <a:avLst/>
          </a:prstGeom>
        </p:spPr>
        <p:txBody>
          <a:bodyPr vert="horz" wrap="square" lIns="0" tIns="48260" rIns="0" bIns="0" rtlCol="0">
            <a:spAutoFit/>
          </a:bodyPr>
          <a:lstStyle/>
          <a:p>
            <a:pPr marL="12700" marR="154305">
              <a:spcBef>
                <a:spcPts val="380"/>
              </a:spcBef>
            </a:pPr>
            <a:r>
              <a:rPr sz="2000" b="1" spc="-140" dirty="0">
                <a:solidFill>
                  <a:schemeClr val="tx1"/>
                </a:solidFill>
                <a:latin typeface="Times New Roman" panose="02020603050405020304" pitchFamily="18" charset="0"/>
                <a:cs typeface="Times New Roman" panose="02020603050405020304" pitchFamily="18" charset="0"/>
              </a:rPr>
              <a:t>Sınav</a:t>
            </a:r>
            <a:r>
              <a:rPr sz="2000" b="1" spc="-55" dirty="0">
                <a:solidFill>
                  <a:schemeClr val="tx1"/>
                </a:solidFill>
                <a:latin typeface="Times New Roman" panose="02020603050405020304" pitchFamily="18" charset="0"/>
                <a:cs typeface="Times New Roman" panose="02020603050405020304" pitchFamily="18" charset="0"/>
              </a:rPr>
              <a:t> </a:t>
            </a:r>
            <a:r>
              <a:rPr sz="2000" b="1" spc="-110" dirty="0">
                <a:solidFill>
                  <a:schemeClr val="tx1"/>
                </a:solidFill>
                <a:latin typeface="Times New Roman" panose="02020603050405020304" pitchFamily="18" charset="0"/>
                <a:cs typeface="Times New Roman" panose="02020603050405020304" pitchFamily="18" charset="0"/>
              </a:rPr>
              <a:t>notlarına</a:t>
            </a:r>
            <a:r>
              <a:rPr sz="2000" b="1" spc="-95" dirty="0">
                <a:solidFill>
                  <a:schemeClr val="tx1"/>
                </a:solidFill>
                <a:latin typeface="Times New Roman" panose="02020603050405020304" pitchFamily="18" charset="0"/>
                <a:cs typeface="Times New Roman" panose="02020603050405020304" pitchFamily="18" charset="0"/>
              </a:rPr>
              <a:t> </a:t>
            </a:r>
            <a:r>
              <a:rPr sz="2000" b="1" spc="-150" dirty="0">
                <a:solidFill>
                  <a:schemeClr val="tx1"/>
                </a:solidFill>
                <a:latin typeface="Times New Roman" panose="02020603050405020304" pitchFamily="18" charset="0"/>
                <a:cs typeface="Times New Roman" panose="02020603050405020304" pitchFamily="18" charset="0"/>
              </a:rPr>
              <a:t>itiraz,</a:t>
            </a:r>
            <a:r>
              <a:rPr sz="2000" b="1" spc="-254"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notların</a:t>
            </a:r>
            <a:r>
              <a:rPr sz="2000" b="1" spc="-180" dirty="0">
                <a:solidFill>
                  <a:schemeClr val="tx1"/>
                </a:solidFill>
                <a:latin typeface="Times New Roman" panose="02020603050405020304" pitchFamily="18" charset="0"/>
                <a:cs typeface="Times New Roman" panose="02020603050405020304" pitchFamily="18" charset="0"/>
              </a:rPr>
              <a:t> </a:t>
            </a:r>
            <a:r>
              <a:rPr sz="2000" b="1" spc="-35" dirty="0">
                <a:solidFill>
                  <a:schemeClr val="tx1"/>
                </a:solidFill>
                <a:latin typeface="Times New Roman" panose="02020603050405020304" pitchFamily="18" charset="0"/>
                <a:cs typeface="Times New Roman" panose="02020603050405020304" pitchFamily="18" charset="0"/>
              </a:rPr>
              <a:t>ilanını</a:t>
            </a:r>
            <a:r>
              <a:rPr sz="2000" b="1" spc="-95"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takip</a:t>
            </a:r>
            <a:r>
              <a:rPr sz="2000" b="1" spc="-95"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eden</a:t>
            </a:r>
            <a:r>
              <a:rPr sz="2000" b="1" spc="-100"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üç</a:t>
            </a:r>
            <a:r>
              <a:rPr sz="2000" b="1" spc="-95"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iş</a:t>
            </a:r>
            <a:r>
              <a:rPr sz="2000" b="1" spc="-95" dirty="0">
                <a:solidFill>
                  <a:schemeClr val="tx1"/>
                </a:solidFill>
                <a:latin typeface="Times New Roman" panose="02020603050405020304" pitchFamily="18" charset="0"/>
                <a:cs typeface="Times New Roman" panose="02020603050405020304" pitchFamily="18" charset="0"/>
              </a:rPr>
              <a:t> </a:t>
            </a:r>
            <a:r>
              <a:rPr sz="2000" b="1" dirty="0">
                <a:solidFill>
                  <a:schemeClr val="tx1"/>
                </a:solidFill>
                <a:latin typeface="Times New Roman" panose="02020603050405020304" pitchFamily="18" charset="0"/>
                <a:cs typeface="Times New Roman" panose="02020603050405020304" pitchFamily="18" charset="0"/>
              </a:rPr>
              <a:t>günü</a:t>
            </a:r>
            <a:r>
              <a:rPr sz="2000" b="1" spc="-85" dirty="0">
                <a:solidFill>
                  <a:schemeClr val="tx1"/>
                </a:solidFill>
                <a:latin typeface="Times New Roman" panose="02020603050405020304" pitchFamily="18" charset="0"/>
                <a:cs typeface="Times New Roman" panose="02020603050405020304" pitchFamily="18" charset="0"/>
              </a:rPr>
              <a:t> </a:t>
            </a:r>
            <a:r>
              <a:rPr sz="2000" b="1" spc="-65" dirty="0">
                <a:solidFill>
                  <a:schemeClr val="tx1"/>
                </a:solidFill>
                <a:latin typeface="Times New Roman" panose="02020603050405020304" pitchFamily="18" charset="0"/>
                <a:cs typeface="Times New Roman" panose="02020603050405020304" pitchFamily="18" charset="0"/>
              </a:rPr>
              <a:t>içinde </a:t>
            </a:r>
            <a:r>
              <a:rPr sz="2000" b="1" spc="-180" dirty="0">
                <a:solidFill>
                  <a:schemeClr val="tx1"/>
                </a:solidFill>
                <a:latin typeface="Times New Roman" panose="02020603050405020304" pitchFamily="18" charset="0"/>
                <a:cs typeface="Times New Roman" panose="02020603050405020304" pitchFamily="18" charset="0"/>
              </a:rPr>
              <a:t>yapılır.</a:t>
            </a:r>
            <a:r>
              <a:rPr sz="2000" b="1" spc="-240" dirty="0">
                <a:solidFill>
                  <a:schemeClr val="tx1"/>
                </a:solidFill>
                <a:latin typeface="Times New Roman" panose="02020603050405020304" pitchFamily="18" charset="0"/>
                <a:cs typeface="Times New Roman" panose="02020603050405020304" pitchFamily="18" charset="0"/>
              </a:rPr>
              <a:t> </a:t>
            </a:r>
            <a:r>
              <a:rPr sz="2000" b="1" spc="-135" dirty="0">
                <a:solidFill>
                  <a:schemeClr val="tx1"/>
                </a:solidFill>
                <a:latin typeface="Times New Roman" panose="02020603050405020304" pitchFamily="18" charset="0"/>
                <a:cs typeface="Times New Roman" panose="02020603050405020304" pitchFamily="18" charset="0"/>
              </a:rPr>
              <a:t>Başvurular,</a:t>
            </a:r>
            <a:r>
              <a:rPr sz="2000" b="1" spc="-240" dirty="0">
                <a:solidFill>
                  <a:schemeClr val="tx1"/>
                </a:solidFill>
                <a:latin typeface="Times New Roman" panose="02020603050405020304" pitchFamily="18" charset="0"/>
                <a:cs typeface="Times New Roman" panose="02020603050405020304" pitchFamily="18" charset="0"/>
              </a:rPr>
              <a:t> </a:t>
            </a:r>
            <a:r>
              <a:rPr sz="2000" b="1" spc="-80" dirty="0">
                <a:solidFill>
                  <a:schemeClr val="tx1"/>
                </a:solidFill>
                <a:latin typeface="Times New Roman" panose="02020603050405020304" pitchFamily="18" charset="0"/>
                <a:cs typeface="Times New Roman" panose="02020603050405020304" pitchFamily="18" charset="0"/>
              </a:rPr>
              <a:t>öğrencinin</a:t>
            </a:r>
            <a:r>
              <a:rPr sz="2000" b="1" spc="-50" dirty="0">
                <a:solidFill>
                  <a:schemeClr val="tx1"/>
                </a:solidFill>
                <a:latin typeface="Times New Roman" panose="02020603050405020304" pitchFamily="18" charset="0"/>
                <a:cs typeface="Times New Roman" panose="02020603050405020304" pitchFamily="18" charset="0"/>
              </a:rPr>
              <a:t> </a:t>
            </a:r>
            <a:r>
              <a:rPr sz="2000" b="1" spc="-130" dirty="0">
                <a:solidFill>
                  <a:schemeClr val="tx1"/>
                </a:solidFill>
                <a:latin typeface="Times New Roman" panose="02020603050405020304" pitchFamily="18" charset="0"/>
                <a:cs typeface="Times New Roman" panose="02020603050405020304" pitchFamily="18" charset="0"/>
              </a:rPr>
              <a:t>bağlı</a:t>
            </a:r>
            <a:r>
              <a:rPr sz="2000" b="1" spc="-30" dirty="0">
                <a:solidFill>
                  <a:schemeClr val="tx1"/>
                </a:solidFill>
                <a:latin typeface="Times New Roman" panose="02020603050405020304" pitchFamily="18" charset="0"/>
                <a:cs typeface="Times New Roman" panose="02020603050405020304" pitchFamily="18" charset="0"/>
              </a:rPr>
              <a:t> </a:t>
            </a:r>
            <a:r>
              <a:rPr sz="2000" b="1" spc="-70" dirty="0">
                <a:solidFill>
                  <a:schemeClr val="tx1"/>
                </a:solidFill>
                <a:latin typeface="Times New Roman" panose="02020603050405020304" pitchFamily="18" charset="0"/>
                <a:cs typeface="Times New Roman" panose="02020603050405020304" pitchFamily="18" charset="0"/>
              </a:rPr>
              <a:t>olduğu</a:t>
            </a:r>
            <a:r>
              <a:rPr sz="2000" b="1" spc="-30" dirty="0">
                <a:solidFill>
                  <a:schemeClr val="tx1"/>
                </a:solidFill>
                <a:latin typeface="Times New Roman" panose="02020603050405020304" pitchFamily="18" charset="0"/>
                <a:cs typeface="Times New Roman" panose="02020603050405020304" pitchFamily="18" charset="0"/>
              </a:rPr>
              <a:t> </a:t>
            </a:r>
            <a:r>
              <a:rPr sz="2000" b="1" spc="-155" dirty="0">
                <a:solidFill>
                  <a:schemeClr val="tx1"/>
                </a:solidFill>
                <a:latin typeface="Times New Roman" panose="02020603050405020304" pitchFamily="18" charset="0"/>
                <a:cs typeface="Times New Roman" panose="02020603050405020304" pitchFamily="18" charset="0"/>
              </a:rPr>
              <a:t>ilgili</a:t>
            </a:r>
            <a:r>
              <a:rPr sz="2000" b="1" spc="-30" dirty="0">
                <a:solidFill>
                  <a:schemeClr val="tx1"/>
                </a:solidFill>
                <a:latin typeface="Times New Roman" panose="02020603050405020304" pitchFamily="18" charset="0"/>
                <a:cs typeface="Times New Roman" panose="02020603050405020304" pitchFamily="18" charset="0"/>
              </a:rPr>
              <a:t> </a:t>
            </a:r>
            <a:r>
              <a:rPr sz="2000" b="1" spc="-35" dirty="0">
                <a:solidFill>
                  <a:schemeClr val="tx1"/>
                </a:solidFill>
                <a:latin typeface="Times New Roman" panose="02020603050405020304" pitchFamily="18" charset="0"/>
                <a:cs typeface="Times New Roman" panose="02020603050405020304" pitchFamily="18" charset="0"/>
              </a:rPr>
              <a:t>Öğretim </a:t>
            </a:r>
            <a:r>
              <a:rPr sz="2000" b="1" spc="-145" dirty="0">
                <a:solidFill>
                  <a:schemeClr val="tx1"/>
                </a:solidFill>
                <a:latin typeface="Times New Roman" panose="02020603050405020304" pitchFamily="18" charset="0"/>
                <a:cs typeface="Times New Roman" panose="02020603050405020304" pitchFamily="18" charset="0"/>
              </a:rPr>
              <a:t>elamanınca</a:t>
            </a:r>
            <a:r>
              <a:rPr sz="2000" b="1" spc="-40" dirty="0">
                <a:solidFill>
                  <a:schemeClr val="tx1"/>
                </a:solidFill>
                <a:latin typeface="Times New Roman" panose="02020603050405020304" pitchFamily="18" charset="0"/>
                <a:cs typeface="Times New Roman" panose="02020603050405020304" pitchFamily="18" charset="0"/>
              </a:rPr>
              <a:t> </a:t>
            </a:r>
            <a:r>
              <a:rPr sz="2000" b="1" spc="-140" dirty="0">
                <a:solidFill>
                  <a:schemeClr val="tx1"/>
                </a:solidFill>
                <a:latin typeface="Times New Roman" panose="02020603050405020304" pitchFamily="18" charset="0"/>
                <a:cs typeface="Times New Roman" panose="02020603050405020304" pitchFamily="18" charset="0"/>
              </a:rPr>
              <a:t>yedi</a:t>
            </a:r>
            <a:r>
              <a:rPr sz="2000" b="1" spc="-10" dirty="0">
                <a:solidFill>
                  <a:schemeClr val="tx1"/>
                </a:solidFill>
                <a:latin typeface="Times New Roman" panose="02020603050405020304" pitchFamily="18" charset="0"/>
                <a:cs typeface="Times New Roman" panose="02020603050405020304" pitchFamily="18" charset="0"/>
              </a:rPr>
              <a:t> </a:t>
            </a:r>
            <a:r>
              <a:rPr sz="2000" b="1" spc="-25" dirty="0">
                <a:solidFill>
                  <a:schemeClr val="tx1"/>
                </a:solidFill>
                <a:latin typeface="Times New Roman" panose="02020603050405020304" pitchFamily="18" charset="0"/>
                <a:cs typeface="Times New Roman" panose="02020603050405020304" pitchFamily="18" charset="0"/>
              </a:rPr>
              <a:t>gün </a:t>
            </a:r>
            <a:r>
              <a:rPr sz="2000" b="1" spc="-125" dirty="0">
                <a:solidFill>
                  <a:schemeClr val="tx1"/>
                </a:solidFill>
                <a:latin typeface="Times New Roman" panose="02020603050405020304" pitchFamily="18" charset="0"/>
                <a:cs typeface="Times New Roman" panose="02020603050405020304" pitchFamily="18" charset="0"/>
              </a:rPr>
              <a:t>içinde</a:t>
            </a:r>
            <a:r>
              <a:rPr sz="2000" b="1" spc="-45" dirty="0">
                <a:solidFill>
                  <a:schemeClr val="tx1"/>
                </a:solidFill>
                <a:latin typeface="Times New Roman" panose="02020603050405020304" pitchFamily="18" charset="0"/>
                <a:cs typeface="Times New Roman" panose="02020603050405020304" pitchFamily="18" charset="0"/>
              </a:rPr>
              <a:t> </a:t>
            </a:r>
            <a:r>
              <a:rPr sz="2000" b="1" spc="-110" dirty="0">
                <a:solidFill>
                  <a:schemeClr val="tx1"/>
                </a:solidFill>
                <a:latin typeface="Times New Roman" panose="02020603050405020304" pitchFamily="18" charset="0"/>
                <a:cs typeface="Times New Roman" panose="02020603050405020304" pitchFamily="18" charset="0"/>
              </a:rPr>
              <a:t>karara</a:t>
            </a:r>
            <a:r>
              <a:rPr sz="2000" b="1" spc="-5" dirty="0">
                <a:solidFill>
                  <a:schemeClr val="tx1"/>
                </a:solidFill>
                <a:latin typeface="Times New Roman" panose="02020603050405020304" pitchFamily="18" charset="0"/>
                <a:cs typeface="Times New Roman" panose="02020603050405020304" pitchFamily="18" charset="0"/>
              </a:rPr>
              <a:t> </a:t>
            </a:r>
            <a:r>
              <a:rPr sz="2000" b="1" spc="-45" dirty="0">
                <a:solidFill>
                  <a:schemeClr val="tx1"/>
                </a:solidFill>
                <a:latin typeface="Times New Roman" panose="02020603050405020304" pitchFamily="18" charset="0"/>
                <a:cs typeface="Times New Roman" panose="02020603050405020304" pitchFamily="18" charset="0"/>
              </a:rPr>
              <a:t>bağlanır.</a:t>
            </a:r>
            <a:endParaRPr sz="2000" b="1" dirty="0">
              <a:solidFill>
                <a:schemeClr val="tx1"/>
              </a:solidFill>
              <a:latin typeface="Times New Roman" panose="02020603050405020304" pitchFamily="18" charset="0"/>
              <a:cs typeface="Times New Roman" panose="02020603050405020304" pitchFamily="18" charset="0"/>
            </a:endParaRPr>
          </a:p>
          <a:p>
            <a:pPr>
              <a:spcBef>
                <a:spcPts val="1455"/>
              </a:spcBef>
            </a:pPr>
            <a:endParaRPr sz="2000" b="1" dirty="0">
              <a:solidFill>
                <a:schemeClr val="tx1"/>
              </a:solidFill>
              <a:latin typeface="Times New Roman" panose="02020603050405020304" pitchFamily="18" charset="0"/>
              <a:cs typeface="Times New Roman" panose="02020603050405020304" pitchFamily="18" charset="0"/>
            </a:endParaRPr>
          </a:p>
          <a:p>
            <a:pPr marL="12700" marR="5080">
              <a:spcBef>
                <a:spcPts val="5"/>
              </a:spcBef>
            </a:pPr>
            <a:r>
              <a:rPr sz="2000" b="1" spc="-100" dirty="0">
                <a:solidFill>
                  <a:schemeClr val="tx1"/>
                </a:solidFill>
                <a:latin typeface="Times New Roman" panose="02020603050405020304" pitchFamily="18" charset="0"/>
                <a:cs typeface="Times New Roman" panose="02020603050405020304" pitchFamily="18" charset="0"/>
              </a:rPr>
              <a:t>İtiraz</a:t>
            </a:r>
            <a:r>
              <a:rPr sz="2000" b="1" spc="-25" dirty="0">
                <a:solidFill>
                  <a:schemeClr val="tx1"/>
                </a:solidFill>
                <a:latin typeface="Times New Roman" panose="02020603050405020304" pitchFamily="18" charset="0"/>
                <a:cs typeface="Times New Roman" panose="02020603050405020304" pitchFamily="18" charset="0"/>
              </a:rPr>
              <a:t> </a:t>
            </a:r>
            <a:r>
              <a:rPr sz="2000" b="1" spc="-75" dirty="0">
                <a:solidFill>
                  <a:schemeClr val="tx1"/>
                </a:solidFill>
                <a:latin typeface="Times New Roman" panose="02020603050405020304" pitchFamily="18" charset="0"/>
                <a:cs typeface="Times New Roman" panose="02020603050405020304" pitchFamily="18" charset="0"/>
              </a:rPr>
              <a:t>sonucu</a:t>
            </a:r>
            <a:r>
              <a:rPr sz="2000" b="1" spc="-15" dirty="0">
                <a:solidFill>
                  <a:schemeClr val="tx1"/>
                </a:solidFill>
                <a:latin typeface="Times New Roman" panose="02020603050405020304" pitchFamily="18" charset="0"/>
                <a:cs typeface="Times New Roman" panose="02020603050405020304" pitchFamily="18" charset="0"/>
              </a:rPr>
              <a:t> </a:t>
            </a:r>
            <a:r>
              <a:rPr sz="2000" b="1" spc="-114" dirty="0">
                <a:solidFill>
                  <a:schemeClr val="tx1"/>
                </a:solidFill>
                <a:latin typeface="Times New Roman" panose="02020603050405020304" pitchFamily="18" charset="0"/>
                <a:cs typeface="Times New Roman" panose="02020603050405020304" pitchFamily="18" charset="0"/>
              </a:rPr>
              <a:t>notlarda</a:t>
            </a:r>
            <a:r>
              <a:rPr sz="2000" b="1" spc="-25" dirty="0">
                <a:solidFill>
                  <a:schemeClr val="tx1"/>
                </a:solidFill>
                <a:latin typeface="Times New Roman" panose="02020603050405020304" pitchFamily="18" charset="0"/>
                <a:cs typeface="Times New Roman" panose="02020603050405020304" pitchFamily="18" charset="0"/>
              </a:rPr>
              <a:t> </a:t>
            </a:r>
            <a:r>
              <a:rPr sz="2000" b="1" spc="-105" dirty="0">
                <a:solidFill>
                  <a:schemeClr val="tx1"/>
                </a:solidFill>
                <a:latin typeface="Times New Roman" panose="02020603050405020304" pitchFamily="18" charset="0"/>
                <a:cs typeface="Times New Roman" panose="02020603050405020304" pitchFamily="18" charset="0"/>
              </a:rPr>
              <a:t>değişiklik</a:t>
            </a:r>
            <a:r>
              <a:rPr sz="2000" b="1" spc="-30" dirty="0">
                <a:solidFill>
                  <a:schemeClr val="tx1"/>
                </a:solidFill>
                <a:latin typeface="Times New Roman" panose="02020603050405020304" pitchFamily="18" charset="0"/>
                <a:cs typeface="Times New Roman" panose="02020603050405020304" pitchFamily="18" charset="0"/>
              </a:rPr>
              <a:t> </a:t>
            </a:r>
            <a:r>
              <a:rPr sz="2000" b="1" spc="-114" dirty="0">
                <a:solidFill>
                  <a:schemeClr val="tx1"/>
                </a:solidFill>
                <a:latin typeface="Times New Roman" panose="02020603050405020304" pitchFamily="18" charset="0"/>
                <a:cs typeface="Times New Roman" panose="02020603050405020304" pitchFamily="18" charset="0"/>
              </a:rPr>
              <a:t>olması</a:t>
            </a:r>
            <a:r>
              <a:rPr sz="2000" b="1" spc="-15" dirty="0">
                <a:solidFill>
                  <a:schemeClr val="tx1"/>
                </a:solidFill>
                <a:latin typeface="Times New Roman" panose="02020603050405020304" pitchFamily="18" charset="0"/>
                <a:cs typeface="Times New Roman" panose="02020603050405020304" pitchFamily="18" charset="0"/>
              </a:rPr>
              <a:t> </a:t>
            </a:r>
            <a:r>
              <a:rPr sz="2000" b="1" spc="-160" dirty="0">
                <a:solidFill>
                  <a:schemeClr val="tx1"/>
                </a:solidFill>
                <a:latin typeface="Times New Roman" panose="02020603050405020304" pitchFamily="18" charset="0"/>
                <a:cs typeface="Times New Roman" panose="02020603050405020304" pitchFamily="18" charset="0"/>
              </a:rPr>
              <a:t>veya</a:t>
            </a:r>
            <a:r>
              <a:rPr sz="2000" b="1" spc="-10" dirty="0">
                <a:solidFill>
                  <a:schemeClr val="tx1"/>
                </a:solidFill>
                <a:latin typeface="Times New Roman" panose="02020603050405020304" pitchFamily="18" charset="0"/>
                <a:cs typeface="Times New Roman" panose="02020603050405020304" pitchFamily="18" charset="0"/>
              </a:rPr>
              <a:t> </a:t>
            </a:r>
            <a:r>
              <a:rPr sz="2000" b="1" spc="-80" dirty="0">
                <a:solidFill>
                  <a:schemeClr val="tx1"/>
                </a:solidFill>
                <a:latin typeface="Times New Roman" panose="02020603050405020304" pitchFamily="18" charset="0"/>
                <a:cs typeface="Times New Roman" panose="02020603050405020304" pitchFamily="18" charset="0"/>
              </a:rPr>
              <a:t>öğretim</a:t>
            </a:r>
            <a:r>
              <a:rPr sz="2000" b="1" spc="-30" dirty="0">
                <a:solidFill>
                  <a:schemeClr val="tx1"/>
                </a:solidFill>
                <a:latin typeface="Times New Roman" panose="02020603050405020304" pitchFamily="18" charset="0"/>
                <a:cs typeface="Times New Roman" panose="02020603050405020304" pitchFamily="18" charset="0"/>
              </a:rPr>
              <a:t> </a:t>
            </a:r>
            <a:r>
              <a:rPr sz="2000" b="1" spc="-145" dirty="0">
                <a:solidFill>
                  <a:schemeClr val="tx1"/>
                </a:solidFill>
                <a:latin typeface="Times New Roman" panose="02020603050405020304" pitchFamily="18" charset="0"/>
                <a:cs typeface="Times New Roman" panose="02020603050405020304" pitchFamily="18" charset="0"/>
              </a:rPr>
              <a:t>elemanı</a:t>
            </a:r>
            <a:r>
              <a:rPr sz="2000" b="1" spc="-25" dirty="0">
                <a:solidFill>
                  <a:schemeClr val="tx1"/>
                </a:solidFill>
                <a:latin typeface="Times New Roman" panose="02020603050405020304" pitchFamily="18" charset="0"/>
                <a:cs typeface="Times New Roman" panose="02020603050405020304" pitchFamily="18" charset="0"/>
              </a:rPr>
              <a:t> tarafından </a:t>
            </a:r>
            <a:r>
              <a:rPr sz="2000" b="1" spc="-150" dirty="0">
                <a:solidFill>
                  <a:schemeClr val="tx1"/>
                </a:solidFill>
                <a:latin typeface="Times New Roman" panose="02020603050405020304" pitchFamily="18" charset="0"/>
                <a:cs typeface="Times New Roman" panose="02020603050405020304" pitchFamily="18" charset="0"/>
              </a:rPr>
              <a:t>yapılacak</a:t>
            </a:r>
            <a:r>
              <a:rPr sz="2000" b="1" spc="-35" dirty="0">
                <a:solidFill>
                  <a:schemeClr val="tx1"/>
                </a:solidFill>
                <a:latin typeface="Times New Roman" panose="02020603050405020304" pitchFamily="18" charset="0"/>
                <a:cs typeface="Times New Roman" panose="02020603050405020304" pitchFamily="18" charset="0"/>
              </a:rPr>
              <a:t> </a:t>
            </a:r>
            <a:r>
              <a:rPr sz="2000" b="1" spc="-45" dirty="0">
                <a:solidFill>
                  <a:schemeClr val="tx1"/>
                </a:solidFill>
                <a:latin typeface="Times New Roman" panose="02020603050405020304" pitchFamily="18" charset="0"/>
                <a:cs typeface="Times New Roman" panose="02020603050405020304" pitchFamily="18" charset="0"/>
              </a:rPr>
              <a:t>not</a:t>
            </a:r>
            <a:r>
              <a:rPr sz="2000" b="1" spc="-20" dirty="0">
                <a:solidFill>
                  <a:schemeClr val="tx1"/>
                </a:solidFill>
                <a:latin typeface="Times New Roman" panose="02020603050405020304" pitchFamily="18" charset="0"/>
                <a:cs typeface="Times New Roman" panose="02020603050405020304" pitchFamily="18" charset="0"/>
              </a:rPr>
              <a:t> </a:t>
            </a:r>
            <a:r>
              <a:rPr sz="2000" b="1" spc="-130" dirty="0">
                <a:solidFill>
                  <a:schemeClr val="tx1"/>
                </a:solidFill>
                <a:latin typeface="Times New Roman" panose="02020603050405020304" pitchFamily="18" charset="0"/>
                <a:cs typeface="Times New Roman" panose="02020603050405020304" pitchFamily="18" charset="0"/>
              </a:rPr>
              <a:t>düzeltme</a:t>
            </a:r>
            <a:r>
              <a:rPr sz="2000" b="1" spc="-35" dirty="0">
                <a:solidFill>
                  <a:schemeClr val="tx1"/>
                </a:solidFill>
                <a:latin typeface="Times New Roman" panose="02020603050405020304" pitchFamily="18" charset="0"/>
                <a:cs typeface="Times New Roman" panose="02020603050405020304" pitchFamily="18" charset="0"/>
              </a:rPr>
              <a:t> </a:t>
            </a:r>
            <a:r>
              <a:rPr sz="2000" b="1" spc="-130" dirty="0">
                <a:solidFill>
                  <a:schemeClr val="tx1"/>
                </a:solidFill>
                <a:latin typeface="Times New Roman" panose="02020603050405020304" pitchFamily="18" charset="0"/>
                <a:cs typeface="Times New Roman" panose="02020603050405020304" pitchFamily="18" charset="0"/>
              </a:rPr>
              <a:t>işlemlerinde,</a:t>
            </a:r>
            <a:r>
              <a:rPr sz="2000" b="1" spc="-250" dirty="0">
                <a:solidFill>
                  <a:schemeClr val="tx1"/>
                </a:solidFill>
                <a:latin typeface="Times New Roman" panose="02020603050405020304" pitchFamily="18" charset="0"/>
                <a:cs typeface="Times New Roman" panose="02020603050405020304" pitchFamily="18" charset="0"/>
              </a:rPr>
              <a:t> </a:t>
            </a:r>
            <a:r>
              <a:rPr sz="2000" b="1" spc="-95" dirty="0">
                <a:solidFill>
                  <a:schemeClr val="tx1"/>
                </a:solidFill>
                <a:latin typeface="Times New Roman" panose="02020603050405020304" pitchFamily="18" charset="0"/>
                <a:cs typeface="Times New Roman" panose="02020603050405020304" pitchFamily="18" charset="0"/>
              </a:rPr>
              <a:t>değişiklik</a:t>
            </a:r>
            <a:r>
              <a:rPr sz="2000" b="1" spc="-50" dirty="0">
                <a:solidFill>
                  <a:schemeClr val="tx1"/>
                </a:solidFill>
                <a:latin typeface="Times New Roman" panose="02020603050405020304" pitchFamily="18" charset="0"/>
                <a:cs typeface="Times New Roman" panose="02020603050405020304" pitchFamily="18" charset="0"/>
              </a:rPr>
              <a:t> </a:t>
            </a:r>
            <a:r>
              <a:rPr sz="2000" b="1" spc="-160" dirty="0">
                <a:solidFill>
                  <a:schemeClr val="tx1"/>
                </a:solidFill>
                <a:latin typeface="Times New Roman" panose="02020603050405020304" pitchFamily="18" charset="0"/>
                <a:cs typeface="Times New Roman" panose="02020603050405020304" pitchFamily="18" charset="0"/>
              </a:rPr>
              <a:t>veya</a:t>
            </a:r>
            <a:r>
              <a:rPr sz="2000" b="1" spc="-5" dirty="0">
                <a:solidFill>
                  <a:schemeClr val="tx1"/>
                </a:solidFill>
                <a:latin typeface="Times New Roman" panose="02020603050405020304" pitchFamily="18" charset="0"/>
                <a:cs typeface="Times New Roman" panose="02020603050405020304" pitchFamily="18" charset="0"/>
              </a:rPr>
              <a:t> </a:t>
            </a:r>
            <a:r>
              <a:rPr sz="2000" b="1" spc="-120" dirty="0">
                <a:solidFill>
                  <a:schemeClr val="tx1"/>
                </a:solidFill>
                <a:latin typeface="Times New Roman" panose="02020603050405020304" pitchFamily="18" charset="0"/>
                <a:cs typeface="Times New Roman" panose="02020603050405020304" pitchFamily="18" charset="0"/>
              </a:rPr>
              <a:t>düzeltmelere</a:t>
            </a:r>
            <a:r>
              <a:rPr sz="2000" b="1" spc="-55" dirty="0">
                <a:solidFill>
                  <a:schemeClr val="tx1"/>
                </a:solidFill>
                <a:latin typeface="Times New Roman" panose="02020603050405020304" pitchFamily="18" charset="0"/>
                <a:cs typeface="Times New Roman" panose="02020603050405020304" pitchFamily="18" charset="0"/>
              </a:rPr>
              <a:t> </a:t>
            </a:r>
            <a:r>
              <a:rPr sz="2000" b="1" spc="-120" dirty="0">
                <a:solidFill>
                  <a:schemeClr val="tx1"/>
                </a:solidFill>
                <a:latin typeface="Times New Roman" panose="02020603050405020304" pitchFamily="18" charset="0"/>
                <a:cs typeface="Times New Roman" panose="02020603050405020304" pitchFamily="18" charset="0"/>
              </a:rPr>
              <a:t>ilişkin</a:t>
            </a:r>
            <a:r>
              <a:rPr sz="2000" b="1" spc="-30" dirty="0">
                <a:solidFill>
                  <a:schemeClr val="tx1"/>
                </a:solidFill>
                <a:latin typeface="Times New Roman" panose="02020603050405020304" pitchFamily="18" charset="0"/>
                <a:cs typeface="Times New Roman" panose="02020603050405020304" pitchFamily="18" charset="0"/>
              </a:rPr>
              <a:t> </a:t>
            </a:r>
            <a:r>
              <a:rPr sz="2000" b="1" spc="-80" dirty="0">
                <a:solidFill>
                  <a:schemeClr val="tx1"/>
                </a:solidFill>
                <a:latin typeface="Times New Roman" panose="02020603050405020304" pitchFamily="18" charset="0"/>
                <a:cs typeface="Times New Roman" panose="02020603050405020304" pitchFamily="18" charset="0"/>
              </a:rPr>
              <a:t>belgeler </a:t>
            </a:r>
            <a:r>
              <a:rPr sz="2000" b="1" spc="-35" dirty="0">
                <a:solidFill>
                  <a:schemeClr val="tx1"/>
                </a:solidFill>
                <a:latin typeface="Times New Roman" panose="02020603050405020304" pitchFamily="18" charset="0"/>
                <a:cs typeface="Times New Roman" panose="02020603050405020304" pitchFamily="18" charset="0"/>
              </a:rPr>
              <a:t>eklenir.</a:t>
            </a:r>
            <a:endParaRPr sz="2000" b="1" dirty="0">
              <a:solidFill>
                <a:schemeClr val="tx1"/>
              </a:solidFill>
              <a:latin typeface="Times New Roman" panose="02020603050405020304" pitchFamily="18" charset="0"/>
              <a:cs typeface="Times New Roman" panose="02020603050405020304" pitchFamily="18" charset="0"/>
            </a:endParaRPr>
          </a:p>
          <a:p>
            <a:endParaRPr sz="2000" b="1" dirty="0">
              <a:solidFill>
                <a:schemeClr val="tx1"/>
              </a:solidFill>
              <a:latin typeface="Times New Roman" panose="02020603050405020304" pitchFamily="18" charset="0"/>
              <a:cs typeface="Times New Roman" panose="02020603050405020304" pitchFamily="18" charset="0"/>
            </a:endParaRPr>
          </a:p>
          <a:p>
            <a:pPr marL="12700" marR="16510"/>
            <a:endParaRPr lang="tr-TR" sz="2000" b="1" spc="-100" dirty="0" smtClean="0">
              <a:solidFill>
                <a:schemeClr val="tx1"/>
              </a:solidFill>
              <a:latin typeface="Times New Roman" panose="02020603050405020304" pitchFamily="18" charset="0"/>
              <a:cs typeface="Times New Roman" panose="02020603050405020304" pitchFamily="18" charset="0"/>
            </a:endParaRPr>
          </a:p>
          <a:p>
            <a:pPr marL="12700" marR="16510"/>
            <a:r>
              <a:rPr sz="2000" b="1" spc="-100" dirty="0" err="1" smtClean="0">
                <a:solidFill>
                  <a:schemeClr val="tx1"/>
                </a:solidFill>
                <a:latin typeface="Times New Roman" panose="02020603050405020304" pitchFamily="18" charset="0"/>
                <a:cs typeface="Times New Roman" panose="02020603050405020304" pitchFamily="18" charset="0"/>
              </a:rPr>
              <a:t>Harfli</a:t>
            </a:r>
            <a:r>
              <a:rPr sz="2000" b="1" spc="-15" dirty="0" smtClean="0">
                <a:solidFill>
                  <a:schemeClr val="tx1"/>
                </a:solidFill>
                <a:latin typeface="Times New Roman" panose="02020603050405020304" pitchFamily="18" charset="0"/>
                <a:cs typeface="Times New Roman" panose="02020603050405020304" pitchFamily="18" charset="0"/>
              </a:rPr>
              <a:t> </a:t>
            </a:r>
            <a:r>
              <a:rPr sz="2000" b="1" spc="-100" dirty="0">
                <a:solidFill>
                  <a:schemeClr val="tx1"/>
                </a:solidFill>
                <a:latin typeface="Times New Roman" panose="02020603050405020304" pitchFamily="18" charset="0"/>
                <a:cs typeface="Times New Roman" panose="02020603050405020304" pitchFamily="18" charset="0"/>
              </a:rPr>
              <a:t>notların</a:t>
            </a:r>
            <a:r>
              <a:rPr sz="2000" b="1" spc="-35" dirty="0">
                <a:solidFill>
                  <a:schemeClr val="tx1"/>
                </a:solidFill>
                <a:latin typeface="Times New Roman" panose="02020603050405020304" pitchFamily="18" charset="0"/>
                <a:cs typeface="Times New Roman" panose="02020603050405020304" pitchFamily="18" charset="0"/>
              </a:rPr>
              <a:t> </a:t>
            </a:r>
            <a:r>
              <a:rPr sz="2000" b="1" spc="-110" dirty="0">
                <a:solidFill>
                  <a:schemeClr val="tx1"/>
                </a:solidFill>
                <a:latin typeface="Times New Roman" panose="02020603050405020304" pitchFamily="18" charset="0"/>
                <a:cs typeface="Times New Roman" panose="02020603050405020304" pitchFamily="18" charset="0"/>
              </a:rPr>
              <a:t>kesinleşmesinden</a:t>
            </a:r>
            <a:r>
              <a:rPr sz="2000" b="1" spc="-50" dirty="0">
                <a:solidFill>
                  <a:schemeClr val="tx1"/>
                </a:solidFill>
                <a:latin typeface="Times New Roman" panose="02020603050405020304" pitchFamily="18" charset="0"/>
                <a:cs typeface="Times New Roman" panose="02020603050405020304" pitchFamily="18" charset="0"/>
              </a:rPr>
              <a:t> </a:t>
            </a:r>
            <a:r>
              <a:rPr sz="2000" b="1" spc="-85" dirty="0">
                <a:solidFill>
                  <a:schemeClr val="tx1"/>
                </a:solidFill>
                <a:latin typeface="Times New Roman" panose="02020603050405020304" pitchFamily="18" charset="0"/>
                <a:cs typeface="Times New Roman" panose="02020603050405020304" pitchFamily="18" charset="0"/>
              </a:rPr>
              <a:t>sonraki</a:t>
            </a:r>
            <a:r>
              <a:rPr sz="2000" b="1" spc="-20" dirty="0">
                <a:solidFill>
                  <a:schemeClr val="tx1"/>
                </a:solidFill>
                <a:latin typeface="Times New Roman" panose="02020603050405020304" pitchFamily="18" charset="0"/>
                <a:cs typeface="Times New Roman" panose="02020603050405020304" pitchFamily="18" charset="0"/>
              </a:rPr>
              <a:t> </a:t>
            </a:r>
            <a:r>
              <a:rPr sz="2000" b="1" spc="-130" dirty="0">
                <a:solidFill>
                  <a:schemeClr val="tx1"/>
                </a:solidFill>
                <a:latin typeface="Times New Roman" panose="02020603050405020304" pitchFamily="18" charset="0"/>
                <a:cs typeface="Times New Roman" panose="02020603050405020304" pitchFamily="18" charset="0"/>
              </a:rPr>
              <a:t>düzeltme</a:t>
            </a:r>
            <a:r>
              <a:rPr sz="2000" b="1" spc="-30" dirty="0">
                <a:solidFill>
                  <a:schemeClr val="tx1"/>
                </a:solidFill>
                <a:latin typeface="Times New Roman" panose="02020603050405020304" pitchFamily="18" charset="0"/>
                <a:cs typeface="Times New Roman" panose="02020603050405020304" pitchFamily="18" charset="0"/>
              </a:rPr>
              <a:t> </a:t>
            </a:r>
            <a:r>
              <a:rPr sz="2000" b="1" spc="-110" dirty="0" err="1">
                <a:solidFill>
                  <a:schemeClr val="tx1"/>
                </a:solidFill>
                <a:latin typeface="Times New Roman" panose="02020603050405020304" pitchFamily="18" charset="0"/>
                <a:cs typeface="Times New Roman" panose="02020603050405020304" pitchFamily="18" charset="0"/>
              </a:rPr>
              <a:t>işlemleri</a:t>
            </a:r>
            <a:r>
              <a:rPr sz="2000" b="1" spc="-110" dirty="0" smtClean="0">
                <a:solidFill>
                  <a:schemeClr val="tx1"/>
                </a:solidFill>
                <a:latin typeface="Times New Roman" panose="02020603050405020304" pitchFamily="18" charset="0"/>
                <a:cs typeface="Times New Roman" panose="02020603050405020304" pitchFamily="18" charset="0"/>
              </a:rPr>
              <a:t>,</a:t>
            </a:r>
            <a:r>
              <a:rPr lang="tr-TR" sz="2000" b="1" spc="-110" dirty="0" smtClean="0">
                <a:solidFill>
                  <a:schemeClr val="tx1"/>
                </a:solidFill>
                <a:latin typeface="Times New Roman" panose="02020603050405020304" pitchFamily="18" charset="0"/>
                <a:cs typeface="Times New Roman" panose="02020603050405020304" pitchFamily="18" charset="0"/>
              </a:rPr>
              <a:t> </a:t>
            </a:r>
            <a:r>
              <a:rPr sz="2000" b="1" spc="-110" dirty="0" err="1" smtClean="0">
                <a:solidFill>
                  <a:schemeClr val="tx1"/>
                </a:solidFill>
                <a:latin typeface="Times New Roman" panose="02020603050405020304" pitchFamily="18" charset="0"/>
                <a:cs typeface="Times New Roman" panose="02020603050405020304" pitchFamily="18" charset="0"/>
              </a:rPr>
              <a:t>Yönetim</a:t>
            </a:r>
            <a:r>
              <a:rPr sz="2000" b="1" spc="-30" dirty="0" smtClean="0">
                <a:solidFill>
                  <a:schemeClr val="tx1"/>
                </a:solidFill>
                <a:latin typeface="Times New Roman" panose="02020603050405020304" pitchFamily="18" charset="0"/>
                <a:cs typeface="Times New Roman" panose="02020603050405020304" pitchFamily="18" charset="0"/>
              </a:rPr>
              <a:t> </a:t>
            </a:r>
            <a:r>
              <a:rPr sz="2000" b="1" spc="-25" dirty="0">
                <a:solidFill>
                  <a:schemeClr val="tx1"/>
                </a:solidFill>
                <a:latin typeface="Times New Roman" panose="02020603050405020304" pitchFamily="18" charset="0"/>
                <a:cs typeface="Times New Roman" panose="02020603050405020304" pitchFamily="18" charset="0"/>
              </a:rPr>
              <a:t>Kurulunun </a:t>
            </a:r>
            <a:r>
              <a:rPr sz="2000" b="1" spc="-125" dirty="0">
                <a:solidFill>
                  <a:schemeClr val="tx1"/>
                </a:solidFill>
                <a:latin typeface="Times New Roman" panose="02020603050405020304" pitchFamily="18" charset="0"/>
                <a:cs typeface="Times New Roman" panose="02020603050405020304" pitchFamily="18" charset="0"/>
              </a:rPr>
              <a:t>onayı</a:t>
            </a:r>
            <a:r>
              <a:rPr sz="2000" b="1" spc="-25" dirty="0">
                <a:solidFill>
                  <a:schemeClr val="tx1"/>
                </a:solidFill>
                <a:latin typeface="Times New Roman" panose="02020603050405020304" pitchFamily="18" charset="0"/>
                <a:cs typeface="Times New Roman" panose="02020603050405020304" pitchFamily="18" charset="0"/>
              </a:rPr>
              <a:t> </a:t>
            </a:r>
            <a:r>
              <a:rPr sz="2000" b="1" spc="-150" dirty="0">
                <a:solidFill>
                  <a:schemeClr val="tx1"/>
                </a:solidFill>
                <a:latin typeface="Times New Roman" panose="02020603050405020304" pitchFamily="18" charset="0"/>
                <a:cs typeface="Times New Roman" panose="02020603050405020304" pitchFamily="18" charset="0"/>
              </a:rPr>
              <a:t>ile</a:t>
            </a:r>
            <a:r>
              <a:rPr sz="2000" b="1" spc="-35" dirty="0">
                <a:solidFill>
                  <a:schemeClr val="tx1"/>
                </a:solidFill>
                <a:latin typeface="Times New Roman" panose="02020603050405020304" pitchFamily="18" charset="0"/>
                <a:cs typeface="Times New Roman" panose="02020603050405020304" pitchFamily="18" charset="0"/>
              </a:rPr>
              <a:t> </a:t>
            </a:r>
            <a:r>
              <a:rPr sz="2000" b="1" spc="-70" dirty="0">
                <a:solidFill>
                  <a:schemeClr val="tx1"/>
                </a:solidFill>
                <a:latin typeface="Times New Roman" panose="02020603050405020304" pitchFamily="18" charset="0"/>
                <a:cs typeface="Times New Roman" panose="02020603050405020304" pitchFamily="18" charset="0"/>
              </a:rPr>
              <a:t>gerçekleştirilir.</a:t>
            </a:r>
            <a:endParaRPr sz="2000" b="1"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553200"/>
          </a:xfrm>
          <a:prstGeom prst="rect">
            <a:avLst/>
          </a:prstGeom>
        </p:spPr>
      </p:pic>
      <p:sp>
        <p:nvSpPr>
          <p:cNvPr id="15" name="object 7"/>
          <p:cNvSpPr/>
          <p:nvPr/>
        </p:nvSpPr>
        <p:spPr>
          <a:xfrm>
            <a:off x="1450847" y="2216012"/>
            <a:ext cx="9373616" cy="1898788"/>
          </a:xfrm>
          <a:custGeom>
            <a:avLst/>
            <a:gdLst/>
            <a:ahLst/>
            <a:cxnLst/>
            <a:rect l="l" t="t" r="r" b="b"/>
            <a:pathLst>
              <a:path w="9604375" h="1117600">
                <a:moveTo>
                  <a:pt x="9492488" y="0"/>
                </a:moveTo>
                <a:lnTo>
                  <a:pt x="111760" y="0"/>
                </a:lnTo>
                <a:lnTo>
                  <a:pt x="68258" y="8782"/>
                </a:lnTo>
                <a:lnTo>
                  <a:pt x="32734" y="32734"/>
                </a:lnTo>
                <a:lnTo>
                  <a:pt x="8782" y="68258"/>
                </a:lnTo>
                <a:lnTo>
                  <a:pt x="0" y="111760"/>
                </a:lnTo>
                <a:lnTo>
                  <a:pt x="0" y="1005332"/>
                </a:lnTo>
                <a:lnTo>
                  <a:pt x="8782" y="1048833"/>
                </a:lnTo>
                <a:lnTo>
                  <a:pt x="32734" y="1084357"/>
                </a:lnTo>
                <a:lnTo>
                  <a:pt x="68258" y="1108309"/>
                </a:lnTo>
                <a:lnTo>
                  <a:pt x="111760" y="1117091"/>
                </a:lnTo>
                <a:lnTo>
                  <a:pt x="9492488" y="1117091"/>
                </a:lnTo>
                <a:lnTo>
                  <a:pt x="9535989" y="1108309"/>
                </a:lnTo>
                <a:lnTo>
                  <a:pt x="9571513" y="1084357"/>
                </a:lnTo>
                <a:lnTo>
                  <a:pt x="9595465" y="1048833"/>
                </a:lnTo>
                <a:lnTo>
                  <a:pt x="9604248" y="1005332"/>
                </a:lnTo>
                <a:lnTo>
                  <a:pt x="9604248" y="111760"/>
                </a:lnTo>
                <a:lnTo>
                  <a:pt x="9595465" y="68258"/>
                </a:lnTo>
                <a:lnTo>
                  <a:pt x="9571513" y="32734"/>
                </a:lnTo>
                <a:lnTo>
                  <a:pt x="9535989" y="8782"/>
                </a:lnTo>
                <a:lnTo>
                  <a:pt x="9492488" y="0"/>
                </a:lnTo>
                <a:close/>
              </a:path>
            </a:pathLst>
          </a:custGeom>
          <a:solidFill>
            <a:srgbClr val="DE468E"/>
          </a:solidFill>
        </p:spPr>
        <p:txBody>
          <a:bodyPr wrap="square" lIns="0" tIns="0" rIns="0" bIns="0" rtlCol="0"/>
          <a:lstStyle/>
          <a:p>
            <a:pPr marL="1435100" marR="5080" lvl="1" algn="l">
              <a:lnSpc>
                <a:spcPct val="150000"/>
              </a:lnSpc>
              <a:spcBef>
                <a:spcPts val="255"/>
              </a:spcBef>
            </a:pPr>
            <a:r>
              <a:rPr lang="en-GB" b="1" spc="-80" dirty="0" err="1" smtClean="0">
                <a:solidFill>
                  <a:schemeClr val="tx1"/>
                </a:solidFill>
                <a:latin typeface="Times New Roman" panose="02020603050405020304" pitchFamily="18" charset="0"/>
                <a:cs typeface="Times New Roman" panose="02020603050405020304" pitchFamily="18" charset="0"/>
              </a:rPr>
              <a:t>Başarı</a:t>
            </a:r>
            <a:r>
              <a:rPr lang="en-GB" b="1" spc="25" dirty="0" smtClean="0">
                <a:solidFill>
                  <a:schemeClr val="tx1"/>
                </a:solidFill>
                <a:latin typeface="Times New Roman" panose="02020603050405020304" pitchFamily="18" charset="0"/>
                <a:cs typeface="Times New Roman" panose="02020603050405020304" pitchFamily="18" charset="0"/>
              </a:rPr>
              <a:t> </a:t>
            </a:r>
            <a:r>
              <a:rPr lang="en-GB" b="1" spc="-100" dirty="0" err="1" smtClean="0">
                <a:solidFill>
                  <a:schemeClr val="tx1"/>
                </a:solidFill>
                <a:latin typeface="Times New Roman" panose="02020603050405020304" pitchFamily="18" charset="0"/>
                <a:cs typeface="Times New Roman" panose="02020603050405020304" pitchFamily="18" charset="0"/>
              </a:rPr>
              <a:t>notu</a:t>
            </a:r>
            <a:r>
              <a:rPr lang="en-GB" b="1" spc="-100" dirty="0" smtClean="0">
                <a:solidFill>
                  <a:schemeClr val="tx1"/>
                </a:solidFill>
                <a:latin typeface="Times New Roman" panose="02020603050405020304" pitchFamily="18" charset="0"/>
                <a:cs typeface="Times New Roman" panose="02020603050405020304" pitchFamily="18" charset="0"/>
              </a:rPr>
              <a:t>,</a:t>
            </a:r>
            <a:r>
              <a:rPr lang="en-GB" b="1" spc="-185" dirty="0" smtClean="0">
                <a:solidFill>
                  <a:schemeClr val="tx1"/>
                </a:solidFill>
                <a:latin typeface="Times New Roman" panose="02020603050405020304" pitchFamily="18" charset="0"/>
                <a:cs typeface="Times New Roman" panose="02020603050405020304" pitchFamily="18" charset="0"/>
              </a:rPr>
              <a:t> </a:t>
            </a:r>
            <a:r>
              <a:rPr lang="en-GB" b="1" spc="-65" dirty="0" err="1" smtClean="0">
                <a:solidFill>
                  <a:schemeClr val="tx1"/>
                </a:solidFill>
                <a:latin typeface="Times New Roman" panose="02020603050405020304" pitchFamily="18" charset="0"/>
                <a:cs typeface="Times New Roman" panose="02020603050405020304" pitchFamily="18" charset="0"/>
              </a:rPr>
              <a:t>öğrencilerin</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20" dirty="0" err="1" smtClean="0">
                <a:solidFill>
                  <a:schemeClr val="tx1"/>
                </a:solidFill>
                <a:latin typeface="Times New Roman" panose="02020603050405020304" pitchFamily="18" charset="0"/>
                <a:cs typeface="Times New Roman" panose="02020603050405020304" pitchFamily="18" charset="0"/>
              </a:rPr>
              <a:t>dönem</a:t>
            </a:r>
            <a:r>
              <a:rPr lang="en-GB" b="1" spc="-120" dirty="0" smtClean="0">
                <a:solidFill>
                  <a:schemeClr val="tx1"/>
                </a:solidFill>
                <a:latin typeface="Times New Roman" panose="02020603050405020304" pitchFamily="18" charset="0"/>
                <a:cs typeface="Times New Roman" panose="02020603050405020304" pitchFamily="18" charset="0"/>
              </a:rPr>
              <a:t>/</a:t>
            </a:r>
            <a:r>
              <a:rPr lang="en-GB" b="1" spc="-120" dirty="0" err="1" smtClean="0">
                <a:solidFill>
                  <a:schemeClr val="tx1"/>
                </a:solidFill>
                <a:latin typeface="Times New Roman" panose="02020603050405020304" pitchFamily="18" charset="0"/>
                <a:cs typeface="Times New Roman" panose="02020603050405020304" pitchFamily="18" charset="0"/>
              </a:rPr>
              <a:t>yıl</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05" dirty="0" err="1" smtClean="0">
                <a:solidFill>
                  <a:schemeClr val="tx1"/>
                </a:solidFill>
                <a:latin typeface="Times New Roman" panose="02020603050405020304" pitchFamily="18" charset="0"/>
                <a:cs typeface="Times New Roman" panose="02020603050405020304" pitchFamily="18" charset="0"/>
              </a:rPr>
              <a:t>içi</a:t>
            </a:r>
            <a:r>
              <a:rPr lang="en-GB" b="1" dirty="0" smtClean="0">
                <a:solidFill>
                  <a:schemeClr val="tx1"/>
                </a:solidFill>
                <a:latin typeface="Times New Roman" panose="02020603050405020304" pitchFamily="18" charset="0"/>
                <a:cs typeface="Times New Roman" panose="02020603050405020304" pitchFamily="18" charset="0"/>
              </a:rPr>
              <a:t> </a:t>
            </a:r>
            <a:r>
              <a:rPr lang="en-GB" b="1" spc="-85" dirty="0" err="1" smtClean="0">
                <a:solidFill>
                  <a:schemeClr val="tx1"/>
                </a:solidFill>
                <a:latin typeface="Times New Roman" panose="02020603050405020304" pitchFamily="18" charset="0"/>
                <a:cs typeface="Times New Roman" panose="02020603050405020304" pitchFamily="18" charset="0"/>
              </a:rPr>
              <a:t>etkinlikler</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110" dirty="0" err="1" smtClean="0">
                <a:solidFill>
                  <a:schemeClr val="tx1"/>
                </a:solidFill>
                <a:latin typeface="Times New Roman" panose="02020603050405020304" pitchFamily="18" charset="0"/>
                <a:cs typeface="Times New Roman" panose="02020603050405020304" pitchFamily="18" charset="0"/>
              </a:rPr>
              <a:t>ile</a:t>
            </a:r>
            <a:r>
              <a:rPr lang="en-GB" b="1" spc="25" dirty="0" smtClean="0">
                <a:solidFill>
                  <a:schemeClr val="tx1"/>
                </a:solidFill>
                <a:latin typeface="Times New Roman" panose="02020603050405020304" pitchFamily="18" charset="0"/>
                <a:cs typeface="Times New Roman" panose="02020603050405020304" pitchFamily="18" charset="0"/>
              </a:rPr>
              <a:t> </a:t>
            </a:r>
            <a:r>
              <a:rPr lang="en-GB" b="1" spc="-95" dirty="0" err="1" smtClean="0">
                <a:solidFill>
                  <a:schemeClr val="tx1"/>
                </a:solidFill>
                <a:latin typeface="Times New Roman" panose="02020603050405020304" pitchFamily="18" charset="0"/>
                <a:cs typeface="Times New Roman" panose="02020603050405020304" pitchFamily="18" charset="0"/>
              </a:rPr>
              <a:t>dönem</a:t>
            </a:r>
            <a:r>
              <a:rPr lang="en-GB" b="1" spc="-95" dirty="0" smtClean="0">
                <a:solidFill>
                  <a:schemeClr val="tx1"/>
                </a:solidFill>
                <a:latin typeface="Times New Roman" panose="02020603050405020304" pitchFamily="18" charset="0"/>
                <a:cs typeface="Times New Roman" panose="02020603050405020304" pitchFamily="18" charset="0"/>
              </a:rPr>
              <a:t>/</a:t>
            </a:r>
            <a:r>
              <a:rPr lang="en-GB" b="1" spc="-95" dirty="0" err="1" smtClean="0">
                <a:solidFill>
                  <a:schemeClr val="tx1"/>
                </a:solidFill>
                <a:latin typeface="Times New Roman" panose="02020603050405020304" pitchFamily="18" charset="0"/>
                <a:cs typeface="Times New Roman" panose="02020603050405020304" pitchFamily="18" charset="0"/>
              </a:rPr>
              <a:t>yılsonu</a:t>
            </a:r>
            <a:r>
              <a:rPr lang="en-GB" b="1" spc="-20" dirty="0" smtClean="0">
                <a:solidFill>
                  <a:schemeClr val="tx1"/>
                </a:solidFill>
                <a:latin typeface="Times New Roman" panose="02020603050405020304" pitchFamily="18" charset="0"/>
                <a:cs typeface="Times New Roman" panose="02020603050405020304" pitchFamily="18" charset="0"/>
              </a:rPr>
              <a:t> </a:t>
            </a:r>
            <a:r>
              <a:rPr lang="en-GB" b="1" spc="-110" dirty="0" err="1" smtClean="0">
                <a:solidFill>
                  <a:schemeClr val="tx1"/>
                </a:solidFill>
                <a:latin typeface="Times New Roman" panose="02020603050405020304" pitchFamily="18" charset="0"/>
                <a:cs typeface="Times New Roman" panose="02020603050405020304" pitchFamily="18" charset="0"/>
              </a:rPr>
              <a:t>sınavından</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05" dirty="0" err="1" smtClean="0">
                <a:solidFill>
                  <a:schemeClr val="tx1"/>
                </a:solidFill>
                <a:latin typeface="Times New Roman" panose="02020603050405020304" pitchFamily="18" charset="0"/>
                <a:cs typeface="Times New Roman" panose="02020603050405020304" pitchFamily="18" charset="0"/>
              </a:rPr>
              <a:t>aldıkları</a:t>
            </a:r>
            <a:r>
              <a:rPr lang="en-GB" b="1" spc="25" dirty="0" smtClean="0">
                <a:solidFill>
                  <a:schemeClr val="tx1"/>
                </a:solidFill>
                <a:latin typeface="Times New Roman" panose="02020603050405020304" pitchFamily="18" charset="0"/>
                <a:cs typeface="Times New Roman" panose="02020603050405020304" pitchFamily="18" charset="0"/>
              </a:rPr>
              <a:t> </a:t>
            </a:r>
            <a:r>
              <a:rPr lang="en-GB" b="1" spc="-10" dirty="0" err="1" smtClean="0">
                <a:solidFill>
                  <a:schemeClr val="tx1"/>
                </a:solidFill>
                <a:latin typeface="Times New Roman" panose="02020603050405020304" pitchFamily="18" charset="0"/>
                <a:cs typeface="Times New Roman" panose="02020603050405020304" pitchFamily="18" charset="0"/>
              </a:rPr>
              <a:t>notların</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60" dirty="0" err="1" smtClean="0">
                <a:solidFill>
                  <a:schemeClr val="tx1"/>
                </a:solidFill>
                <a:latin typeface="Times New Roman" panose="02020603050405020304" pitchFamily="18" charset="0"/>
                <a:cs typeface="Times New Roman" panose="02020603050405020304" pitchFamily="18" charset="0"/>
              </a:rPr>
              <a:t>öngörülen</a:t>
            </a:r>
            <a:r>
              <a:rPr lang="en-GB" b="1" spc="-15" dirty="0" smtClean="0">
                <a:solidFill>
                  <a:schemeClr val="tx1"/>
                </a:solidFill>
                <a:latin typeface="Times New Roman" panose="02020603050405020304" pitchFamily="18" charset="0"/>
                <a:cs typeface="Times New Roman" panose="02020603050405020304" pitchFamily="18" charset="0"/>
              </a:rPr>
              <a:t> </a:t>
            </a:r>
            <a:r>
              <a:rPr lang="en-GB" b="1" spc="-95" dirty="0" err="1" smtClean="0">
                <a:solidFill>
                  <a:schemeClr val="tx1"/>
                </a:solidFill>
                <a:latin typeface="Times New Roman" panose="02020603050405020304" pitchFamily="18" charset="0"/>
                <a:cs typeface="Times New Roman" panose="02020603050405020304" pitchFamily="18" charset="0"/>
              </a:rPr>
              <a:t>ağırlıklara</a:t>
            </a:r>
            <a:r>
              <a:rPr lang="en-GB" b="1" spc="30" dirty="0" smtClean="0">
                <a:solidFill>
                  <a:schemeClr val="tx1"/>
                </a:solidFill>
                <a:latin typeface="Times New Roman" panose="02020603050405020304" pitchFamily="18" charset="0"/>
                <a:cs typeface="Times New Roman" panose="02020603050405020304" pitchFamily="18" charset="0"/>
              </a:rPr>
              <a:t> </a:t>
            </a:r>
            <a:r>
              <a:rPr lang="en-GB" b="1" spc="-50" dirty="0" err="1" smtClean="0">
                <a:solidFill>
                  <a:schemeClr val="tx1"/>
                </a:solidFill>
                <a:latin typeface="Times New Roman" panose="02020603050405020304" pitchFamily="18" charset="0"/>
                <a:cs typeface="Times New Roman" panose="02020603050405020304" pitchFamily="18" charset="0"/>
              </a:rPr>
              <a:t>göre</a:t>
            </a:r>
            <a:r>
              <a:rPr lang="en-GB" b="1" dirty="0" smtClean="0">
                <a:solidFill>
                  <a:schemeClr val="tx1"/>
                </a:solidFill>
                <a:latin typeface="Times New Roman" panose="02020603050405020304" pitchFamily="18" charset="0"/>
                <a:cs typeface="Times New Roman" panose="02020603050405020304" pitchFamily="18" charset="0"/>
              </a:rPr>
              <a:t> </a:t>
            </a:r>
            <a:r>
              <a:rPr lang="en-GB" b="1" spc="-110" dirty="0" err="1" smtClean="0">
                <a:solidFill>
                  <a:schemeClr val="tx1"/>
                </a:solidFill>
                <a:latin typeface="Times New Roman" panose="02020603050405020304" pitchFamily="18" charset="0"/>
                <a:cs typeface="Times New Roman" panose="02020603050405020304" pitchFamily="18" charset="0"/>
              </a:rPr>
              <a:t>hesaba</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114" dirty="0" err="1" smtClean="0">
                <a:solidFill>
                  <a:schemeClr val="tx1"/>
                </a:solidFill>
                <a:latin typeface="Times New Roman" panose="02020603050405020304" pitchFamily="18" charset="0"/>
                <a:cs typeface="Times New Roman" panose="02020603050405020304" pitchFamily="18" charset="0"/>
              </a:rPr>
              <a:t>katılmasıyla</a:t>
            </a:r>
            <a:r>
              <a:rPr lang="en-GB" b="1" spc="25" dirty="0" smtClean="0">
                <a:solidFill>
                  <a:schemeClr val="tx1"/>
                </a:solidFill>
                <a:latin typeface="Times New Roman" panose="02020603050405020304" pitchFamily="18" charset="0"/>
                <a:cs typeface="Times New Roman" panose="02020603050405020304" pitchFamily="18" charset="0"/>
              </a:rPr>
              <a:t> </a:t>
            </a:r>
            <a:r>
              <a:rPr lang="en-GB" b="1" spc="-90" dirty="0" err="1" smtClean="0">
                <a:solidFill>
                  <a:schemeClr val="tx1"/>
                </a:solidFill>
                <a:latin typeface="Times New Roman" panose="02020603050405020304" pitchFamily="18" charset="0"/>
                <a:cs typeface="Times New Roman" panose="02020603050405020304" pitchFamily="18" charset="0"/>
              </a:rPr>
              <a:t>belirlenen</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120" dirty="0" smtClean="0">
                <a:solidFill>
                  <a:schemeClr val="tx1"/>
                </a:solidFill>
                <a:latin typeface="Times New Roman" panose="02020603050405020304" pitchFamily="18" charset="0"/>
                <a:cs typeface="Times New Roman" panose="02020603050405020304" pitchFamily="18" charset="0"/>
              </a:rPr>
              <a:t>ham</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00" dirty="0" err="1" smtClean="0">
                <a:solidFill>
                  <a:schemeClr val="tx1"/>
                </a:solidFill>
                <a:latin typeface="Times New Roman" panose="02020603050405020304" pitchFamily="18" charset="0"/>
                <a:cs typeface="Times New Roman" panose="02020603050405020304" pitchFamily="18" charset="0"/>
              </a:rPr>
              <a:t>başarı</a:t>
            </a:r>
            <a:r>
              <a:rPr lang="en-GB" b="1" dirty="0" smtClean="0">
                <a:solidFill>
                  <a:schemeClr val="tx1"/>
                </a:solidFill>
                <a:latin typeface="Times New Roman" panose="02020603050405020304" pitchFamily="18" charset="0"/>
                <a:cs typeface="Times New Roman" panose="02020603050405020304" pitchFamily="18" charset="0"/>
              </a:rPr>
              <a:t> </a:t>
            </a:r>
            <a:r>
              <a:rPr lang="en-GB" b="1" spc="-75" dirty="0" err="1" smtClean="0">
                <a:solidFill>
                  <a:schemeClr val="tx1"/>
                </a:solidFill>
                <a:latin typeface="Times New Roman" panose="02020603050405020304" pitchFamily="18" charset="0"/>
                <a:cs typeface="Times New Roman" panose="02020603050405020304" pitchFamily="18" charset="0"/>
              </a:rPr>
              <a:t>notunun</a:t>
            </a:r>
            <a:r>
              <a:rPr lang="tr-TR" altLang="en-GB" b="1" spc="-75" dirty="0" err="1" smtClean="0">
                <a:solidFill>
                  <a:schemeClr val="tx1"/>
                </a:solidFill>
                <a:latin typeface="Times New Roman" panose="02020603050405020304" pitchFamily="18" charset="0"/>
                <a:cs typeface="Times New Roman" panose="02020603050405020304" pitchFamily="18" charset="0"/>
              </a:rPr>
              <a:t> </a:t>
            </a:r>
            <a:r>
              <a:rPr lang="en-GB" b="1" spc="-110" dirty="0" smtClean="0">
                <a:solidFill>
                  <a:schemeClr val="tx1"/>
                </a:solidFill>
                <a:latin typeface="Times New Roman" panose="02020603050405020304" pitchFamily="18" charset="0"/>
                <a:cs typeface="Times New Roman" panose="02020603050405020304" pitchFamily="18" charset="0"/>
              </a:rPr>
              <a:t>4’lük</a:t>
            </a:r>
            <a:r>
              <a:rPr lang="en-GB" b="1" spc="-15" dirty="0" smtClean="0">
                <a:solidFill>
                  <a:schemeClr val="tx1"/>
                </a:solidFill>
                <a:latin typeface="Times New Roman" panose="02020603050405020304" pitchFamily="18" charset="0"/>
                <a:cs typeface="Times New Roman" panose="02020603050405020304" pitchFamily="18" charset="0"/>
              </a:rPr>
              <a:t> </a:t>
            </a:r>
            <a:r>
              <a:rPr lang="en-GB" b="1" spc="-50" dirty="0" smtClean="0">
                <a:solidFill>
                  <a:schemeClr val="tx1"/>
                </a:solidFill>
                <a:latin typeface="Times New Roman" panose="02020603050405020304" pitchFamily="18" charset="0"/>
                <a:cs typeface="Times New Roman" panose="02020603050405020304" pitchFamily="18" charset="0"/>
              </a:rPr>
              <a:t>not</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30" dirty="0" err="1" smtClean="0">
                <a:solidFill>
                  <a:schemeClr val="tx1"/>
                </a:solidFill>
                <a:latin typeface="Times New Roman" panose="02020603050405020304" pitchFamily="18" charset="0"/>
                <a:cs typeface="Times New Roman" panose="02020603050405020304" pitchFamily="18" charset="0"/>
              </a:rPr>
              <a:t>sistemindeki</a:t>
            </a:r>
            <a:r>
              <a:rPr lang="en-GB" b="1" spc="-30" dirty="0" smtClean="0">
                <a:solidFill>
                  <a:schemeClr val="tx1"/>
                </a:solidFill>
                <a:latin typeface="Times New Roman" panose="02020603050405020304" pitchFamily="18" charset="0"/>
                <a:cs typeface="Times New Roman" panose="02020603050405020304" pitchFamily="18" charset="0"/>
              </a:rPr>
              <a:t> </a:t>
            </a:r>
            <a:r>
              <a:rPr lang="en-GB" b="1" spc="-85" dirty="0" err="1" smtClean="0">
                <a:solidFill>
                  <a:schemeClr val="tx1"/>
                </a:solidFill>
                <a:latin typeface="Times New Roman" panose="02020603050405020304" pitchFamily="18" charset="0"/>
                <a:cs typeface="Times New Roman" panose="02020603050405020304" pitchFamily="18" charset="0"/>
              </a:rPr>
              <a:t>karşılığını</a:t>
            </a:r>
            <a:r>
              <a:rPr lang="en-GB" b="1" spc="25" dirty="0" smtClean="0">
                <a:solidFill>
                  <a:schemeClr val="tx1"/>
                </a:solidFill>
                <a:latin typeface="Times New Roman" panose="02020603050405020304" pitchFamily="18" charset="0"/>
                <a:cs typeface="Times New Roman" panose="02020603050405020304" pitchFamily="18" charset="0"/>
              </a:rPr>
              <a:t> </a:t>
            </a:r>
            <a:r>
              <a:rPr lang="en-GB" b="1" spc="-125" dirty="0" err="1" smtClean="0">
                <a:solidFill>
                  <a:schemeClr val="tx1"/>
                </a:solidFill>
                <a:latin typeface="Times New Roman" panose="02020603050405020304" pitchFamily="18" charset="0"/>
                <a:cs typeface="Times New Roman" panose="02020603050405020304" pitchFamily="18" charset="0"/>
              </a:rPr>
              <a:t>ifade</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35" dirty="0" err="1" smtClean="0">
                <a:solidFill>
                  <a:schemeClr val="tx1"/>
                </a:solidFill>
                <a:latin typeface="Times New Roman" panose="02020603050405020304" pitchFamily="18" charset="0"/>
                <a:cs typeface="Times New Roman" panose="02020603050405020304" pitchFamily="18" charset="0"/>
              </a:rPr>
              <a:t>eder</a:t>
            </a:r>
            <a:r>
              <a:rPr lang="en-GB" b="1" spc="-135" dirty="0" smtClean="0">
                <a:solidFill>
                  <a:schemeClr val="tx1"/>
                </a:solidFill>
                <a:latin typeface="Times New Roman" panose="02020603050405020304" pitchFamily="18" charset="0"/>
                <a:cs typeface="Times New Roman" panose="02020603050405020304" pitchFamily="18" charset="0"/>
              </a:rPr>
              <a:t>.</a:t>
            </a:r>
            <a:r>
              <a:rPr lang="en-GB" b="1" spc="-170" dirty="0" smtClean="0">
                <a:solidFill>
                  <a:schemeClr val="tx1"/>
                </a:solidFill>
                <a:latin typeface="Times New Roman" panose="02020603050405020304" pitchFamily="18" charset="0"/>
                <a:cs typeface="Times New Roman" panose="02020603050405020304" pitchFamily="18" charset="0"/>
              </a:rPr>
              <a:t> </a:t>
            </a:r>
            <a:r>
              <a:rPr lang="en-GB" b="1" spc="-50" dirty="0" err="1" smtClean="0">
                <a:solidFill>
                  <a:schemeClr val="tx1"/>
                </a:solidFill>
                <a:latin typeface="Times New Roman" panose="02020603050405020304" pitchFamily="18" charset="0"/>
                <a:cs typeface="Times New Roman" panose="02020603050405020304" pitchFamily="18" charset="0"/>
              </a:rPr>
              <a:t>Öğrencilerin</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95" dirty="0" err="1" smtClean="0">
                <a:solidFill>
                  <a:schemeClr val="tx1"/>
                </a:solidFill>
                <a:latin typeface="Times New Roman" panose="02020603050405020304" pitchFamily="18" charset="0"/>
                <a:cs typeface="Times New Roman" panose="02020603050405020304" pitchFamily="18" charset="0"/>
              </a:rPr>
              <a:t>başarı</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70" dirty="0" err="1" smtClean="0">
                <a:solidFill>
                  <a:schemeClr val="tx1"/>
                </a:solidFill>
                <a:latin typeface="Times New Roman" panose="02020603050405020304" pitchFamily="18" charset="0"/>
                <a:cs typeface="Times New Roman" panose="02020603050405020304" pitchFamily="18" charset="0"/>
              </a:rPr>
              <a:t>notunun</a:t>
            </a:r>
            <a:r>
              <a:rPr lang="tr-TR" altLang="en-GB" b="1" spc="-70" dirty="0" err="1" smtClean="0">
                <a:solidFill>
                  <a:schemeClr val="tx1"/>
                </a:solidFill>
                <a:latin typeface="Times New Roman" panose="02020603050405020304" pitchFamily="18" charset="0"/>
                <a:cs typeface="Times New Roman" panose="02020603050405020304" pitchFamily="18" charset="0"/>
              </a:rPr>
              <a:t> </a:t>
            </a:r>
            <a:r>
              <a:rPr lang="en-GB" b="1" spc="-105" dirty="0" err="1" smtClean="0">
                <a:solidFill>
                  <a:schemeClr val="tx1"/>
                </a:solidFill>
                <a:latin typeface="Times New Roman" panose="02020603050405020304" pitchFamily="18" charset="0"/>
                <a:cs typeface="Times New Roman" panose="02020603050405020304" pitchFamily="18" charset="0"/>
              </a:rPr>
              <a:t>hesaplanmasında</a:t>
            </a:r>
            <a:r>
              <a:rPr lang="en-GB" b="1" spc="10" dirty="0" smtClean="0">
                <a:solidFill>
                  <a:schemeClr val="tx1"/>
                </a:solidFill>
                <a:latin typeface="Times New Roman" panose="02020603050405020304" pitchFamily="18" charset="0"/>
                <a:cs typeface="Times New Roman" panose="02020603050405020304" pitchFamily="18" charset="0"/>
              </a:rPr>
              <a:t> </a:t>
            </a:r>
            <a:r>
              <a:rPr lang="en-GB" b="1" spc="-95" dirty="0" err="1" smtClean="0">
                <a:solidFill>
                  <a:schemeClr val="tx1"/>
                </a:solidFill>
                <a:latin typeface="Times New Roman" panose="02020603050405020304" pitchFamily="18" charset="0"/>
                <a:cs typeface="Times New Roman" panose="02020603050405020304" pitchFamily="18" charset="0"/>
              </a:rPr>
              <a:t>bağıl</a:t>
            </a:r>
            <a:r>
              <a:rPr lang="en-GB" b="1" dirty="0" smtClean="0">
                <a:solidFill>
                  <a:schemeClr val="tx1"/>
                </a:solidFill>
                <a:latin typeface="Times New Roman" panose="02020603050405020304" pitchFamily="18" charset="0"/>
                <a:cs typeface="Times New Roman" panose="02020603050405020304" pitchFamily="18" charset="0"/>
              </a:rPr>
              <a:t> </a:t>
            </a:r>
            <a:r>
              <a:rPr lang="en-GB" b="1" spc="-120" dirty="0" err="1" smtClean="0">
                <a:solidFill>
                  <a:schemeClr val="tx1"/>
                </a:solidFill>
                <a:latin typeface="Times New Roman" panose="02020603050405020304" pitchFamily="18" charset="0"/>
                <a:cs typeface="Times New Roman" panose="02020603050405020304" pitchFamily="18" charset="0"/>
              </a:rPr>
              <a:t>veya</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110" dirty="0" err="1" smtClean="0">
                <a:solidFill>
                  <a:schemeClr val="tx1"/>
                </a:solidFill>
                <a:latin typeface="Times New Roman" panose="02020603050405020304" pitchFamily="18" charset="0"/>
                <a:cs typeface="Times New Roman" panose="02020603050405020304" pitchFamily="18" charset="0"/>
              </a:rPr>
              <a:t>mutlak</a:t>
            </a:r>
            <a:r>
              <a:rPr lang="en-GB" b="1" spc="-5" dirty="0" smtClean="0">
                <a:solidFill>
                  <a:schemeClr val="tx1"/>
                </a:solidFill>
                <a:latin typeface="Times New Roman" panose="02020603050405020304" pitchFamily="18" charset="0"/>
                <a:cs typeface="Times New Roman" panose="02020603050405020304" pitchFamily="18" charset="0"/>
              </a:rPr>
              <a:t> </a:t>
            </a:r>
            <a:r>
              <a:rPr lang="en-GB" b="1" spc="-50" dirty="0" err="1" smtClean="0">
                <a:solidFill>
                  <a:schemeClr val="tx1"/>
                </a:solidFill>
                <a:latin typeface="Times New Roman" panose="02020603050405020304" pitchFamily="18" charset="0"/>
                <a:cs typeface="Times New Roman" panose="02020603050405020304" pitchFamily="18" charset="0"/>
              </a:rPr>
              <a:t>değerlendirme</a:t>
            </a:r>
            <a:r>
              <a:rPr lang="en-GB" b="1" spc="-50" dirty="0" smtClean="0">
                <a:solidFill>
                  <a:schemeClr val="tx1"/>
                </a:solidFill>
                <a:latin typeface="Times New Roman" panose="02020603050405020304" pitchFamily="18" charset="0"/>
                <a:cs typeface="Times New Roman" panose="02020603050405020304" pitchFamily="18" charset="0"/>
              </a:rPr>
              <a:t> </a:t>
            </a:r>
            <a:r>
              <a:rPr lang="en-GB" b="1" spc="-90" dirty="0" err="1" smtClean="0">
                <a:solidFill>
                  <a:schemeClr val="tx1"/>
                </a:solidFill>
                <a:latin typeface="Times New Roman" panose="02020603050405020304" pitchFamily="18" charset="0"/>
                <a:cs typeface="Times New Roman" panose="02020603050405020304" pitchFamily="18" charset="0"/>
              </a:rPr>
              <a:t>sistemi</a:t>
            </a:r>
            <a:r>
              <a:rPr lang="en-GB" b="1" dirty="0" smtClean="0">
                <a:solidFill>
                  <a:schemeClr val="tx1"/>
                </a:solidFill>
                <a:latin typeface="Times New Roman" panose="02020603050405020304" pitchFamily="18" charset="0"/>
                <a:cs typeface="Times New Roman" panose="02020603050405020304" pitchFamily="18" charset="0"/>
              </a:rPr>
              <a:t> </a:t>
            </a:r>
            <a:r>
              <a:rPr lang="en-GB" b="1" spc="-35" dirty="0" err="1" smtClean="0">
                <a:solidFill>
                  <a:schemeClr val="tx1"/>
                </a:solidFill>
                <a:latin typeface="Times New Roman" panose="02020603050405020304" pitchFamily="18" charset="0"/>
                <a:cs typeface="Times New Roman" panose="02020603050405020304" pitchFamily="18" charset="0"/>
              </a:rPr>
              <a:t>kullanılır</a:t>
            </a:r>
            <a:r>
              <a:rPr lang="en-GB" b="1" spc="-35" dirty="0" smtClean="0">
                <a:solidFill>
                  <a:schemeClr val="tx1"/>
                </a:solidFill>
                <a:latin typeface="Times New Roman" panose="02020603050405020304" pitchFamily="18" charset="0"/>
                <a:cs typeface="Times New Roman" panose="02020603050405020304" pitchFamily="18" charset="0"/>
              </a:rPr>
              <a:t>.</a:t>
            </a:r>
            <a:endParaRPr lang="tr-TR" b="1" spc="-35" dirty="0" smtClean="0">
              <a:solidFill>
                <a:schemeClr val="tx1"/>
              </a:solidFill>
              <a:latin typeface="Times New Roman" panose="02020603050405020304" pitchFamily="18" charset="0"/>
              <a:cs typeface="Times New Roman" panose="02020603050405020304" pitchFamily="18" charset="0"/>
            </a:endParaRPr>
          </a:p>
        </p:txBody>
      </p:sp>
      <p:sp>
        <p:nvSpPr>
          <p:cNvPr id="3" name="object 3"/>
          <p:cNvSpPr txBox="1">
            <a:spLocks noGrp="1"/>
          </p:cNvSpPr>
          <p:nvPr>
            <p:ph type="title"/>
          </p:nvPr>
        </p:nvSpPr>
        <p:spPr>
          <a:xfrm>
            <a:off x="1450847" y="816878"/>
            <a:ext cx="9631836" cy="889807"/>
          </a:xfrm>
          <a:prstGeom prst="rect">
            <a:avLst/>
          </a:prstGeom>
        </p:spPr>
        <p:txBody>
          <a:bodyPr vert="horz" wrap="square" lIns="0" tIns="271602" rIns="0" bIns="0" rtlCol="0">
            <a:spAutoFit/>
          </a:bodyPr>
          <a:lstStyle/>
          <a:p>
            <a:pPr marL="12700">
              <a:lnSpc>
                <a:spcPct val="100000"/>
              </a:lnSpc>
              <a:spcBef>
                <a:spcPts val="105"/>
              </a:spcBef>
            </a:pPr>
            <a:r>
              <a:rPr sz="4000" b="1" spc="320" dirty="0">
                <a:latin typeface="Times New Roman" panose="02020603050405020304" pitchFamily="18" charset="0"/>
                <a:cs typeface="Times New Roman" panose="02020603050405020304" pitchFamily="18" charset="0"/>
              </a:rPr>
              <a:t>BAŞARI</a:t>
            </a:r>
            <a:r>
              <a:rPr sz="4000" b="1" spc="-75" dirty="0">
                <a:latin typeface="Times New Roman" panose="02020603050405020304" pitchFamily="18" charset="0"/>
                <a:cs typeface="Times New Roman" panose="02020603050405020304" pitchFamily="18" charset="0"/>
              </a:rPr>
              <a:t> </a:t>
            </a:r>
            <a:r>
              <a:rPr sz="4000" b="1" spc="395" dirty="0">
                <a:latin typeface="Times New Roman" panose="02020603050405020304" pitchFamily="18" charset="0"/>
                <a:cs typeface="Times New Roman" panose="02020603050405020304" pitchFamily="18" charset="0"/>
              </a:rPr>
              <a:t>NOTU</a:t>
            </a:r>
          </a:p>
        </p:txBody>
      </p:sp>
      <p:grpSp>
        <p:nvGrpSpPr>
          <p:cNvPr id="10" name="object 10"/>
          <p:cNvGrpSpPr/>
          <p:nvPr/>
        </p:nvGrpSpPr>
        <p:grpSpPr>
          <a:xfrm>
            <a:off x="1450848" y="4332732"/>
            <a:ext cx="9373616" cy="1839468"/>
            <a:chOff x="1450847" y="4332732"/>
            <a:chExt cx="9604375" cy="1117600"/>
          </a:xfrm>
        </p:grpSpPr>
        <p:sp>
          <p:nvSpPr>
            <p:cNvPr id="11" name="object 11"/>
            <p:cNvSpPr/>
            <p:nvPr/>
          </p:nvSpPr>
          <p:spPr>
            <a:xfrm>
              <a:off x="1450847" y="4332732"/>
              <a:ext cx="9604375" cy="1117600"/>
            </a:xfrm>
            <a:custGeom>
              <a:avLst/>
              <a:gdLst/>
              <a:ahLst/>
              <a:cxnLst/>
              <a:rect l="l" t="t" r="r" b="b"/>
              <a:pathLst>
                <a:path w="9604375" h="1117600">
                  <a:moveTo>
                    <a:pt x="9492488" y="0"/>
                  </a:moveTo>
                  <a:lnTo>
                    <a:pt x="111760" y="0"/>
                  </a:lnTo>
                  <a:lnTo>
                    <a:pt x="68258" y="8782"/>
                  </a:lnTo>
                  <a:lnTo>
                    <a:pt x="32734" y="32734"/>
                  </a:lnTo>
                  <a:lnTo>
                    <a:pt x="8782" y="68258"/>
                  </a:lnTo>
                  <a:lnTo>
                    <a:pt x="0" y="111760"/>
                  </a:lnTo>
                  <a:lnTo>
                    <a:pt x="0" y="1005332"/>
                  </a:lnTo>
                  <a:lnTo>
                    <a:pt x="8782" y="1048833"/>
                  </a:lnTo>
                  <a:lnTo>
                    <a:pt x="32734" y="1084357"/>
                  </a:lnTo>
                  <a:lnTo>
                    <a:pt x="68258" y="1108309"/>
                  </a:lnTo>
                  <a:lnTo>
                    <a:pt x="111760" y="1117092"/>
                  </a:lnTo>
                  <a:lnTo>
                    <a:pt x="9492488" y="1117092"/>
                  </a:lnTo>
                  <a:lnTo>
                    <a:pt x="9535989" y="1108309"/>
                  </a:lnTo>
                  <a:lnTo>
                    <a:pt x="9571513" y="1084357"/>
                  </a:lnTo>
                  <a:lnTo>
                    <a:pt x="9595465" y="1048833"/>
                  </a:lnTo>
                  <a:lnTo>
                    <a:pt x="9604248" y="1005332"/>
                  </a:lnTo>
                  <a:lnTo>
                    <a:pt x="9604248" y="111760"/>
                  </a:lnTo>
                  <a:lnTo>
                    <a:pt x="9595465" y="68258"/>
                  </a:lnTo>
                  <a:lnTo>
                    <a:pt x="9571513" y="32734"/>
                  </a:lnTo>
                  <a:lnTo>
                    <a:pt x="9535989" y="8782"/>
                  </a:lnTo>
                  <a:lnTo>
                    <a:pt x="9492488" y="0"/>
                  </a:lnTo>
                  <a:close/>
                </a:path>
              </a:pathLst>
            </a:custGeom>
            <a:solidFill>
              <a:srgbClr val="BB71EF"/>
            </a:solidFill>
          </p:spPr>
          <p:txBody>
            <a:bodyPr wrap="square" lIns="0" tIns="0" rIns="0" bIns="0" rtlCol="0"/>
            <a:lstStyle/>
            <a:p>
              <a:endParaRPr/>
            </a:p>
          </p:txBody>
        </p:sp>
        <p:pic>
          <p:nvPicPr>
            <p:cNvPr id="12" name="object 12"/>
            <p:cNvPicPr/>
            <p:nvPr/>
          </p:nvPicPr>
          <p:blipFill>
            <a:blip r:embed="rId3" cstate="print"/>
            <a:stretch>
              <a:fillRect/>
            </a:stretch>
          </p:blipFill>
          <p:spPr>
            <a:xfrm>
              <a:off x="1789175" y="4584192"/>
              <a:ext cx="614172" cy="614172"/>
            </a:xfrm>
            <a:prstGeom prst="rect">
              <a:avLst/>
            </a:prstGeom>
          </p:spPr>
        </p:pic>
      </p:grpSp>
      <p:sp>
        <p:nvSpPr>
          <p:cNvPr id="13" name="object 13"/>
          <p:cNvSpPr txBox="1"/>
          <p:nvPr/>
        </p:nvSpPr>
        <p:spPr>
          <a:xfrm>
            <a:off x="2846959" y="4419600"/>
            <a:ext cx="7592442" cy="1694053"/>
          </a:xfrm>
          <a:prstGeom prst="rect">
            <a:avLst/>
          </a:prstGeom>
        </p:spPr>
        <p:txBody>
          <a:bodyPr vert="horz" wrap="square" lIns="0" tIns="31750" rIns="0" bIns="0" rtlCol="0">
            <a:spAutoFit/>
          </a:bodyPr>
          <a:lstStyle/>
          <a:p>
            <a:pPr marL="12700" marR="5080" algn="just">
              <a:lnSpc>
                <a:spcPct val="150000"/>
              </a:lnSpc>
              <a:spcBef>
                <a:spcPts val="250"/>
              </a:spcBef>
            </a:pPr>
            <a:r>
              <a:rPr b="1" dirty="0">
                <a:solidFill>
                  <a:schemeClr val="tx1"/>
                </a:solidFill>
                <a:latin typeface="Times New Roman" panose="02020603050405020304" pitchFamily="18" charset="0"/>
                <a:cs typeface="Times New Roman" panose="02020603050405020304" pitchFamily="18" charset="0"/>
              </a:rPr>
              <a:t>Her</a:t>
            </a:r>
            <a:r>
              <a:rPr b="1" spc="-25" dirty="0">
                <a:solidFill>
                  <a:schemeClr val="tx1"/>
                </a:solidFill>
                <a:latin typeface="Times New Roman" panose="02020603050405020304" pitchFamily="18" charset="0"/>
                <a:cs typeface="Times New Roman" panose="02020603050405020304" pitchFamily="18" charset="0"/>
              </a:rPr>
              <a:t> </a:t>
            </a:r>
            <a:r>
              <a:rPr b="1" spc="-90" dirty="0">
                <a:solidFill>
                  <a:schemeClr val="tx1"/>
                </a:solidFill>
                <a:latin typeface="Times New Roman" panose="02020603050405020304" pitchFamily="18" charset="0"/>
                <a:cs typeface="Times New Roman" panose="02020603050405020304" pitchFamily="18" charset="0"/>
              </a:rPr>
              <a:t>iki</a:t>
            </a:r>
            <a:r>
              <a:rPr b="1" spc="-5" dirty="0">
                <a:solidFill>
                  <a:schemeClr val="tx1"/>
                </a:solidFill>
                <a:latin typeface="Times New Roman" panose="02020603050405020304" pitchFamily="18" charset="0"/>
                <a:cs typeface="Times New Roman" panose="02020603050405020304" pitchFamily="18" charset="0"/>
              </a:rPr>
              <a:t> </a:t>
            </a:r>
            <a:r>
              <a:rPr b="1" spc="-75" dirty="0">
                <a:solidFill>
                  <a:schemeClr val="tx1"/>
                </a:solidFill>
                <a:latin typeface="Times New Roman" panose="02020603050405020304" pitchFamily="18" charset="0"/>
                <a:cs typeface="Times New Roman" panose="02020603050405020304" pitchFamily="18" charset="0"/>
              </a:rPr>
              <a:t>değerlendirme</a:t>
            </a:r>
            <a:r>
              <a:rPr b="1" spc="-10" dirty="0">
                <a:solidFill>
                  <a:schemeClr val="tx1"/>
                </a:solidFill>
                <a:latin typeface="Times New Roman" panose="02020603050405020304" pitchFamily="18" charset="0"/>
                <a:cs typeface="Times New Roman" panose="02020603050405020304" pitchFamily="18" charset="0"/>
              </a:rPr>
              <a:t> </a:t>
            </a:r>
            <a:r>
              <a:rPr b="1" spc="-85" dirty="0">
                <a:solidFill>
                  <a:schemeClr val="tx1"/>
                </a:solidFill>
                <a:latin typeface="Times New Roman" panose="02020603050405020304" pitchFamily="18" charset="0"/>
                <a:cs typeface="Times New Roman" panose="02020603050405020304" pitchFamily="18" charset="0"/>
              </a:rPr>
              <a:t>sisteminde</a:t>
            </a:r>
            <a:r>
              <a:rPr b="1" spc="-20" dirty="0">
                <a:solidFill>
                  <a:schemeClr val="tx1"/>
                </a:solidFill>
                <a:latin typeface="Times New Roman" panose="02020603050405020304" pitchFamily="18" charset="0"/>
                <a:cs typeface="Times New Roman" panose="02020603050405020304" pitchFamily="18" charset="0"/>
              </a:rPr>
              <a:t> </a:t>
            </a:r>
            <a:r>
              <a:rPr b="1" spc="-95" dirty="0">
                <a:solidFill>
                  <a:schemeClr val="tx1"/>
                </a:solidFill>
                <a:latin typeface="Times New Roman" panose="02020603050405020304" pitchFamily="18" charset="0"/>
                <a:cs typeface="Times New Roman" panose="02020603050405020304" pitchFamily="18" charset="0"/>
              </a:rPr>
              <a:t>de</a:t>
            </a:r>
            <a:r>
              <a:rPr b="1" spc="-15" dirty="0">
                <a:solidFill>
                  <a:schemeClr val="tx1"/>
                </a:solidFill>
                <a:latin typeface="Times New Roman" panose="02020603050405020304" pitchFamily="18" charset="0"/>
                <a:cs typeface="Times New Roman" panose="02020603050405020304" pitchFamily="18" charset="0"/>
              </a:rPr>
              <a:t> </a:t>
            </a:r>
            <a:r>
              <a:rPr b="1" spc="-90" dirty="0">
                <a:solidFill>
                  <a:schemeClr val="tx1"/>
                </a:solidFill>
                <a:latin typeface="Times New Roman" panose="02020603050405020304" pitchFamily="18" charset="0"/>
                <a:cs typeface="Times New Roman" panose="02020603050405020304" pitchFamily="18" charset="0"/>
              </a:rPr>
              <a:t>herhangi</a:t>
            </a:r>
            <a:r>
              <a:rPr b="1" spc="-25" dirty="0">
                <a:solidFill>
                  <a:schemeClr val="tx1"/>
                </a:solidFill>
                <a:latin typeface="Times New Roman" panose="02020603050405020304" pitchFamily="18" charset="0"/>
                <a:cs typeface="Times New Roman" panose="02020603050405020304" pitchFamily="18" charset="0"/>
              </a:rPr>
              <a:t> </a:t>
            </a:r>
            <a:r>
              <a:rPr b="1" spc="-55" dirty="0">
                <a:solidFill>
                  <a:schemeClr val="tx1"/>
                </a:solidFill>
                <a:latin typeface="Times New Roman" panose="02020603050405020304" pitchFamily="18" charset="0"/>
                <a:cs typeface="Times New Roman" panose="02020603050405020304" pitchFamily="18" charset="0"/>
              </a:rPr>
              <a:t>bir</a:t>
            </a:r>
            <a:r>
              <a:rPr b="1" spc="-10" dirty="0">
                <a:solidFill>
                  <a:schemeClr val="tx1"/>
                </a:solidFill>
                <a:latin typeface="Times New Roman" panose="02020603050405020304" pitchFamily="18" charset="0"/>
                <a:cs typeface="Times New Roman" panose="02020603050405020304" pitchFamily="18" charset="0"/>
              </a:rPr>
              <a:t> </a:t>
            </a:r>
            <a:r>
              <a:rPr b="1" spc="-80" dirty="0">
                <a:solidFill>
                  <a:schemeClr val="tx1"/>
                </a:solidFill>
                <a:latin typeface="Times New Roman" panose="02020603050405020304" pitchFamily="18" charset="0"/>
                <a:cs typeface="Times New Roman" panose="02020603050405020304" pitchFamily="18" charset="0"/>
              </a:rPr>
              <a:t>dersten</a:t>
            </a:r>
            <a:r>
              <a:rPr b="1" spc="-35" dirty="0">
                <a:solidFill>
                  <a:schemeClr val="tx1"/>
                </a:solidFill>
                <a:latin typeface="Times New Roman" panose="02020603050405020304" pitchFamily="18" charset="0"/>
                <a:cs typeface="Times New Roman" panose="02020603050405020304" pitchFamily="18" charset="0"/>
              </a:rPr>
              <a:t> </a:t>
            </a:r>
            <a:r>
              <a:rPr b="1" spc="-95" dirty="0">
                <a:solidFill>
                  <a:schemeClr val="tx1"/>
                </a:solidFill>
                <a:latin typeface="Times New Roman" panose="02020603050405020304" pitchFamily="18" charset="0"/>
                <a:cs typeface="Times New Roman" panose="02020603050405020304" pitchFamily="18" charset="0"/>
              </a:rPr>
              <a:t>dönem/yılsonu</a:t>
            </a:r>
            <a:r>
              <a:rPr b="1" spc="-15" dirty="0">
                <a:solidFill>
                  <a:schemeClr val="tx1"/>
                </a:solidFill>
                <a:latin typeface="Times New Roman" panose="02020603050405020304" pitchFamily="18" charset="0"/>
                <a:cs typeface="Times New Roman" panose="02020603050405020304" pitchFamily="18" charset="0"/>
              </a:rPr>
              <a:t> </a:t>
            </a:r>
            <a:r>
              <a:rPr b="1" spc="-114" dirty="0">
                <a:solidFill>
                  <a:schemeClr val="tx1"/>
                </a:solidFill>
                <a:latin typeface="Times New Roman" panose="02020603050405020304" pitchFamily="18" charset="0"/>
                <a:cs typeface="Times New Roman" panose="02020603050405020304" pitchFamily="18" charset="0"/>
              </a:rPr>
              <a:t>sınavına</a:t>
            </a:r>
            <a:r>
              <a:rPr b="1" spc="-15" dirty="0">
                <a:solidFill>
                  <a:schemeClr val="tx1"/>
                </a:solidFill>
                <a:latin typeface="Times New Roman" panose="02020603050405020304" pitchFamily="18" charset="0"/>
                <a:cs typeface="Times New Roman" panose="02020603050405020304" pitchFamily="18" charset="0"/>
              </a:rPr>
              <a:t> </a:t>
            </a:r>
            <a:r>
              <a:rPr b="1" spc="-100" dirty="0">
                <a:solidFill>
                  <a:schemeClr val="tx1"/>
                </a:solidFill>
                <a:latin typeface="Times New Roman" panose="02020603050405020304" pitchFamily="18" charset="0"/>
                <a:cs typeface="Times New Roman" panose="02020603050405020304" pitchFamily="18" charset="0"/>
              </a:rPr>
              <a:t>girmeyen</a:t>
            </a:r>
            <a:r>
              <a:rPr b="1" spc="-5" dirty="0">
                <a:solidFill>
                  <a:schemeClr val="tx1"/>
                </a:solidFill>
                <a:latin typeface="Times New Roman" panose="02020603050405020304" pitchFamily="18" charset="0"/>
                <a:cs typeface="Times New Roman" panose="02020603050405020304" pitchFamily="18" charset="0"/>
              </a:rPr>
              <a:t> </a:t>
            </a:r>
            <a:r>
              <a:rPr b="1" spc="-120" dirty="0">
                <a:solidFill>
                  <a:schemeClr val="tx1"/>
                </a:solidFill>
                <a:latin typeface="Times New Roman" panose="02020603050405020304" pitchFamily="18" charset="0"/>
                <a:cs typeface="Times New Roman" panose="02020603050405020304" pitchFamily="18" charset="0"/>
              </a:rPr>
              <a:t>veya</a:t>
            </a:r>
            <a:r>
              <a:rPr b="1" spc="-25" dirty="0">
                <a:solidFill>
                  <a:schemeClr val="tx1"/>
                </a:solidFill>
                <a:latin typeface="Times New Roman" panose="02020603050405020304" pitchFamily="18" charset="0"/>
                <a:cs typeface="Times New Roman" panose="02020603050405020304" pitchFamily="18" charset="0"/>
              </a:rPr>
              <a:t> bu </a:t>
            </a:r>
            <a:r>
              <a:rPr b="1" spc="-114" dirty="0">
                <a:solidFill>
                  <a:schemeClr val="tx1"/>
                </a:solidFill>
                <a:latin typeface="Times New Roman" panose="02020603050405020304" pitchFamily="18" charset="0"/>
                <a:cs typeface="Times New Roman" panose="02020603050405020304" pitchFamily="18" charset="0"/>
              </a:rPr>
              <a:t>sınavda</a:t>
            </a:r>
            <a:r>
              <a:rPr b="1" spc="-45" dirty="0">
                <a:solidFill>
                  <a:schemeClr val="tx1"/>
                </a:solidFill>
                <a:latin typeface="Times New Roman" panose="02020603050405020304" pitchFamily="18" charset="0"/>
                <a:cs typeface="Times New Roman" panose="02020603050405020304" pitchFamily="18" charset="0"/>
              </a:rPr>
              <a:t> </a:t>
            </a:r>
            <a:r>
              <a:rPr b="1" spc="-50" dirty="0">
                <a:solidFill>
                  <a:schemeClr val="tx1"/>
                </a:solidFill>
                <a:latin typeface="Times New Roman" panose="02020603050405020304" pitchFamily="18" charset="0"/>
                <a:cs typeface="Times New Roman" panose="02020603050405020304" pitchFamily="18" charset="0"/>
              </a:rPr>
              <a:t>100</a:t>
            </a:r>
            <a:r>
              <a:rPr b="1" spc="-85" dirty="0">
                <a:solidFill>
                  <a:schemeClr val="tx1"/>
                </a:solidFill>
                <a:latin typeface="Times New Roman" panose="02020603050405020304" pitchFamily="18" charset="0"/>
                <a:cs typeface="Times New Roman" panose="02020603050405020304" pitchFamily="18" charset="0"/>
              </a:rPr>
              <a:t> </a:t>
            </a:r>
            <a:r>
              <a:rPr b="1" spc="-25" dirty="0">
                <a:solidFill>
                  <a:schemeClr val="tx1"/>
                </a:solidFill>
                <a:latin typeface="Times New Roman" panose="02020603050405020304" pitchFamily="18" charset="0"/>
                <a:cs typeface="Times New Roman" panose="02020603050405020304" pitchFamily="18" charset="0"/>
              </a:rPr>
              <a:t>üzerinden</a:t>
            </a:r>
            <a:r>
              <a:rPr b="1" spc="-50" dirty="0">
                <a:solidFill>
                  <a:schemeClr val="tx1"/>
                </a:solidFill>
                <a:latin typeface="Times New Roman" panose="02020603050405020304" pitchFamily="18" charset="0"/>
                <a:cs typeface="Times New Roman" panose="02020603050405020304" pitchFamily="18" charset="0"/>
              </a:rPr>
              <a:t> </a:t>
            </a:r>
            <a:r>
              <a:rPr b="1" dirty="0">
                <a:solidFill>
                  <a:schemeClr val="tx1"/>
                </a:solidFill>
                <a:latin typeface="Times New Roman" panose="02020603050405020304" pitchFamily="18" charset="0"/>
                <a:cs typeface="Times New Roman" panose="02020603050405020304" pitchFamily="18" charset="0"/>
              </a:rPr>
              <a:t>en</a:t>
            </a:r>
            <a:r>
              <a:rPr b="1" spc="-60" dirty="0">
                <a:solidFill>
                  <a:schemeClr val="tx1"/>
                </a:solidFill>
                <a:latin typeface="Times New Roman" panose="02020603050405020304" pitchFamily="18" charset="0"/>
                <a:cs typeface="Times New Roman" panose="02020603050405020304" pitchFamily="18" charset="0"/>
              </a:rPr>
              <a:t> </a:t>
            </a:r>
            <a:r>
              <a:rPr b="1" dirty="0">
                <a:solidFill>
                  <a:schemeClr val="tx1"/>
                </a:solidFill>
                <a:latin typeface="Times New Roman" panose="02020603050405020304" pitchFamily="18" charset="0"/>
                <a:cs typeface="Times New Roman" panose="02020603050405020304" pitchFamily="18" charset="0"/>
              </a:rPr>
              <a:t>az</a:t>
            </a:r>
            <a:r>
              <a:rPr b="1" spc="-50" dirty="0">
                <a:solidFill>
                  <a:schemeClr val="tx1"/>
                </a:solidFill>
                <a:latin typeface="Times New Roman" panose="02020603050405020304" pitchFamily="18" charset="0"/>
                <a:cs typeface="Times New Roman" panose="02020603050405020304" pitchFamily="18" charset="0"/>
              </a:rPr>
              <a:t> </a:t>
            </a:r>
            <a:r>
              <a:rPr b="1" spc="-45" dirty="0">
                <a:solidFill>
                  <a:schemeClr val="tx1"/>
                </a:solidFill>
                <a:latin typeface="Times New Roman" panose="02020603050405020304" pitchFamily="18" charset="0"/>
                <a:cs typeface="Times New Roman" panose="02020603050405020304" pitchFamily="18" charset="0"/>
              </a:rPr>
              <a:t>50</a:t>
            </a:r>
            <a:r>
              <a:rPr b="1" spc="-60" dirty="0">
                <a:solidFill>
                  <a:schemeClr val="tx1"/>
                </a:solidFill>
                <a:latin typeface="Times New Roman" panose="02020603050405020304" pitchFamily="18" charset="0"/>
                <a:cs typeface="Times New Roman" panose="02020603050405020304" pitchFamily="18" charset="0"/>
              </a:rPr>
              <a:t> </a:t>
            </a:r>
            <a:r>
              <a:rPr b="1" spc="-10" dirty="0">
                <a:solidFill>
                  <a:schemeClr val="tx1"/>
                </a:solidFill>
                <a:latin typeface="Times New Roman" panose="02020603050405020304" pitchFamily="18" charset="0"/>
                <a:cs typeface="Times New Roman" panose="02020603050405020304" pitchFamily="18" charset="0"/>
              </a:rPr>
              <a:t>alamayan</a:t>
            </a:r>
            <a:r>
              <a:rPr b="1" spc="-75" dirty="0">
                <a:solidFill>
                  <a:schemeClr val="tx1"/>
                </a:solidFill>
                <a:latin typeface="Times New Roman" panose="02020603050405020304" pitchFamily="18" charset="0"/>
                <a:cs typeface="Times New Roman" panose="02020603050405020304" pitchFamily="18" charset="0"/>
              </a:rPr>
              <a:t> </a:t>
            </a:r>
            <a:r>
              <a:rPr b="1" spc="-20" dirty="0">
                <a:solidFill>
                  <a:schemeClr val="tx1"/>
                </a:solidFill>
                <a:latin typeface="Times New Roman" panose="02020603050405020304" pitchFamily="18" charset="0"/>
                <a:cs typeface="Times New Roman" panose="02020603050405020304" pitchFamily="18" charset="0"/>
              </a:rPr>
              <a:t>öğrenciler</a:t>
            </a:r>
            <a:r>
              <a:rPr b="1" spc="-60" dirty="0">
                <a:solidFill>
                  <a:schemeClr val="tx1"/>
                </a:solidFill>
                <a:latin typeface="Times New Roman" panose="02020603050405020304" pitchFamily="18" charset="0"/>
                <a:cs typeface="Times New Roman" panose="02020603050405020304" pitchFamily="18" charset="0"/>
              </a:rPr>
              <a:t> </a:t>
            </a:r>
            <a:r>
              <a:rPr b="1" spc="-10" dirty="0">
                <a:solidFill>
                  <a:schemeClr val="tx1"/>
                </a:solidFill>
                <a:latin typeface="Times New Roman" panose="02020603050405020304" pitchFamily="18" charset="0"/>
                <a:cs typeface="Times New Roman" panose="02020603050405020304" pitchFamily="18" charset="0"/>
              </a:rPr>
              <a:t>başarısız</a:t>
            </a:r>
            <a:r>
              <a:rPr b="1" spc="-60" dirty="0">
                <a:solidFill>
                  <a:schemeClr val="tx1"/>
                </a:solidFill>
                <a:latin typeface="Times New Roman" panose="02020603050405020304" pitchFamily="18" charset="0"/>
                <a:cs typeface="Times New Roman" panose="02020603050405020304" pitchFamily="18" charset="0"/>
              </a:rPr>
              <a:t> </a:t>
            </a:r>
            <a:r>
              <a:rPr b="1" spc="-140" dirty="0">
                <a:solidFill>
                  <a:schemeClr val="tx1"/>
                </a:solidFill>
                <a:latin typeface="Times New Roman" panose="02020603050405020304" pitchFamily="18" charset="0"/>
                <a:cs typeface="Times New Roman" panose="02020603050405020304" pitchFamily="18" charset="0"/>
              </a:rPr>
              <a:t>sayılır.</a:t>
            </a:r>
            <a:r>
              <a:rPr b="1" spc="-175" dirty="0">
                <a:solidFill>
                  <a:schemeClr val="tx1"/>
                </a:solidFill>
                <a:latin typeface="Times New Roman" panose="02020603050405020304" pitchFamily="18" charset="0"/>
                <a:cs typeface="Times New Roman" panose="02020603050405020304" pitchFamily="18" charset="0"/>
              </a:rPr>
              <a:t> </a:t>
            </a:r>
            <a:r>
              <a:rPr b="1" spc="-20" dirty="0">
                <a:solidFill>
                  <a:schemeClr val="tx1"/>
                </a:solidFill>
                <a:latin typeface="Times New Roman" panose="02020603050405020304" pitchFamily="18" charset="0"/>
                <a:cs typeface="Times New Roman" panose="02020603050405020304" pitchFamily="18" charset="0"/>
              </a:rPr>
              <a:t>Bu</a:t>
            </a:r>
            <a:r>
              <a:rPr b="1" spc="-45" dirty="0">
                <a:solidFill>
                  <a:schemeClr val="tx1"/>
                </a:solidFill>
                <a:latin typeface="Times New Roman" panose="02020603050405020304" pitchFamily="18" charset="0"/>
                <a:cs typeface="Times New Roman" panose="02020603050405020304" pitchFamily="18" charset="0"/>
              </a:rPr>
              <a:t> </a:t>
            </a:r>
            <a:r>
              <a:rPr b="1" spc="-65" dirty="0">
                <a:solidFill>
                  <a:schemeClr val="tx1"/>
                </a:solidFill>
                <a:latin typeface="Times New Roman" panose="02020603050405020304" pitchFamily="18" charset="0"/>
                <a:cs typeface="Times New Roman" panose="02020603050405020304" pitchFamily="18" charset="0"/>
              </a:rPr>
              <a:t>sınır</a:t>
            </a:r>
            <a:r>
              <a:rPr b="1" spc="-45" dirty="0">
                <a:solidFill>
                  <a:schemeClr val="tx1"/>
                </a:solidFill>
                <a:latin typeface="Times New Roman" panose="02020603050405020304" pitchFamily="18" charset="0"/>
                <a:cs typeface="Times New Roman" panose="02020603050405020304" pitchFamily="18" charset="0"/>
              </a:rPr>
              <a:t> </a:t>
            </a:r>
            <a:r>
              <a:rPr b="1" spc="-10" dirty="0">
                <a:solidFill>
                  <a:schemeClr val="tx1"/>
                </a:solidFill>
                <a:latin typeface="Times New Roman" panose="02020603050405020304" pitchFamily="18" charset="0"/>
                <a:cs typeface="Times New Roman" panose="02020603050405020304" pitchFamily="18" charset="0"/>
              </a:rPr>
              <a:t>Meslek </a:t>
            </a:r>
            <a:r>
              <a:rPr b="1" spc="-60" dirty="0">
                <a:solidFill>
                  <a:schemeClr val="tx1"/>
                </a:solidFill>
                <a:latin typeface="Times New Roman" panose="02020603050405020304" pitchFamily="18" charset="0"/>
                <a:cs typeface="Times New Roman" panose="02020603050405020304" pitchFamily="18" charset="0"/>
              </a:rPr>
              <a:t>Yüksekokulu</a:t>
            </a:r>
            <a:r>
              <a:rPr b="1" spc="-275" dirty="0">
                <a:solidFill>
                  <a:schemeClr val="tx1"/>
                </a:solidFill>
                <a:latin typeface="Times New Roman" panose="02020603050405020304" pitchFamily="18" charset="0"/>
                <a:cs typeface="Times New Roman" panose="02020603050405020304" pitchFamily="18" charset="0"/>
              </a:rPr>
              <a:t> </a:t>
            </a:r>
            <a:r>
              <a:rPr b="1" spc="-65" dirty="0">
                <a:solidFill>
                  <a:schemeClr val="tx1"/>
                </a:solidFill>
                <a:latin typeface="Times New Roman" panose="02020603050405020304" pitchFamily="18" charset="0"/>
                <a:cs typeface="Times New Roman" panose="02020603050405020304" pitchFamily="18" charset="0"/>
              </a:rPr>
              <a:t>Yönetim</a:t>
            </a:r>
            <a:r>
              <a:rPr b="1" spc="-20" dirty="0">
                <a:solidFill>
                  <a:schemeClr val="tx1"/>
                </a:solidFill>
                <a:latin typeface="Times New Roman" panose="02020603050405020304" pitchFamily="18" charset="0"/>
                <a:cs typeface="Times New Roman" panose="02020603050405020304" pitchFamily="18" charset="0"/>
              </a:rPr>
              <a:t> </a:t>
            </a:r>
            <a:r>
              <a:rPr b="1" spc="-60" dirty="0">
                <a:solidFill>
                  <a:schemeClr val="tx1"/>
                </a:solidFill>
                <a:latin typeface="Times New Roman" panose="02020603050405020304" pitchFamily="18" charset="0"/>
                <a:cs typeface="Times New Roman" panose="02020603050405020304" pitchFamily="18" charset="0"/>
              </a:rPr>
              <a:t>Kurulunun</a:t>
            </a:r>
            <a:r>
              <a:rPr b="1" spc="-35" dirty="0">
                <a:solidFill>
                  <a:schemeClr val="tx1"/>
                </a:solidFill>
                <a:latin typeface="Times New Roman" panose="02020603050405020304" pitchFamily="18" charset="0"/>
                <a:cs typeface="Times New Roman" panose="02020603050405020304" pitchFamily="18" charset="0"/>
              </a:rPr>
              <a:t> </a:t>
            </a:r>
            <a:r>
              <a:rPr b="1" spc="-60" dirty="0">
                <a:solidFill>
                  <a:schemeClr val="tx1"/>
                </a:solidFill>
                <a:latin typeface="Times New Roman" panose="02020603050405020304" pitchFamily="18" charset="0"/>
                <a:cs typeface="Times New Roman" panose="02020603050405020304" pitchFamily="18" charset="0"/>
              </a:rPr>
              <a:t>önerisi</a:t>
            </a:r>
            <a:r>
              <a:rPr b="1" spc="5" dirty="0">
                <a:solidFill>
                  <a:schemeClr val="tx1"/>
                </a:solidFill>
                <a:latin typeface="Times New Roman" panose="02020603050405020304" pitchFamily="18" charset="0"/>
                <a:cs typeface="Times New Roman" panose="02020603050405020304" pitchFamily="18" charset="0"/>
              </a:rPr>
              <a:t> </a:t>
            </a:r>
            <a:r>
              <a:rPr b="1" spc="-110" dirty="0">
                <a:solidFill>
                  <a:schemeClr val="tx1"/>
                </a:solidFill>
                <a:latin typeface="Times New Roman" panose="02020603050405020304" pitchFamily="18" charset="0"/>
                <a:cs typeface="Times New Roman" panose="02020603050405020304" pitchFamily="18" charset="0"/>
              </a:rPr>
              <a:t>ve</a:t>
            </a:r>
            <a:r>
              <a:rPr b="1" spc="-10" dirty="0">
                <a:solidFill>
                  <a:schemeClr val="tx1"/>
                </a:solidFill>
                <a:latin typeface="Times New Roman" panose="02020603050405020304" pitchFamily="18" charset="0"/>
                <a:cs typeface="Times New Roman" panose="02020603050405020304" pitchFamily="18" charset="0"/>
              </a:rPr>
              <a:t> </a:t>
            </a:r>
            <a:r>
              <a:rPr b="1" spc="-80" dirty="0">
                <a:solidFill>
                  <a:schemeClr val="tx1"/>
                </a:solidFill>
                <a:latin typeface="Times New Roman" panose="02020603050405020304" pitchFamily="18" charset="0"/>
                <a:cs typeface="Times New Roman" panose="02020603050405020304" pitchFamily="18" charset="0"/>
              </a:rPr>
              <a:t>Senato</a:t>
            </a:r>
            <a:r>
              <a:rPr b="1" spc="-15" dirty="0">
                <a:solidFill>
                  <a:schemeClr val="tx1"/>
                </a:solidFill>
                <a:latin typeface="Times New Roman" panose="02020603050405020304" pitchFamily="18" charset="0"/>
                <a:cs typeface="Times New Roman" panose="02020603050405020304" pitchFamily="18" charset="0"/>
              </a:rPr>
              <a:t> </a:t>
            </a:r>
            <a:r>
              <a:rPr b="1" spc="-80" dirty="0">
                <a:solidFill>
                  <a:schemeClr val="tx1"/>
                </a:solidFill>
                <a:latin typeface="Times New Roman" panose="02020603050405020304" pitchFamily="18" charset="0"/>
                <a:cs typeface="Times New Roman" panose="02020603050405020304" pitchFamily="18" charset="0"/>
              </a:rPr>
              <a:t>kararı</a:t>
            </a:r>
            <a:r>
              <a:rPr b="1" spc="20" dirty="0">
                <a:solidFill>
                  <a:schemeClr val="tx1"/>
                </a:solidFill>
                <a:latin typeface="Times New Roman" panose="02020603050405020304" pitchFamily="18" charset="0"/>
                <a:cs typeface="Times New Roman" panose="02020603050405020304" pitchFamily="18" charset="0"/>
              </a:rPr>
              <a:t> </a:t>
            </a:r>
            <a:r>
              <a:rPr b="1" spc="-114" dirty="0">
                <a:solidFill>
                  <a:schemeClr val="tx1"/>
                </a:solidFill>
                <a:latin typeface="Times New Roman" panose="02020603050405020304" pitchFamily="18" charset="0"/>
                <a:cs typeface="Times New Roman" panose="02020603050405020304" pitchFamily="18" charset="0"/>
              </a:rPr>
              <a:t>ile</a:t>
            </a:r>
            <a:r>
              <a:rPr b="1" dirty="0">
                <a:solidFill>
                  <a:schemeClr val="tx1"/>
                </a:solidFill>
                <a:latin typeface="Times New Roman" panose="02020603050405020304" pitchFamily="18" charset="0"/>
                <a:cs typeface="Times New Roman" panose="02020603050405020304" pitchFamily="18" charset="0"/>
              </a:rPr>
              <a:t> </a:t>
            </a:r>
            <a:r>
              <a:rPr b="1" spc="-35" dirty="0">
                <a:solidFill>
                  <a:schemeClr val="tx1"/>
                </a:solidFill>
                <a:latin typeface="Times New Roman" panose="02020603050405020304" pitchFamily="18" charset="0"/>
                <a:cs typeface="Times New Roman" panose="02020603050405020304" pitchFamily="18" charset="0"/>
              </a:rPr>
              <a:t>değiştirilebilir.</a:t>
            </a:r>
            <a:endParaRPr b="1" dirty="0">
              <a:solidFill>
                <a:schemeClr val="tx1"/>
              </a:solidFill>
              <a:latin typeface="Times New Roman" panose="02020603050405020304" pitchFamily="18" charset="0"/>
              <a:cs typeface="Times New Roman" panose="02020603050405020304" pitchFamily="18" charset="0"/>
            </a:endParaRPr>
          </a:p>
        </p:txBody>
      </p:sp>
      <p:pic>
        <p:nvPicPr>
          <p:cNvPr id="16" name="object 8"/>
          <p:cNvPicPr/>
          <p:nvPr/>
        </p:nvPicPr>
        <p:blipFill>
          <a:blip r:embed="rId4" cstate="print"/>
          <a:stretch>
            <a:fillRect/>
          </a:stretch>
        </p:blipFill>
        <p:spPr>
          <a:xfrm>
            <a:off x="1789175" y="2842261"/>
            <a:ext cx="614172" cy="614171"/>
          </a:xfrm>
          <a:prstGeom prst="rect">
            <a:avLst/>
          </a:prstGeom>
        </p:spPr>
      </p:pic>
      <p:sp>
        <p:nvSpPr>
          <p:cNvPr id="17" name="object 5"/>
          <p:cNvSpPr/>
          <p:nvPr/>
        </p:nvSpPr>
        <p:spPr>
          <a:xfrm>
            <a:off x="1450847" y="1905000"/>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7056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2C2E52"/>
          </a:solidFill>
        </p:spPr>
        <p:txBody>
          <a:bodyPr wrap="square" lIns="0" tIns="0" rIns="0" bIns="0" rtlCol="0"/>
          <a:lstStyle/>
          <a:p>
            <a:endParaRPr/>
          </a:p>
        </p:txBody>
      </p:sp>
      <p:grpSp>
        <p:nvGrpSpPr>
          <p:cNvPr id="3" name="object 3"/>
          <p:cNvGrpSpPr/>
          <p:nvPr/>
        </p:nvGrpSpPr>
        <p:grpSpPr>
          <a:xfrm>
            <a:off x="469391" y="472440"/>
            <a:ext cx="11253470" cy="5913120"/>
            <a:chOff x="469391" y="472440"/>
            <a:chExt cx="11253470" cy="5913120"/>
          </a:xfrm>
        </p:grpSpPr>
        <p:sp>
          <p:nvSpPr>
            <p:cNvPr id="4" name="object 4"/>
            <p:cNvSpPr/>
            <p:nvPr/>
          </p:nvSpPr>
          <p:spPr>
            <a:xfrm>
              <a:off x="643127" y="643128"/>
              <a:ext cx="10906125" cy="5567680"/>
            </a:xfrm>
            <a:custGeom>
              <a:avLst/>
              <a:gdLst/>
              <a:ahLst/>
              <a:cxnLst/>
              <a:rect l="l" t="t" r="r" b="b"/>
              <a:pathLst>
                <a:path w="10906125" h="5567680">
                  <a:moveTo>
                    <a:pt x="10905744" y="0"/>
                  </a:moveTo>
                  <a:lnTo>
                    <a:pt x="0" y="0"/>
                  </a:lnTo>
                  <a:lnTo>
                    <a:pt x="0" y="5567172"/>
                  </a:lnTo>
                  <a:lnTo>
                    <a:pt x="10905744" y="5567172"/>
                  </a:lnTo>
                  <a:lnTo>
                    <a:pt x="10905744"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2520696" y="705612"/>
              <a:ext cx="7426452" cy="5253228"/>
            </a:xfrm>
            <a:prstGeom prst="rect">
              <a:avLst/>
            </a:prstGeom>
          </p:spPr>
        </p:pic>
        <p:sp>
          <p:nvSpPr>
            <p:cNvPr id="6" name="object 6"/>
            <p:cNvSpPr/>
            <p:nvPr/>
          </p:nvSpPr>
          <p:spPr>
            <a:xfrm>
              <a:off x="477011" y="480060"/>
              <a:ext cx="11238230" cy="5897880"/>
            </a:xfrm>
            <a:custGeom>
              <a:avLst/>
              <a:gdLst/>
              <a:ahLst/>
              <a:cxnLst/>
              <a:rect l="l" t="t" r="r" b="b"/>
              <a:pathLst>
                <a:path w="11238230" h="5897880">
                  <a:moveTo>
                    <a:pt x="0" y="5897880"/>
                  </a:moveTo>
                  <a:lnTo>
                    <a:pt x="11237976" y="5897880"/>
                  </a:lnTo>
                  <a:lnTo>
                    <a:pt x="11237976" y="0"/>
                  </a:lnTo>
                  <a:lnTo>
                    <a:pt x="0" y="0"/>
                  </a:lnTo>
                  <a:lnTo>
                    <a:pt x="0" y="5897880"/>
                  </a:lnTo>
                  <a:close/>
                </a:path>
              </a:pathLst>
            </a:custGeom>
            <a:ln w="15240">
              <a:solidFill>
                <a:srgbClr val="FFFFFF"/>
              </a:solidFill>
            </a:ln>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400" y="304800"/>
            <a:ext cx="12192000" cy="6477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295911" y="2377750"/>
            <a:ext cx="4589779" cy="2102499"/>
          </a:xfrm>
          <a:prstGeom prst="rect">
            <a:avLst/>
          </a:prstGeom>
        </p:spPr>
        <p:txBody>
          <a:bodyPr vert="horz" wrap="square" lIns="0" tIns="67945" rIns="0" bIns="0" rtlCol="0">
            <a:spAutoFit/>
          </a:bodyPr>
          <a:lstStyle/>
          <a:p>
            <a:pPr marL="12700" marR="5080" algn="ctr">
              <a:spcBef>
                <a:spcPts val="535"/>
              </a:spcBef>
            </a:pPr>
            <a:r>
              <a:rPr lang="tr-TR" sz="3200" b="1" spc="165" dirty="0" smtClean="0">
                <a:solidFill>
                  <a:schemeClr val="tx1"/>
                </a:solidFill>
                <a:latin typeface="Times New Roman" panose="02020603050405020304" pitchFamily="18" charset="0"/>
                <a:cs typeface="Times New Roman" panose="02020603050405020304" pitchFamily="18" charset="0"/>
              </a:rPr>
              <a:t>BAŞARILI - BAŞARISIZ </a:t>
            </a:r>
            <a:r>
              <a:rPr lang="tr-TR" sz="3200" b="1" spc="155" dirty="0" smtClean="0">
                <a:solidFill>
                  <a:schemeClr val="tx1"/>
                </a:solidFill>
                <a:latin typeface="Times New Roman" panose="02020603050405020304" pitchFamily="18" charset="0"/>
                <a:cs typeface="Times New Roman" panose="02020603050405020304" pitchFamily="18" charset="0"/>
              </a:rPr>
              <a:t>ÖĞRENCİLER</a:t>
            </a:r>
            <a:endParaRPr lang="tr-TR" sz="3200" dirty="0" smtClean="0">
              <a:solidFill>
                <a:schemeClr val="tx1"/>
              </a:solidFill>
              <a:latin typeface="Times New Roman" panose="02020603050405020304" pitchFamily="18" charset="0"/>
              <a:cs typeface="Times New Roman" panose="02020603050405020304" pitchFamily="18" charset="0"/>
            </a:endParaRPr>
          </a:p>
          <a:p>
            <a:pPr marL="12700" marR="5080" algn="ctr">
              <a:spcBef>
                <a:spcPts val="535"/>
              </a:spcBef>
            </a:pPr>
            <a:endParaRPr lang="tr-TR" sz="3200" b="1" spc="25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5029200" y="0"/>
            <a:ext cx="71631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824767" y="1323617"/>
            <a:ext cx="5791200" cy="3918189"/>
          </a:xfrm>
          <a:prstGeom prst="rect">
            <a:avLst/>
          </a:prstGeom>
        </p:spPr>
        <p:txBody>
          <a:bodyPr vert="horz" wrap="square" lIns="0" tIns="13335" rIns="0" bIns="0" rtlCol="0">
            <a:spAutoFit/>
          </a:bodyPr>
          <a:lstStyle/>
          <a:p>
            <a:pPr marL="241300" marR="5080" indent="-229870" algn="just">
              <a:lnSpc>
                <a:spcPct val="150000"/>
              </a:lnSpc>
              <a:spcBef>
                <a:spcPts val="95"/>
              </a:spcBef>
              <a:buClr>
                <a:srgbClr val="B71E42"/>
              </a:buClr>
              <a:buSzPct val="96000"/>
              <a:buFont typeface="Wingdings" panose="05000000000000000000"/>
              <a:buChar char=""/>
              <a:tabLst>
                <a:tab pos="241300" algn="l"/>
                <a:tab pos="306705" algn="l"/>
              </a:tabLst>
            </a:pPr>
            <a:r>
              <a:rPr lang="tr-TR" sz="2600" spc="-35" dirty="0" smtClean="0">
                <a:solidFill>
                  <a:srgbClr val="FFFFFF"/>
                </a:solidFill>
                <a:latin typeface="Trebuchet MS" panose="020B0603020202020204"/>
                <a:cs typeface="Trebuchet MS" panose="020B0603020202020204"/>
              </a:rPr>
              <a:t>	</a:t>
            </a:r>
            <a:r>
              <a:rPr lang="tr-TR" sz="2000" spc="-35" dirty="0" smtClean="0">
                <a:solidFill>
                  <a:srgbClr val="FFFFFF"/>
                </a:solidFill>
                <a:latin typeface="Times New Roman" panose="02020603050405020304" pitchFamily="18" charset="0"/>
                <a:cs typeface="Times New Roman" panose="02020603050405020304" pitchFamily="18" charset="0"/>
              </a:rPr>
              <a:t>Normal</a:t>
            </a:r>
            <a:r>
              <a:rPr lang="tr-TR" sz="2000" spc="-85" dirty="0" smtClean="0">
                <a:solidFill>
                  <a:srgbClr val="FFFFFF"/>
                </a:solidFill>
                <a:latin typeface="Times New Roman" panose="02020603050405020304" pitchFamily="18" charset="0"/>
                <a:cs typeface="Times New Roman" panose="02020603050405020304" pitchFamily="18" charset="0"/>
              </a:rPr>
              <a:t> </a:t>
            </a:r>
            <a:r>
              <a:rPr lang="tr-TR" sz="2000" spc="-145" dirty="0" smtClean="0">
                <a:solidFill>
                  <a:srgbClr val="FFFFFF"/>
                </a:solidFill>
                <a:latin typeface="Times New Roman" panose="02020603050405020304" pitchFamily="18" charset="0"/>
                <a:cs typeface="Times New Roman" panose="02020603050405020304" pitchFamily="18" charset="0"/>
              </a:rPr>
              <a:t>eğitim-</a:t>
            </a:r>
            <a:r>
              <a:rPr lang="tr-TR" sz="2000" spc="-105" dirty="0" smtClean="0">
                <a:solidFill>
                  <a:srgbClr val="FFFFFF"/>
                </a:solidFill>
                <a:latin typeface="Times New Roman" panose="02020603050405020304" pitchFamily="18" charset="0"/>
                <a:cs typeface="Times New Roman" panose="02020603050405020304" pitchFamily="18" charset="0"/>
              </a:rPr>
              <a:t>öğretim</a:t>
            </a:r>
            <a:r>
              <a:rPr lang="tr-TR" sz="2000" spc="-90" dirty="0" smtClean="0">
                <a:solidFill>
                  <a:srgbClr val="FFFFFF"/>
                </a:solidFill>
                <a:latin typeface="Times New Roman" panose="02020603050405020304" pitchFamily="18" charset="0"/>
                <a:cs typeface="Times New Roman" panose="02020603050405020304" pitchFamily="18" charset="0"/>
              </a:rPr>
              <a:t> </a:t>
            </a:r>
            <a:r>
              <a:rPr lang="tr-TR" sz="2000" spc="-100" dirty="0" smtClean="0">
                <a:solidFill>
                  <a:srgbClr val="FFFFFF"/>
                </a:solidFill>
                <a:latin typeface="Times New Roman" panose="02020603050405020304" pitchFamily="18" charset="0"/>
                <a:cs typeface="Times New Roman" panose="02020603050405020304" pitchFamily="18" charset="0"/>
              </a:rPr>
              <a:t>süresi</a:t>
            </a:r>
            <a:r>
              <a:rPr lang="tr-TR" sz="2000" spc="-6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içinde </a:t>
            </a:r>
            <a:r>
              <a:rPr lang="tr-TR" sz="2000" spc="-100" dirty="0" smtClean="0">
                <a:solidFill>
                  <a:srgbClr val="FFFFFF"/>
                </a:solidFill>
                <a:latin typeface="Times New Roman" panose="02020603050405020304" pitchFamily="18" charset="0"/>
                <a:cs typeface="Times New Roman" panose="02020603050405020304" pitchFamily="18" charset="0"/>
              </a:rPr>
              <a:t>öğrenim</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155" dirty="0" smtClean="0">
                <a:solidFill>
                  <a:srgbClr val="FFFFFF"/>
                </a:solidFill>
                <a:latin typeface="Times New Roman" panose="02020603050405020304" pitchFamily="18" charset="0"/>
                <a:cs typeface="Times New Roman" panose="02020603050405020304" pitchFamily="18" charset="0"/>
              </a:rPr>
              <a:t>gören,</a:t>
            </a:r>
            <a:r>
              <a:rPr lang="tr-TR" sz="2000" spc="-30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bulunduğu</a:t>
            </a:r>
            <a:r>
              <a:rPr lang="tr-TR" sz="2000" spc="-50" dirty="0" smtClean="0">
                <a:solidFill>
                  <a:srgbClr val="FFFFFF"/>
                </a:solidFill>
                <a:latin typeface="Times New Roman" panose="02020603050405020304" pitchFamily="18" charset="0"/>
                <a:cs typeface="Times New Roman" panose="02020603050405020304" pitchFamily="18" charset="0"/>
              </a:rPr>
              <a:t> </a:t>
            </a:r>
            <a:r>
              <a:rPr lang="tr-TR" sz="2000" spc="-45" dirty="0" smtClean="0">
                <a:solidFill>
                  <a:srgbClr val="FFFFFF"/>
                </a:solidFill>
                <a:latin typeface="Times New Roman" panose="02020603050405020304" pitchFamily="18" charset="0"/>
                <a:cs typeface="Times New Roman" panose="02020603050405020304" pitchFamily="18" charset="0"/>
              </a:rPr>
              <a:t>yarıyılda </a:t>
            </a:r>
            <a:r>
              <a:rPr lang="tr-TR" sz="2000" spc="-150" dirty="0" smtClean="0">
                <a:solidFill>
                  <a:srgbClr val="FFFFFF"/>
                </a:solidFill>
                <a:latin typeface="Times New Roman" panose="02020603050405020304" pitchFamily="18" charset="0"/>
                <a:cs typeface="Times New Roman" panose="02020603050405020304" pitchFamily="18" charset="0"/>
              </a:rPr>
              <a:t>başarısız</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notu</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210" dirty="0" smtClean="0">
                <a:solidFill>
                  <a:srgbClr val="FFFFFF"/>
                </a:solidFill>
                <a:latin typeface="Times New Roman" panose="02020603050405020304" pitchFamily="18" charset="0"/>
                <a:cs typeface="Times New Roman" panose="02020603050405020304" pitchFamily="18" charset="0"/>
              </a:rPr>
              <a:t>bulunmayan,</a:t>
            </a:r>
            <a:r>
              <a:rPr lang="tr-TR" sz="2000" spc="-325"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en</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210" dirty="0" smtClean="0">
                <a:solidFill>
                  <a:srgbClr val="FFFFFF"/>
                </a:solidFill>
                <a:latin typeface="Times New Roman" panose="02020603050405020304" pitchFamily="18" charset="0"/>
                <a:cs typeface="Times New Roman" panose="02020603050405020304" pitchFamily="18" charset="0"/>
              </a:rPr>
              <a:t>az</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75" dirty="0" smtClean="0">
                <a:solidFill>
                  <a:srgbClr val="FFFFFF"/>
                </a:solidFill>
                <a:latin typeface="Times New Roman" panose="02020603050405020304" pitchFamily="18" charset="0"/>
                <a:cs typeface="Times New Roman" panose="02020603050405020304" pitchFamily="18" charset="0"/>
              </a:rPr>
              <a:t>15</a:t>
            </a:r>
            <a:r>
              <a:rPr lang="tr-TR" sz="2000" spc="-305" dirty="0" smtClean="0">
                <a:solidFill>
                  <a:srgbClr val="FFFFFF"/>
                </a:solidFill>
                <a:latin typeface="Times New Roman" panose="02020603050405020304" pitchFamily="18" charset="0"/>
                <a:cs typeface="Times New Roman" panose="02020603050405020304" pitchFamily="18" charset="0"/>
              </a:rPr>
              <a:t> </a:t>
            </a:r>
            <a:r>
              <a:rPr lang="tr-TR" sz="2000" spc="80" dirty="0" smtClean="0">
                <a:solidFill>
                  <a:srgbClr val="FFFFFF"/>
                </a:solidFill>
                <a:latin typeface="Times New Roman" panose="02020603050405020304" pitchFamily="18" charset="0"/>
                <a:cs typeface="Times New Roman" panose="02020603050405020304" pitchFamily="18" charset="0"/>
              </a:rPr>
              <a:t>AKTS </a:t>
            </a:r>
            <a:r>
              <a:rPr lang="tr-TR" sz="2000" spc="-120" dirty="0" smtClean="0">
                <a:solidFill>
                  <a:srgbClr val="FFFFFF"/>
                </a:solidFill>
                <a:latin typeface="Times New Roman" panose="02020603050405020304" pitchFamily="18" charset="0"/>
                <a:cs typeface="Times New Roman" panose="02020603050405020304" pitchFamily="18" charset="0"/>
              </a:rPr>
              <a:t>kredisi</a:t>
            </a:r>
            <a:r>
              <a:rPr lang="tr-TR" sz="2000" spc="-6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derse</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190" dirty="0" smtClean="0">
                <a:solidFill>
                  <a:srgbClr val="FFFFFF"/>
                </a:solidFill>
                <a:latin typeface="Times New Roman" panose="02020603050405020304" pitchFamily="18" charset="0"/>
                <a:cs typeface="Times New Roman" panose="02020603050405020304" pitchFamily="18" charset="0"/>
              </a:rPr>
              <a:t>kayıt</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55" dirty="0" smtClean="0">
                <a:solidFill>
                  <a:srgbClr val="FFFFFF"/>
                </a:solidFill>
                <a:latin typeface="Times New Roman" panose="02020603050405020304" pitchFamily="18" charset="0"/>
                <a:cs typeface="Times New Roman" panose="02020603050405020304" pitchFamily="18" charset="0"/>
              </a:rPr>
              <a:t>yaptırmış</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85" dirty="0" smtClean="0">
                <a:solidFill>
                  <a:srgbClr val="FFFFFF"/>
                </a:solidFill>
                <a:latin typeface="Times New Roman" panose="02020603050405020304" pitchFamily="18" charset="0"/>
                <a:cs typeface="Times New Roman" panose="02020603050405020304" pitchFamily="18" charset="0"/>
              </a:rPr>
              <a:t>ve</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10" dirty="0" smtClean="0">
                <a:solidFill>
                  <a:srgbClr val="FFFFFF"/>
                </a:solidFill>
                <a:latin typeface="Times New Roman" panose="02020603050405020304" pitchFamily="18" charset="0"/>
                <a:cs typeface="Times New Roman" panose="02020603050405020304" pitchFamily="18" charset="0"/>
              </a:rPr>
              <a:t>herhangi </a:t>
            </a:r>
            <a:r>
              <a:rPr lang="tr-TR" sz="2000" spc="-105" dirty="0" smtClean="0">
                <a:solidFill>
                  <a:srgbClr val="FFFFFF"/>
                </a:solidFill>
                <a:latin typeface="Times New Roman" panose="02020603050405020304" pitchFamily="18" charset="0"/>
                <a:cs typeface="Times New Roman" panose="02020603050405020304" pitchFamily="18" charset="0"/>
              </a:rPr>
              <a:t>bir</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disiplin</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cezası</a:t>
            </a:r>
            <a:r>
              <a:rPr lang="tr-TR" sz="2000" spc="-15" dirty="0" smtClean="0">
                <a:solidFill>
                  <a:srgbClr val="FFFFFF"/>
                </a:solidFill>
                <a:latin typeface="Times New Roman" panose="02020603050405020304" pitchFamily="18" charset="0"/>
                <a:cs typeface="Times New Roman" panose="02020603050405020304" pitchFamily="18" charset="0"/>
              </a:rPr>
              <a:t> </a:t>
            </a:r>
            <a:r>
              <a:rPr lang="tr-TR" sz="2000" spc="-185" dirty="0" smtClean="0">
                <a:solidFill>
                  <a:srgbClr val="FFFFFF"/>
                </a:solidFill>
                <a:latin typeface="Times New Roman" panose="02020603050405020304" pitchFamily="18" charset="0"/>
                <a:cs typeface="Times New Roman" panose="02020603050405020304" pitchFamily="18" charset="0"/>
              </a:rPr>
              <a:t>almamış</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30" dirty="0" smtClean="0">
                <a:solidFill>
                  <a:srgbClr val="FFFFFF"/>
                </a:solidFill>
                <a:latin typeface="Times New Roman" panose="02020603050405020304" pitchFamily="18" charset="0"/>
                <a:cs typeface="Times New Roman" panose="02020603050405020304" pitchFamily="18" charset="0"/>
              </a:rPr>
              <a:t>öğrencilerden </a:t>
            </a:r>
            <a:r>
              <a:rPr lang="tr-TR" sz="2000" dirty="0" err="1" smtClean="0">
                <a:solidFill>
                  <a:srgbClr val="FFFFFF"/>
                </a:solidFill>
                <a:latin typeface="Times New Roman" panose="02020603050405020304" pitchFamily="18" charset="0"/>
                <a:cs typeface="Times New Roman" panose="02020603050405020304" pitchFamily="18" charset="0"/>
              </a:rPr>
              <a:t>AGNO’su</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en</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210" dirty="0" smtClean="0">
                <a:solidFill>
                  <a:srgbClr val="FFFFFF"/>
                </a:solidFill>
                <a:latin typeface="Times New Roman" panose="02020603050405020304" pitchFamily="18" charset="0"/>
                <a:cs typeface="Times New Roman" panose="02020603050405020304" pitchFamily="18" charset="0"/>
              </a:rPr>
              <a:t>az</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55" dirty="0" smtClean="0">
                <a:solidFill>
                  <a:srgbClr val="FFFFFF"/>
                </a:solidFill>
                <a:latin typeface="Times New Roman" panose="02020603050405020304" pitchFamily="18" charset="0"/>
                <a:cs typeface="Times New Roman" panose="02020603050405020304" pitchFamily="18" charset="0"/>
              </a:rPr>
              <a:t>2,00</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50" dirty="0" smtClean="0">
                <a:solidFill>
                  <a:srgbClr val="FFFFFF"/>
                </a:solidFill>
                <a:latin typeface="Times New Roman" panose="02020603050405020304" pitchFamily="18" charset="0"/>
                <a:cs typeface="Times New Roman" panose="02020603050405020304" pitchFamily="18" charset="0"/>
              </a:rPr>
              <a:t>olan</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0" dirty="0" err="1" smtClean="0">
                <a:solidFill>
                  <a:srgbClr val="FFFFFF"/>
                </a:solidFill>
                <a:latin typeface="Times New Roman" panose="02020603050405020304" pitchFamily="18" charset="0"/>
                <a:cs typeface="Times New Roman" panose="02020603050405020304" pitchFamily="18" charset="0"/>
              </a:rPr>
              <a:t>önlisans</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programına</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190" dirty="0" smtClean="0">
                <a:solidFill>
                  <a:srgbClr val="FFFFFF"/>
                </a:solidFill>
                <a:latin typeface="Times New Roman" panose="02020603050405020304" pitchFamily="18" charset="0"/>
                <a:cs typeface="Times New Roman" panose="02020603050405020304" pitchFamily="18" charset="0"/>
              </a:rPr>
              <a:t>kayıtlı</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05" dirty="0" smtClean="0">
                <a:solidFill>
                  <a:srgbClr val="FFFFFF"/>
                </a:solidFill>
                <a:latin typeface="Times New Roman" panose="02020603050405020304" pitchFamily="18" charset="0"/>
                <a:cs typeface="Times New Roman" panose="02020603050405020304" pitchFamily="18" charset="0"/>
              </a:rPr>
              <a:t>öğrenciler</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20" dirty="0" smtClean="0">
                <a:solidFill>
                  <a:srgbClr val="FFFFFF"/>
                </a:solidFill>
                <a:latin typeface="Times New Roman" panose="02020603050405020304" pitchFamily="18" charset="0"/>
                <a:cs typeface="Times New Roman" panose="02020603050405020304" pitchFamily="18" charset="0"/>
              </a:rPr>
              <a:t>başarılı </a:t>
            </a:r>
            <a:r>
              <a:rPr lang="tr-TR" sz="2000" spc="-120" dirty="0" smtClean="0">
                <a:solidFill>
                  <a:srgbClr val="FFFFFF"/>
                </a:solidFill>
                <a:latin typeface="Times New Roman" panose="02020603050405020304" pitchFamily="18" charset="0"/>
                <a:cs typeface="Times New Roman" panose="02020603050405020304" pitchFamily="18" charset="0"/>
              </a:rPr>
              <a:t>olarak</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tanımlanır.</a:t>
            </a:r>
            <a:endParaRPr lang="tr-TR" sz="2000" dirty="0" smtClean="0">
              <a:latin typeface="Times New Roman" panose="02020603050405020304" pitchFamily="18" charset="0"/>
              <a:cs typeface="Times New Roman" panose="02020603050405020304" pitchFamily="18" charset="0"/>
            </a:endParaRPr>
          </a:p>
          <a:p>
            <a:pPr marL="241300" marR="518795" indent="-229870" algn="l">
              <a:lnSpc>
                <a:spcPct val="150000"/>
              </a:lnSpc>
              <a:spcBef>
                <a:spcPts val="1000"/>
              </a:spcBef>
              <a:buClr>
                <a:srgbClr val="B71E42"/>
              </a:buClr>
              <a:buSzPct val="96000"/>
              <a:buFont typeface="Wingdings" panose="05000000000000000000"/>
              <a:buChar char=""/>
              <a:tabLst>
                <a:tab pos="241300" algn="l"/>
                <a:tab pos="306705" algn="l"/>
              </a:tabLst>
            </a:pP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dirty="0" err="1" smtClean="0">
                <a:solidFill>
                  <a:srgbClr val="FFFFFF"/>
                </a:solidFill>
                <a:latin typeface="Times New Roman" panose="02020603050405020304" pitchFamily="18" charset="0"/>
                <a:cs typeface="Times New Roman" panose="02020603050405020304" pitchFamily="18" charset="0"/>
              </a:rPr>
              <a:t>AGNO’su</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90" dirty="0" smtClean="0">
                <a:solidFill>
                  <a:srgbClr val="FFFFFF"/>
                </a:solidFill>
                <a:latin typeface="Times New Roman" panose="02020603050405020304" pitchFamily="18" charset="0"/>
                <a:cs typeface="Times New Roman" panose="02020603050405020304" pitchFamily="18" charset="0"/>
              </a:rPr>
              <a:t>2,00’ın</a:t>
            </a:r>
            <a:r>
              <a:rPr lang="tr-TR" sz="2000" dirty="0" smtClean="0">
                <a:solidFill>
                  <a:srgbClr val="FFFFFF"/>
                </a:solidFill>
                <a:latin typeface="Times New Roman" panose="02020603050405020304" pitchFamily="18" charset="0"/>
                <a:cs typeface="Times New Roman" panose="02020603050405020304" pitchFamily="18" charset="0"/>
              </a:rPr>
              <a:t> </a:t>
            </a:r>
            <a:r>
              <a:rPr lang="tr-TR" sz="2000" spc="-195" dirty="0" smtClean="0">
                <a:solidFill>
                  <a:srgbClr val="FFFFFF"/>
                </a:solidFill>
                <a:latin typeface="Times New Roman" panose="02020603050405020304" pitchFamily="18" charset="0"/>
                <a:cs typeface="Times New Roman" panose="02020603050405020304" pitchFamily="18" charset="0"/>
              </a:rPr>
              <a:t>altında</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35" dirty="0" smtClean="0">
                <a:solidFill>
                  <a:srgbClr val="FFFFFF"/>
                </a:solidFill>
                <a:latin typeface="Times New Roman" panose="02020603050405020304" pitchFamily="18" charset="0"/>
                <a:cs typeface="Times New Roman" panose="02020603050405020304" pitchFamily="18" charset="0"/>
              </a:rPr>
              <a:t>olan</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65" dirty="0" smtClean="0">
                <a:solidFill>
                  <a:srgbClr val="FFFFFF"/>
                </a:solidFill>
                <a:latin typeface="Times New Roman" panose="02020603050405020304" pitchFamily="18" charset="0"/>
                <a:cs typeface="Times New Roman" panose="02020603050405020304" pitchFamily="18" charset="0"/>
              </a:rPr>
              <a:t>öğrenci </a:t>
            </a:r>
            <a:r>
              <a:rPr lang="tr-TR" sz="2000" spc="-150" dirty="0" smtClean="0">
                <a:solidFill>
                  <a:srgbClr val="FFFFFF"/>
                </a:solidFill>
                <a:latin typeface="Times New Roman" panose="02020603050405020304" pitchFamily="18" charset="0"/>
                <a:cs typeface="Times New Roman" panose="02020603050405020304" pitchFamily="18" charset="0"/>
              </a:rPr>
              <a:t>başarısız</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öğrenci</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120" dirty="0" smtClean="0">
                <a:solidFill>
                  <a:srgbClr val="FFFFFF"/>
                </a:solidFill>
                <a:latin typeface="Times New Roman" panose="02020603050405020304" pitchFamily="18" charset="0"/>
                <a:cs typeface="Times New Roman" panose="02020603050405020304" pitchFamily="18" charset="0"/>
              </a:rPr>
              <a:t>olarak</a:t>
            </a:r>
            <a:r>
              <a:rPr lang="tr-TR" sz="2000" spc="-50" dirty="0" smtClean="0">
                <a:solidFill>
                  <a:srgbClr val="FFFFFF"/>
                </a:solidFill>
                <a:latin typeface="Times New Roman" panose="02020603050405020304" pitchFamily="18" charset="0"/>
                <a:cs typeface="Times New Roman" panose="02020603050405020304" pitchFamily="18" charset="0"/>
              </a:rPr>
              <a:t> </a:t>
            </a:r>
            <a:r>
              <a:rPr lang="tr-TR" sz="2000" spc="-110" dirty="0" smtClean="0">
                <a:solidFill>
                  <a:srgbClr val="FFFFFF"/>
                </a:solidFill>
                <a:latin typeface="Times New Roman" panose="02020603050405020304" pitchFamily="18" charset="0"/>
                <a:cs typeface="Times New Roman" panose="02020603050405020304" pitchFamily="18" charset="0"/>
              </a:rPr>
              <a:t>tanımlanır.</a:t>
            </a:r>
            <a:endParaRPr lang="tr-T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400"/>
            <a:ext cx="12192000" cy="6477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31072" y="2536669"/>
            <a:ext cx="4223314" cy="1074012"/>
          </a:xfrm>
          <a:prstGeom prst="rect">
            <a:avLst/>
          </a:prstGeom>
        </p:spPr>
        <p:txBody>
          <a:bodyPr vert="horz" wrap="square" lIns="0" tIns="67945" rIns="0" bIns="0" rtlCol="0">
            <a:spAutoFit/>
          </a:bodyPr>
          <a:lstStyle/>
          <a:p>
            <a:pPr marL="12700" marR="5080" algn="ctr">
              <a:spcBef>
                <a:spcPts val="585"/>
              </a:spcBef>
            </a:pPr>
            <a:r>
              <a:rPr lang="tr-TR" sz="3200" b="1" spc="240" dirty="0" smtClean="0">
                <a:solidFill>
                  <a:schemeClr val="tx1"/>
                </a:solidFill>
                <a:latin typeface="Times New Roman" panose="02020603050405020304" pitchFamily="18" charset="0"/>
                <a:cs typeface="Times New Roman" panose="02020603050405020304" pitchFamily="18" charset="0"/>
              </a:rPr>
              <a:t>SINIF </a:t>
            </a:r>
          </a:p>
          <a:p>
            <a:pPr marL="12700" marR="5080" algn="ctr">
              <a:lnSpc>
                <a:spcPts val="3400"/>
              </a:lnSpc>
              <a:spcBef>
                <a:spcPts val="585"/>
              </a:spcBef>
            </a:pPr>
            <a:r>
              <a:rPr lang="tr-TR" sz="3200" b="1" spc="200" dirty="0" smtClean="0">
                <a:solidFill>
                  <a:schemeClr val="tx1"/>
                </a:solidFill>
                <a:latin typeface="Times New Roman" panose="02020603050405020304" pitchFamily="18" charset="0"/>
                <a:cs typeface="Times New Roman" panose="02020603050405020304" pitchFamily="18" charset="0"/>
              </a:rPr>
              <a:t>BELİRLEME</a:t>
            </a:r>
            <a:endParaRPr lang="tr-TR" sz="3200" dirty="0" smtClean="0">
              <a:solidFill>
                <a:schemeClr val="tx1"/>
              </a:solidFill>
              <a:latin typeface="Times New Roman" panose="02020603050405020304" pitchFamily="18" charset="0"/>
              <a:cs typeface="Times New Roman" panose="02020603050405020304" pitchFamily="18" charset="0"/>
            </a:endParaRPr>
          </a:p>
        </p:txBody>
      </p:sp>
      <p:grpSp>
        <p:nvGrpSpPr>
          <p:cNvPr id="7" name="object 7"/>
          <p:cNvGrpSpPr/>
          <p:nvPr/>
        </p:nvGrpSpPr>
        <p:grpSpPr>
          <a:xfrm>
            <a:off x="5029200" y="152400"/>
            <a:ext cx="7163180" cy="66294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486400" y="1462360"/>
            <a:ext cx="6324600" cy="2984600"/>
          </a:xfrm>
          <a:prstGeom prst="rect">
            <a:avLst/>
          </a:prstGeom>
        </p:spPr>
        <p:txBody>
          <a:bodyPr vert="horz" wrap="square" lIns="0" tIns="13335" rIns="0" bIns="0" rtlCol="0">
            <a:spAutoFit/>
          </a:bodyPr>
          <a:lstStyle/>
          <a:p>
            <a:pPr marL="241300" marR="78105" indent="-229870" algn="just">
              <a:lnSpc>
                <a:spcPct val="150000"/>
              </a:lnSpc>
              <a:spcBef>
                <a:spcPts val="100"/>
              </a:spcBef>
              <a:buClr>
                <a:srgbClr val="B71E42"/>
              </a:buClr>
              <a:buSzPct val="96000"/>
              <a:buFont typeface="Wingdings" panose="05000000000000000000"/>
              <a:buChar char=""/>
              <a:tabLst>
                <a:tab pos="241300" algn="l"/>
                <a:tab pos="306705" algn="l"/>
              </a:tabLst>
            </a:pP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Üniversiteye</a:t>
            </a:r>
            <a:r>
              <a:rPr lang="tr-TR" sz="2000" spc="-50" dirty="0" smtClean="0">
                <a:solidFill>
                  <a:srgbClr val="FFFFFF"/>
                </a:solidFill>
                <a:latin typeface="Times New Roman" panose="02020603050405020304" pitchFamily="18" charset="0"/>
                <a:cs typeface="Times New Roman" panose="02020603050405020304" pitchFamily="18" charset="0"/>
              </a:rPr>
              <a:t> </a:t>
            </a:r>
            <a:r>
              <a:rPr lang="tr-TR" sz="2000" spc="-150" dirty="0" smtClean="0">
                <a:solidFill>
                  <a:srgbClr val="FFFFFF"/>
                </a:solidFill>
                <a:latin typeface="Times New Roman" panose="02020603050405020304" pitchFamily="18" charset="0"/>
                <a:cs typeface="Times New Roman" panose="02020603050405020304" pitchFamily="18" charset="0"/>
              </a:rPr>
              <a:t>ilk</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kez</a:t>
            </a:r>
            <a:r>
              <a:rPr lang="tr-TR" sz="2000" spc="-5" dirty="0" smtClean="0">
                <a:solidFill>
                  <a:srgbClr val="FFFFFF"/>
                </a:solidFill>
                <a:latin typeface="Times New Roman" panose="02020603050405020304" pitchFamily="18" charset="0"/>
                <a:cs typeface="Times New Roman" panose="02020603050405020304" pitchFamily="18" charset="0"/>
              </a:rPr>
              <a:t> </a:t>
            </a:r>
            <a:r>
              <a:rPr lang="tr-TR" sz="2000" spc="-190" dirty="0" smtClean="0">
                <a:solidFill>
                  <a:srgbClr val="FFFFFF"/>
                </a:solidFill>
                <a:latin typeface="Times New Roman" panose="02020603050405020304" pitchFamily="18" charset="0"/>
                <a:cs typeface="Times New Roman" panose="02020603050405020304" pitchFamily="18" charset="0"/>
              </a:rPr>
              <a:t>kayıt</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75" dirty="0" smtClean="0">
                <a:solidFill>
                  <a:srgbClr val="FFFFFF"/>
                </a:solidFill>
                <a:latin typeface="Times New Roman" panose="02020603050405020304" pitchFamily="18" charset="0"/>
                <a:cs typeface="Times New Roman" panose="02020603050405020304" pitchFamily="18" charset="0"/>
              </a:rPr>
              <a:t>yaptıran</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60" dirty="0" smtClean="0">
                <a:solidFill>
                  <a:srgbClr val="FFFFFF"/>
                </a:solidFill>
                <a:latin typeface="Times New Roman" panose="02020603050405020304" pitchFamily="18" charset="0"/>
                <a:cs typeface="Times New Roman" panose="02020603050405020304" pitchFamily="18" charset="0"/>
              </a:rPr>
              <a:t>Meslek </a:t>
            </a:r>
            <a:r>
              <a:rPr lang="tr-TR" sz="2000" spc="-85" dirty="0" smtClean="0">
                <a:solidFill>
                  <a:srgbClr val="FFFFFF"/>
                </a:solidFill>
                <a:latin typeface="Times New Roman" panose="02020603050405020304" pitchFamily="18" charset="0"/>
                <a:cs typeface="Times New Roman" panose="02020603050405020304" pitchFamily="18" charset="0"/>
              </a:rPr>
              <a:t>Yüksekokulu</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114" dirty="0" smtClean="0">
                <a:solidFill>
                  <a:srgbClr val="FFFFFF"/>
                </a:solidFill>
                <a:latin typeface="Times New Roman" panose="02020603050405020304" pitchFamily="18" charset="0"/>
                <a:cs typeface="Times New Roman" panose="02020603050405020304" pitchFamily="18" charset="0"/>
              </a:rPr>
              <a:t>öğrencilerinin</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170" dirty="0" smtClean="0">
                <a:solidFill>
                  <a:srgbClr val="FFFFFF"/>
                </a:solidFill>
                <a:latin typeface="Times New Roman" panose="02020603050405020304" pitchFamily="18" charset="0"/>
                <a:cs typeface="Times New Roman" panose="02020603050405020304" pitchFamily="18" charset="0"/>
              </a:rPr>
              <a:t>mevcut</a:t>
            </a:r>
            <a:r>
              <a:rPr lang="tr-TR" sz="2000" spc="-100" dirty="0" smtClean="0">
                <a:solidFill>
                  <a:srgbClr val="FFFFFF"/>
                </a:solidFill>
                <a:latin typeface="Times New Roman" panose="02020603050405020304" pitchFamily="18" charset="0"/>
                <a:cs typeface="Times New Roman" panose="02020603050405020304" pitchFamily="18" charset="0"/>
              </a:rPr>
              <a:t> </a:t>
            </a:r>
            <a:r>
              <a:rPr lang="tr-TR" sz="2000" spc="-80" dirty="0" smtClean="0">
                <a:solidFill>
                  <a:srgbClr val="FFFFFF"/>
                </a:solidFill>
                <a:latin typeface="Times New Roman" panose="02020603050405020304" pitchFamily="18" charset="0"/>
                <a:cs typeface="Times New Roman" panose="02020603050405020304" pitchFamily="18" charset="0"/>
              </a:rPr>
              <a:t>sınıfı, </a:t>
            </a:r>
            <a:r>
              <a:rPr lang="tr-TR" sz="2000" spc="-190" dirty="0" smtClean="0">
                <a:solidFill>
                  <a:srgbClr val="FFFFFF"/>
                </a:solidFill>
                <a:latin typeface="Times New Roman" panose="02020603050405020304" pitchFamily="18" charset="0"/>
                <a:cs typeface="Times New Roman" panose="02020603050405020304" pitchFamily="18" charset="0"/>
              </a:rPr>
              <a:t>kayıtlı</a:t>
            </a:r>
            <a:r>
              <a:rPr lang="tr-TR" sz="2000" spc="-1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oldukları</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programa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intibakları</a:t>
            </a:r>
            <a:r>
              <a:rPr lang="tr-TR" sz="2000" spc="-60" dirty="0" smtClean="0">
                <a:solidFill>
                  <a:srgbClr val="FFFFFF"/>
                </a:solidFill>
                <a:latin typeface="Times New Roman" panose="02020603050405020304" pitchFamily="18" charset="0"/>
                <a:cs typeface="Times New Roman" panose="02020603050405020304" pitchFamily="18" charset="0"/>
              </a:rPr>
              <a:t> </a:t>
            </a:r>
            <a:r>
              <a:rPr lang="tr-TR" sz="2000" spc="-25" dirty="0" smtClean="0">
                <a:solidFill>
                  <a:srgbClr val="FFFFFF"/>
                </a:solidFill>
                <a:latin typeface="Times New Roman" panose="02020603050405020304" pitchFamily="18" charset="0"/>
                <a:cs typeface="Times New Roman" panose="02020603050405020304" pitchFamily="18" charset="0"/>
              </a:rPr>
              <a:t>söz </a:t>
            </a:r>
            <a:r>
              <a:rPr lang="tr-TR" sz="2000" spc="-100" dirty="0" smtClean="0">
                <a:solidFill>
                  <a:srgbClr val="FFFFFF"/>
                </a:solidFill>
                <a:latin typeface="Times New Roman" panose="02020603050405020304" pitchFamily="18" charset="0"/>
                <a:cs typeface="Times New Roman" panose="02020603050405020304" pitchFamily="18" charset="0"/>
              </a:rPr>
              <a:t>konusu</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30" dirty="0" smtClean="0">
                <a:solidFill>
                  <a:srgbClr val="FFFFFF"/>
                </a:solidFill>
                <a:latin typeface="Times New Roman" panose="02020603050405020304" pitchFamily="18" charset="0"/>
                <a:cs typeface="Times New Roman" panose="02020603050405020304" pitchFamily="18" charset="0"/>
              </a:rPr>
              <a:t>değilse</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229" dirty="0" smtClean="0">
                <a:solidFill>
                  <a:srgbClr val="FFFFFF"/>
                </a:solidFill>
                <a:latin typeface="Times New Roman" panose="02020603050405020304" pitchFamily="18" charset="0"/>
                <a:cs typeface="Times New Roman" panose="02020603050405020304" pitchFamily="18" charset="0"/>
              </a:rPr>
              <a:t>1.</a:t>
            </a:r>
            <a:r>
              <a:rPr lang="tr-TR" sz="2000" spc="-310" dirty="0" smtClean="0">
                <a:solidFill>
                  <a:srgbClr val="FFFFFF"/>
                </a:solidFill>
                <a:latin typeface="Times New Roman" panose="02020603050405020304" pitchFamily="18" charset="0"/>
                <a:cs typeface="Times New Roman" panose="02020603050405020304" pitchFamily="18" charset="0"/>
              </a:rPr>
              <a:t> </a:t>
            </a:r>
            <a:r>
              <a:rPr lang="tr-TR" sz="2000" spc="-85" dirty="0" smtClean="0">
                <a:solidFill>
                  <a:srgbClr val="FFFFFF"/>
                </a:solidFill>
                <a:latin typeface="Times New Roman" panose="02020603050405020304" pitchFamily="18" charset="0"/>
                <a:cs typeface="Times New Roman" panose="02020603050405020304" pitchFamily="18" charset="0"/>
              </a:rPr>
              <a:t>sınıftır.</a:t>
            </a:r>
            <a:endParaRPr lang="tr-TR" sz="2000" dirty="0" smtClean="0">
              <a:latin typeface="Times New Roman" panose="02020603050405020304" pitchFamily="18" charset="0"/>
              <a:cs typeface="Times New Roman" panose="02020603050405020304" pitchFamily="18" charset="0"/>
            </a:endParaRPr>
          </a:p>
          <a:p>
            <a:pPr marL="241300" marR="92710" indent="-230505" algn="just">
              <a:lnSpc>
                <a:spcPct val="150000"/>
              </a:lnSpc>
              <a:spcBef>
                <a:spcPts val="990"/>
              </a:spcBef>
              <a:buClr>
                <a:srgbClr val="B71E42"/>
              </a:buClr>
              <a:buSzPct val="96000"/>
              <a:buFont typeface="Wingdings" panose="05000000000000000000"/>
              <a:buChar char=""/>
              <a:tabLst>
                <a:tab pos="241300" algn="l"/>
                <a:tab pos="306070" algn="l"/>
              </a:tabLst>
            </a:pPr>
            <a:r>
              <a:rPr lang="tr-TR" sz="2000" spc="-85" dirty="0" smtClean="0">
                <a:solidFill>
                  <a:srgbClr val="FFFFFF"/>
                </a:solidFill>
                <a:latin typeface="Times New Roman" panose="02020603050405020304" pitchFamily="18" charset="0"/>
                <a:cs typeface="Times New Roman" panose="02020603050405020304" pitchFamily="18" charset="0"/>
              </a:rPr>
              <a:t>	Öğrencilerin</a:t>
            </a:r>
            <a:r>
              <a:rPr lang="tr-TR" sz="2000" spc="-40" dirty="0" smtClean="0">
                <a:solidFill>
                  <a:srgbClr val="FFFFFF"/>
                </a:solidFill>
                <a:latin typeface="Times New Roman" panose="02020603050405020304" pitchFamily="18" charset="0"/>
                <a:cs typeface="Times New Roman" panose="02020603050405020304" pitchFamily="18" charset="0"/>
              </a:rPr>
              <a:t> </a:t>
            </a:r>
            <a:r>
              <a:rPr lang="tr-TR" sz="2000" spc="-210" dirty="0" smtClean="0">
                <a:solidFill>
                  <a:srgbClr val="FFFFFF"/>
                </a:solidFill>
                <a:latin typeface="Times New Roman" panose="02020603050405020304" pitchFamily="18" charset="0"/>
                <a:cs typeface="Times New Roman" panose="02020603050405020304" pitchFamily="18" charset="0"/>
              </a:rPr>
              <a:t>sınıfı,</a:t>
            </a:r>
            <a:r>
              <a:rPr lang="tr-TR" sz="2000" spc="-325"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güz</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185" dirty="0" smtClean="0">
                <a:solidFill>
                  <a:srgbClr val="FFFFFF"/>
                </a:solidFill>
                <a:latin typeface="Times New Roman" panose="02020603050405020304" pitchFamily="18" charset="0"/>
                <a:cs typeface="Times New Roman" panose="02020603050405020304" pitchFamily="18" charset="0"/>
              </a:rPr>
              <a:t>ve</a:t>
            </a:r>
            <a:r>
              <a:rPr lang="tr-TR" sz="2000" spc="-20" dirty="0" smtClean="0">
                <a:solidFill>
                  <a:srgbClr val="FFFFFF"/>
                </a:solidFill>
                <a:latin typeface="Times New Roman" panose="02020603050405020304" pitchFamily="18" charset="0"/>
                <a:cs typeface="Times New Roman" panose="02020603050405020304" pitchFamily="18" charset="0"/>
              </a:rPr>
              <a:t> </a:t>
            </a:r>
            <a:r>
              <a:rPr lang="tr-TR" sz="2000" spc="-160" dirty="0" smtClean="0">
                <a:solidFill>
                  <a:srgbClr val="FFFFFF"/>
                </a:solidFill>
                <a:latin typeface="Times New Roman" panose="02020603050405020304" pitchFamily="18" charset="0"/>
                <a:cs typeface="Times New Roman" panose="02020603050405020304" pitchFamily="18" charset="0"/>
              </a:rPr>
              <a:t>bahar</a:t>
            </a:r>
            <a:r>
              <a:rPr lang="tr-TR" sz="2000" spc="-55" dirty="0" smtClean="0">
                <a:solidFill>
                  <a:srgbClr val="FFFFFF"/>
                </a:solidFill>
                <a:latin typeface="Times New Roman" panose="02020603050405020304" pitchFamily="18" charset="0"/>
                <a:cs typeface="Times New Roman" panose="02020603050405020304" pitchFamily="18" charset="0"/>
              </a:rPr>
              <a:t> </a:t>
            </a:r>
            <a:r>
              <a:rPr lang="tr-TR" sz="2000" spc="-140" dirty="0" smtClean="0">
                <a:solidFill>
                  <a:srgbClr val="FFFFFF"/>
                </a:solidFill>
                <a:latin typeface="Times New Roman" panose="02020603050405020304" pitchFamily="18" charset="0"/>
                <a:cs typeface="Times New Roman" panose="02020603050405020304" pitchFamily="18" charset="0"/>
              </a:rPr>
              <a:t>yarıyılları </a:t>
            </a:r>
            <a:r>
              <a:rPr lang="tr-TR" sz="2000" spc="-175" dirty="0" smtClean="0">
                <a:solidFill>
                  <a:srgbClr val="FFFFFF"/>
                </a:solidFill>
                <a:latin typeface="Times New Roman" panose="02020603050405020304" pitchFamily="18" charset="0"/>
                <a:cs typeface="Times New Roman" panose="02020603050405020304" pitchFamily="18" charset="0"/>
              </a:rPr>
              <a:t>başlangıcında</a:t>
            </a:r>
            <a:r>
              <a:rPr lang="tr-TR" sz="2000" spc="-80" dirty="0" smtClean="0">
                <a:solidFill>
                  <a:srgbClr val="FFFFFF"/>
                </a:solidFill>
                <a:latin typeface="Times New Roman" panose="02020603050405020304" pitchFamily="18" charset="0"/>
                <a:cs typeface="Times New Roman" panose="02020603050405020304" pitchFamily="18" charset="0"/>
              </a:rPr>
              <a:t> </a:t>
            </a:r>
            <a:r>
              <a:rPr lang="tr-TR" sz="2000" spc="-90" dirty="0" smtClean="0">
                <a:solidFill>
                  <a:srgbClr val="FFFFFF"/>
                </a:solidFill>
                <a:latin typeface="Times New Roman" panose="02020603050405020304" pitchFamily="18" charset="0"/>
                <a:cs typeface="Times New Roman" panose="02020603050405020304" pitchFamily="18" charset="0"/>
              </a:rPr>
              <a:t>belirlenir.</a:t>
            </a:r>
            <a:endParaRPr lang="tr-TR" sz="2000" dirty="0" smtClean="0">
              <a:latin typeface="Times New Roman" panose="02020603050405020304" pitchFamily="18" charset="0"/>
              <a:cs typeface="Times New Roman" panose="02020603050405020304" pitchFamily="18" charset="0"/>
            </a:endParaRPr>
          </a:p>
          <a:p>
            <a:pPr marL="241300" marR="5080" indent="-229870" algn="just">
              <a:lnSpc>
                <a:spcPct val="150000"/>
              </a:lnSpc>
              <a:spcBef>
                <a:spcPts val="1010"/>
              </a:spcBef>
              <a:buClr>
                <a:srgbClr val="B71E42"/>
              </a:buClr>
              <a:buSzPct val="96000"/>
              <a:buFont typeface="Wingdings" panose="05000000000000000000"/>
              <a:buChar char=""/>
              <a:tabLst>
                <a:tab pos="241300" algn="l"/>
                <a:tab pos="306705" algn="l"/>
              </a:tabLst>
            </a:pPr>
            <a:r>
              <a:rPr lang="tr-TR" sz="2000" spc="-90" dirty="0" smtClean="0">
                <a:solidFill>
                  <a:srgbClr val="FFFFFF"/>
                </a:solidFill>
                <a:latin typeface="Times New Roman" panose="02020603050405020304" pitchFamily="18" charset="0"/>
                <a:cs typeface="Times New Roman" panose="02020603050405020304" pitchFamily="18" charset="0"/>
              </a:rPr>
              <a:t>	Meslek</a:t>
            </a:r>
            <a:r>
              <a:rPr lang="tr-TR" sz="2000" spc="-425" dirty="0" smtClean="0">
                <a:solidFill>
                  <a:srgbClr val="FFFFFF"/>
                </a:solidFill>
                <a:latin typeface="Times New Roman" panose="02020603050405020304" pitchFamily="18" charset="0"/>
                <a:cs typeface="Times New Roman" panose="02020603050405020304" pitchFamily="18" charset="0"/>
              </a:rPr>
              <a:t> </a:t>
            </a:r>
            <a:r>
              <a:rPr lang="tr-TR" sz="2000" spc="-85" dirty="0" smtClean="0">
                <a:solidFill>
                  <a:srgbClr val="FFFFFF"/>
                </a:solidFill>
                <a:latin typeface="Times New Roman" panose="02020603050405020304" pitchFamily="18" charset="0"/>
                <a:cs typeface="Times New Roman" panose="02020603050405020304" pitchFamily="18" charset="0"/>
              </a:rPr>
              <a:t>Yüksekokulu</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45" dirty="0" smtClean="0">
                <a:solidFill>
                  <a:srgbClr val="FFFFFF"/>
                </a:solidFill>
                <a:latin typeface="Times New Roman" panose="02020603050405020304" pitchFamily="18" charset="0"/>
                <a:cs typeface="Times New Roman" panose="02020603050405020304" pitchFamily="18" charset="0"/>
              </a:rPr>
              <a:t>programlarında</a:t>
            </a:r>
            <a:r>
              <a:rPr lang="tr-TR" sz="2000" spc="-30" dirty="0" smtClean="0">
                <a:solidFill>
                  <a:srgbClr val="FFFFFF"/>
                </a:solidFill>
                <a:latin typeface="Times New Roman" panose="02020603050405020304" pitchFamily="18" charset="0"/>
                <a:cs typeface="Times New Roman" panose="02020603050405020304" pitchFamily="18" charset="0"/>
              </a:rPr>
              <a:t> </a:t>
            </a:r>
            <a:r>
              <a:rPr lang="tr-TR" sz="2000" spc="-25" dirty="0" smtClean="0">
                <a:solidFill>
                  <a:srgbClr val="FFFFFF"/>
                </a:solidFill>
                <a:latin typeface="Times New Roman" panose="02020603050405020304" pitchFamily="18" charset="0"/>
                <a:cs typeface="Times New Roman" panose="02020603050405020304" pitchFamily="18" charset="0"/>
              </a:rPr>
              <a:t>40 </a:t>
            </a:r>
            <a:r>
              <a:rPr lang="tr-TR" sz="2000" spc="-45" dirty="0" err="1" smtClean="0">
                <a:solidFill>
                  <a:srgbClr val="FFFFFF"/>
                </a:solidFill>
                <a:latin typeface="Times New Roman" panose="02020603050405020304" pitchFamily="18" charset="0"/>
                <a:cs typeface="Times New Roman" panose="02020603050405020304" pitchFamily="18" charset="0"/>
              </a:rPr>
              <a:t>AKTS’lik</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25" dirty="0" smtClean="0">
                <a:solidFill>
                  <a:srgbClr val="FFFFFF"/>
                </a:solidFill>
                <a:latin typeface="Times New Roman" panose="02020603050405020304" pitchFamily="18" charset="0"/>
                <a:cs typeface="Times New Roman" panose="02020603050405020304" pitchFamily="18" charset="0"/>
              </a:rPr>
              <a:t>dersten</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165" dirty="0" smtClean="0">
                <a:solidFill>
                  <a:srgbClr val="FFFFFF"/>
                </a:solidFill>
                <a:latin typeface="Times New Roman" panose="02020603050405020304" pitchFamily="18" charset="0"/>
                <a:cs typeface="Times New Roman" panose="02020603050405020304" pitchFamily="18" charset="0"/>
              </a:rPr>
              <a:t>başarılı</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60" dirty="0" smtClean="0">
                <a:solidFill>
                  <a:srgbClr val="FFFFFF"/>
                </a:solidFill>
                <a:latin typeface="Times New Roman" panose="02020603050405020304" pitchFamily="18" charset="0"/>
                <a:cs typeface="Times New Roman" panose="02020603050405020304" pitchFamily="18" charset="0"/>
              </a:rPr>
              <a:t>not</a:t>
            </a:r>
            <a:r>
              <a:rPr lang="tr-TR" sz="2000" spc="-70" dirty="0" smtClean="0">
                <a:solidFill>
                  <a:srgbClr val="FFFFFF"/>
                </a:solidFill>
                <a:latin typeface="Times New Roman" panose="02020603050405020304" pitchFamily="18" charset="0"/>
                <a:cs typeface="Times New Roman" panose="02020603050405020304" pitchFamily="18" charset="0"/>
              </a:rPr>
              <a:t> </a:t>
            </a:r>
            <a:r>
              <a:rPr lang="tr-TR" sz="2000" spc="-20" dirty="0" smtClean="0">
                <a:solidFill>
                  <a:srgbClr val="FFFFFF"/>
                </a:solidFill>
                <a:latin typeface="Times New Roman" panose="02020603050405020304" pitchFamily="18" charset="0"/>
                <a:cs typeface="Times New Roman" panose="02020603050405020304" pitchFamily="18" charset="0"/>
              </a:rPr>
              <a:t>veya </a:t>
            </a:r>
            <a:r>
              <a:rPr lang="tr-TR" sz="2000" spc="-210" dirty="0" smtClean="0">
                <a:solidFill>
                  <a:srgbClr val="FFFFFF"/>
                </a:solidFill>
                <a:latin typeface="Times New Roman" panose="02020603050405020304" pitchFamily="18" charset="0"/>
                <a:cs typeface="Times New Roman" panose="02020603050405020304" pitchFamily="18" charset="0"/>
              </a:rPr>
              <a:t>muafiyet</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175" dirty="0" smtClean="0">
                <a:solidFill>
                  <a:srgbClr val="FFFFFF"/>
                </a:solidFill>
                <a:latin typeface="Times New Roman" panose="02020603050405020304" pitchFamily="18" charset="0"/>
                <a:cs typeface="Times New Roman" panose="02020603050405020304" pitchFamily="18" charset="0"/>
              </a:rPr>
              <a:t>almış</a:t>
            </a:r>
            <a:r>
              <a:rPr lang="tr-TR" sz="2000" spc="-35" dirty="0" smtClean="0">
                <a:solidFill>
                  <a:srgbClr val="FFFFFF"/>
                </a:solidFill>
                <a:latin typeface="Times New Roman" panose="02020603050405020304" pitchFamily="18" charset="0"/>
                <a:cs typeface="Times New Roman" panose="02020603050405020304" pitchFamily="18" charset="0"/>
              </a:rPr>
              <a:t> </a:t>
            </a:r>
            <a:r>
              <a:rPr lang="tr-TR" sz="2000" spc="-95" dirty="0" smtClean="0">
                <a:solidFill>
                  <a:srgbClr val="FFFFFF"/>
                </a:solidFill>
                <a:latin typeface="Times New Roman" panose="02020603050405020304" pitchFamily="18" charset="0"/>
                <a:cs typeface="Times New Roman" panose="02020603050405020304" pitchFamily="18" charset="0"/>
              </a:rPr>
              <a:t>öğrenci</a:t>
            </a:r>
            <a:r>
              <a:rPr lang="tr-TR" sz="2000" spc="-45" dirty="0" smtClean="0">
                <a:solidFill>
                  <a:srgbClr val="FFFFFF"/>
                </a:solidFill>
                <a:latin typeface="Times New Roman" panose="02020603050405020304" pitchFamily="18" charset="0"/>
                <a:cs typeface="Times New Roman" panose="02020603050405020304" pitchFamily="18" charset="0"/>
              </a:rPr>
              <a:t> </a:t>
            </a:r>
            <a:r>
              <a:rPr lang="tr-TR" sz="2000" spc="-240" dirty="0" smtClean="0">
                <a:solidFill>
                  <a:srgbClr val="FFFFFF"/>
                </a:solidFill>
                <a:latin typeface="Times New Roman" panose="02020603050405020304" pitchFamily="18" charset="0"/>
                <a:cs typeface="Times New Roman" panose="02020603050405020304" pitchFamily="18" charset="0"/>
              </a:rPr>
              <a:t>2.</a:t>
            </a:r>
            <a:r>
              <a:rPr lang="tr-TR" sz="2000" spc="-290" dirty="0" smtClean="0">
                <a:solidFill>
                  <a:srgbClr val="FFFFFF"/>
                </a:solidFill>
                <a:latin typeface="Times New Roman" panose="02020603050405020304" pitchFamily="18" charset="0"/>
                <a:cs typeface="Times New Roman" panose="02020603050405020304" pitchFamily="18" charset="0"/>
              </a:rPr>
              <a:t> </a:t>
            </a:r>
            <a:r>
              <a:rPr lang="tr-TR" sz="2000" spc="-180" dirty="0" smtClean="0">
                <a:solidFill>
                  <a:srgbClr val="FFFFFF"/>
                </a:solidFill>
                <a:latin typeface="Times New Roman" panose="02020603050405020304" pitchFamily="18" charset="0"/>
                <a:cs typeface="Times New Roman" panose="02020603050405020304" pitchFamily="18" charset="0"/>
              </a:rPr>
              <a:t>Sınıf</a:t>
            </a:r>
            <a:r>
              <a:rPr lang="tr-TR" sz="2000" spc="-25" dirty="0" smtClean="0">
                <a:solidFill>
                  <a:srgbClr val="FFFFFF"/>
                </a:solidFill>
                <a:latin typeface="Times New Roman" panose="02020603050405020304" pitchFamily="18" charset="0"/>
                <a:cs typeface="Times New Roman" panose="02020603050405020304" pitchFamily="18" charset="0"/>
              </a:rPr>
              <a:t> </a:t>
            </a:r>
            <a:r>
              <a:rPr lang="tr-TR" sz="2000" spc="-125" dirty="0" smtClean="0">
                <a:solidFill>
                  <a:srgbClr val="FFFFFF"/>
                </a:solidFill>
                <a:latin typeface="Times New Roman" panose="02020603050405020304" pitchFamily="18" charset="0"/>
                <a:cs typeface="Times New Roman" panose="02020603050405020304" pitchFamily="18" charset="0"/>
              </a:rPr>
              <a:t>öğrencisidir.</a:t>
            </a:r>
            <a:endParaRPr lang="tr-T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477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49213" y="2667000"/>
            <a:ext cx="4589779" cy="1053494"/>
          </a:xfrm>
          <a:prstGeom prst="rect">
            <a:avLst/>
          </a:prstGeom>
        </p:spPr>
        <p:txBody>
          <a:bodyPr vert="horz" wrap="square" lIns="0" tIns="67945" rIns="0" bIns="0" rtlCol="0">
            <a:spAutoFit/>
          </a:bodyPr>
          <a:lstStyle/>
          <a:p>
            <a:pPr marL="12700" marR="5080" algn="ctr">
              <a:spcBef>
                <a:spcPts val="535"/>
              </a:spcBef>
            </a:pPr>
            <a:r>
              <a:rPr lang="tr-TR" sz="3200" b="1" spc="250" dirty="0" smtClean="0">
                <a:latin typeface="Times New Roman" panose="02020603050405020304" pitchFamily="18" charset="0"/>
                <a:cs typeface="Times New Roman" panose="02020603050405020304" pitchFamily="18" charset="0"/>
              </a:rPr>
              <a:t>MEZUNİYET İÇİN GEREKLİ ŞARTLAR</a:t>
            </a:r>
            <a:endParaRPr lang="tr-TR" sz="3200" b="1" spc="25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5029200" y="0"/>
            <a:ext cx="71631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867400" y="990600"/>
            <a:ext cx="5791200" cy="4694234"/>
          </a:xfrm>
          <a:prstGeom prst="rect">
            <a:avLst/>
          </a:prstGeom>
        </p:spPr>
        <p:txBody>
          <a:bodyPr vert="horz" wrap="square" lIns="0" tIns="13335" rIns="0" bIns="0" rtlCol="0">
            <a:spAutoFit/>
          </a:bodyPr>
          <a:lstStyle/>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Ön lisans programlarında 120 </a:t>
            </a:r>
            <a:r>
              <a:rPr lang="tr-TR" sz="2000" spc="-135" dirty="0" err="1" smtClean="0">
                <a:solidFill>
                  <a:srgbClr val="FFFFFF"/>
                </a:solidFill>
                <a:latin typeface="Times New Roman" panose="02020603050405020304" pitchFamily="18" charset="0"/>
                <a:cs typeface="Times New Roman" panose="02020603050405020304" pitchFamily="18" charset="0"/>
              </a:rPr>
              <a:t>AKTS’lik</a:t>
            </a:r>
            <a:r>
              <a:rPr lang="tr-TR" sz="2000" spc="-135" dirty="0" smtClean="0">
                <a:solidFill>
                  <a:srgbClr val="FFFFFF"/>
                </a:solidFill>
                <a:latin typeface="Times New Roman" panose="02020603050405020304" pitchFamily="18" charset="0"/>
                <a:cs typeface="Times New Roman" panose="02020603050405020304" pitchFamily="18" charset="0"/>
              </a:rPr>
              <a:t> dersin başarıyla tamamlanmış olması,</a:t>
            </a:r>
          </a:p>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En az 2,00 akademik ortalamaya sahip olmak, </a:t>
            </a:r>
          </a:p>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Müfredatta tanımlı staj ve benzer ders dışı etkinlikleri başarı ile tamamlamak,</a:t>
            </a:r>
          </a:p>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Üniversite ile ilişiği kesilmemiş olmak. </a:t>
            </a:r>
          </a:p>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Diplomalar hazırlanıncaya kadar öğrenciye diplomasını alırken iade etmek üzere geçici mezuniyet belgesi verilir.</a:t>
            </a:r>
          </a:p>
          <a:p>
            <a:pPr marL="240665" indent="-227965" algn="just">
              <a:lnSpc>
                <a:spcPct val="150000"/>
              </a:lnSpc>
              <a:spcBef>
                <a:spcPts val="105"/>
              </a:spcBef>
              <a:buClr>
                <a:srgbClr val="B71E42"/>
              </a:buClr>
              <a:buSzPct val="95000"/>
              <a:buFont typeface="Wingdings" panose="05000000000000000000"/>
              <a:buChar char=""/>
              <a:tabLst>
                <a:tab pos="240665" algn="l"/>
              </a:tabLst>
            </a:pPr>
            <a:r>
              <a:rPr lang="tr-TR" sz="2000" spc="-135" dirty="0" smtClean="0">
                <a:solidFill>
                  <a:srgbClr val="FFFFFF"/>
                </a:solidFill>
                <a:latin typeface="Times New Roman" panose="02020603050405020304" pitchFamily="18" charset="0"/>
                <a:cs typeface="Times New Roman" panose="02020603050405020304" pitchFamily="18" charset="0"/>
              </a:rPr>
              <a:t>Diploma ve geçici mezuniyet belgeleri öğrencinin kendisine veya noter onaylı vekiline verilir.</a:t>
            </a:r>
            <a:endParaRPr lang="tr-TR" sz="2000" spc="-135" dirty="0">
              <a:solidFill>
                <a:srgbClr val="FFFFFF"/>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629400"/>
            <a:chOff x="0" y="0"/>
            <a:chExt cx="12192000" cy="6937744"/>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79744"/>
              <a:ext cx="12192000" cy="6858000"/>
            </a:xfrm>
            <a:prstGeom prst="rect">
              <a:avLst/>
            </a:prstGeom>
          </p:spPr>
        </p:pic>
      </p:grpSp>
      <p:sp>
        <p:nvSpPr>
          <p:cNvPr id="6" name="object 6"/>
          <p:cNvSpPr txBox="1"/>
          <p:nvPr/>
        </p:nvSpPr>
        <p:spPr>
          <a:xfrm>
            <a:off x="811707" y="2614651"/>
            <a:ext cx="2924760" cy="966290"/>
          </a:xfrm>
          <a:prstGeom prst="rect">
            <a:avLst/>
          </a:prstGeom>
        </p:spPr>
        <p:txBody>
          <a:bodyPr vert="horz" wrap="square" lIns="0" tIns="67945" rIns="0" bIns="0" rtlCol="0">
            <a:spAutoFit/>
          </a:bodyPr>
          <a:lstStyle/>
          <a:p>
            <a:pPr marL="12700" marR="5080" algn="ctr">
              <a:lnSpc>
                <a:spcPts val="3460"/>
              </a:lnSpc>
              <a:spcBef>
                <a:spcPts val="535"/>
              </a:spcBef>
            </a:pPr>
            <a:r>
              <a:rPr sz="3200" b="1" spc="250" dirty="0">
                <a:latin typeface="Times New Roman" panose="02020603050405020304" pitchFamily="18" charset="0"/>
                <a:cs typeface="Times New Roman" panose="02020603050405020304" pitchFamily="18" charset="0"/>
              </a:rPr>
              <a:t>KOPYA</a:t>
            </a:r>
            <a:r>
              <a:rPr sz="3200" b="1" spc="-565" dirty="0">
                <a:latin typeface="Times New Roman" panose="02020603050405020304" pitchFamily="18" charset="0"/>
                <a:cs typeface="Times New Roman" panose="02020603050405020304" pitchFamily="18" charset="0"/>
              </a:rPr>
              <a:t> </a:t>
            </a:r>
            <a:r>
              <a:rPr sz="3200" b="1" spc="220" dirty="0">
                <a:latin typeface="Times New Roman" panose="02020603050405020304" pitchFamily="18" charset="0"/>
                <a:cs typeface="Times New Roman" panose="02020603050405020304" pitchFamily="18" charset="0"/>
              </a:rPr>
              <a:t>VE </a:t>
            </a:r>
            <a:r>
              <a:rPr sz="3200" b="1" spc="320" dirty="0">
                <a:latin typeface="Times New Roman" panose="02020603050405020304" pitchFamily="18" charset="0"/>
                <a:cs typeface="Times New Roman" panose="02020603050405020304" pitchFamily="18" charset="0"/>
              </a:rPr>
              <a:t>CEZALARI</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654296" y="0"/>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334000" y="838200"/>
            <a:ext cx="6324600" cy="4424929"/>
          </a:xfrm>
          <a:prstGeom prst="rect">
            <a:avLst/>
          </a:prstGeom>
        </p:spPr>
        <p:txBody>
          <a:bodyPr vert="horz" wrap="square" lIns="0" tIns="13335" rIns="0" bIns="0" rtlCol="0">
            <a:spAutoFit/>
          </a:bodyPr>
          <a:lstStyle/>
          <a:p>
            <a:pPr marL="355600" indent="-342900" algn="just">
              <a:lnSpc>
                <a:spcPct val="150000"/>
              </a:lnSpc>
              <a:spcBef>
                <a:spcPts val="105"/>
              </a:spcBef>
              <a:buClr>
                <a:srgbClr val="B71E42"/>
              </a:buClr>
              <a:buSzPct val="95000"/>
              <a:buFont typeface="Wingdings" panose="05000000000000000000" pitchFamily="2" charset="2"/>
              <a:buChar char="v"/>
              <a:tabLst>
                <a:tab pos="240665" algn="l"/>
              </a:tabLst>
            </a:pPr>
            <a:r>
              <a:rPr sz="2000" spc="-135" dirty="0">
                <a:solidFill>
                  <a:srgbClr val="FFFFFF"/>
                </a:solidFill>
                <a:latin typeface="Times New Roman" panose="02020603050405020304" pitchFamily="18" charset="0"/>
                <a:cs typeface="Times New Roman" panose="02020603050405020304" pitchFamily="18" charset="0"/>
              </a:rPr>
              <a:t>Sınavlarda</a:t>
            </a:r>
            <a:r>
              <a:rPr sz="2000" spc="-3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kopyaya</a:t>
            </a:r>
            <a:r>
              <a:rPr sz="2000" spc="-2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teşebbüs</a:t>
            </a:r>
            <a:r>
              <a:rPr sz="2000" spc="-2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etmek</a:t>
            </a:r>
            <a:r>
              <a:rPr sz="2000" i="1" spc="-125" dirty="0">
                <a:solidFill>
                  <a:srgbClr val="FFFFFF"/>
                </a:solidFill>
                <a:latin typeface="Times New Roman" panose="02020603050405020304" pitchFamily="18" charset="0"/>
                <a:cs typeface="Times New Roman" panose="02020603050405020304" pitchFamily="18" charset="0"/>
              </a:rPr>
              <a:t>:</a:t>
            </a:r>
            <a:r>
              <a:rPr sz="2000" i="1" spc="25" dirty="0">
                <a:solidFill>
                  <a:srgbClr val="FFFFFF"/>
                </a:solidFill>
                <a:latin typeface="Times New Roman" panose="02020603050405020304" pitchFamily="18" charset="0"/>
                <a:cs typeface="Times New Roman" panose="02020603050405020304" pitchFamily="18" charset="0"/>
              </a:rPr>
              <a:t> </a:t>
            </a:r>
            <a:r>
              <a:rPr sz="2000" b="1" spc="40" dirty="0">
                <a:solidFill>
                  <a:srgbClr val="FF0000"/>
                </a:solidFill>
                <a:latin typeface="Times New Roman" panose="02020603050405020304" pitchFamily="18" charset="0"/>
                <a:cs typeface="Times New Roman" panose="02020603050405020304" pitchFamily="18" charset="0"/>
              </a:rPr>
              <a:t>Kınama</a:t>
            </a:r>
            <a:endParaRPr sz="2000" dirty="0">
              <a:solidFill>
                <a:srgbClr val="FF0000"/>
              </a:solidFill>
              <a:latin typeface="Times New Roman" panose="02020603050405020304" pitchFamily="18" charset="0"/>
              <a:cs typeface="Times New Roman" panose="02020603050405020304" pitchFamily="18" charset="0"/>
            </a:endParaRPr>
          </a:p>
          <a:p>
            <a:pPr marL="355600" marR="434340" indent="-342900" algn="just">
              <a:lnSpc>
                <a:spcPct val="150000"/>
              </a:lnSpc>
              <a:spcBef>
                <a:spcPts val="995"/>
              </a:spcBef>
              <a:buClr>
                <a:srgbClr val="B71E42"/>
              </a:buClr>
              <a:buSzPct val="95000"/>
              <a:buFont typeface="Wingdings" panose="05000000000000000000" pitchFamily="2" charset="2"/>
              <a:buChar char="v"/>
              <a:tabLst>
                <a:tab pos="241300" algn="l"/>
              </a:tabLst>
            </a:pPr>
            <a:r>
              <a:rPr sz="2000" spc="-145" dirty="0">
                <a:solidFill>
                  <a:srgbClr val="FFFFFF"/>
                </a:solidFill>
                <a:latin typeface="Times New Roman" panose="02020603050405020304" pitchFamily="18" charset="0"/>
                <a:cs typeface="Times New Roman" panose="02020603050405020304" pitchFamily="18" charset="0"/>
              </a:rPr>
              <a:t>Sınavlarda</a:t>
            </a:r>
            <a:r>
              <a:rPr sz="2000" spc="-4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kopya</a:t>
            </a:r>
            <a:r>
              <a:rPr sz="2000" spc="-2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çekmek</a:t>
            </a:r>
            <a:r>
              <a:rPr sz="2000" spc="-10" dirty="0">
                <a:solidFill>
                  <a:srgbClr val="FFFFFF"/>
                </a:solidFill>
                <a:latin typeface="Times New Roman" panose="02020603050405020304" pitchFamily="18" charset="0"/>
                <a:cs typeface="Times New Roman" panose="02020603050405020304" pitchFamily="18" charset="0"/>
              </a:rPr>
              <a:t> </a:t>
            </a:r>
            <a:r>
              <a:rPr sz="2000" spc="-160" dirty="0">
                <a:solidFill>
                  <a:srgbClr val="FFFFFF"/>
                </a:solidFill>
                <a:latin typeface="Times New Roman" panose="02020603050405020304" pitchFamily="18" charset="0"/>
                <a:cs typeface="Times New Roman" panose="02020603050405020304" pitchFamily="18" charset="0"/>
              </a:rPr>
              <a:t>veya</a:t>
            </a:r>
            <a:r>
              <a:rPr sz="2000" spc="-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çektirmek</a:t>
            </a:r>
            <a:r>
              <a:rPr sz="2000" i="1" spc="-10" dirty="0">
                <a:solidFill>
                  <a:srgbClr val="FFFFFF"/>
                </a:solidFill>
                <a:latin typeface="Times New Roman" panose="02020603050405020304" pitchFamily="18" charset="0"/>
                <a:cs typeface="Times New Roman" panose="02020603050405020304" pitchFamily="18" charset="0"/>
              </a:rPr>
              <a:t>: </a:t>
            </a:r>
            <a:r>
              <a:rPr sz="2000" b="1" dirty="0">
                <a:solidFill>
                  <a:srgbClr val="FF0000"/>
                </a:solidFill>
                <a:latin typeface="Times New Roman" panose="02020603050405020304" pitchFamily="18" charset="0"/>
                <a:cs typeface="Times New Roman" panose="02020603050405020304" pitchFamily="18" charset="0"/>
              </a:rPr>
              <a:t>Yükseköğretim</a:t>
            </a:r>
            <a:r>
              <a:rPr sz="2000" b="1" spc="-10" dirty="0">
                <a:solidFill>
                  <a:srgbClr val="FF0000"/>
                </a:solidFill>
                <a:latin typeface="Times New Roman" panose="02020603050405020304" pitchFamily="18" charset="0"/>
                <a:cs typeface="Times New Roman" panose="02020603050405020304" pitchFamily="18" charset="0"/>
              </a:rPr>
              <a:t> </a:t>
            </a:r>
            <a:r>
              <a:rPr sz="2000" b="1" dirty="0">
                <a:solidFill>
                  <a:srgbClr val="FF0000"/>
                </a:solidFill>
                <a:latin typeface="Times New Roman" panose="02020603050405020304" pitchFamily="18" charset="0"/>
                <a:cs typeface="Times New Roman" panose="02020603050405020304" pitchFamily="18" charset="0"/>
              </a:rPr>
              <a:t>kurumundan</a:t>
            </a:r>
            <a:r>
              <a:rPr sz="2000" b="1" spc="5" dirty="0">
                <a:solidFill>
                  <a:srgbClr val="FF0000"/>
                </a:solidFill>
                <a:latin typeface="Times New Roman" panose="02020603050405020304" pitchFamily="18" charset="0"/>
                <a:cs typeface="Times New Roman" panose="02020603050405020304" pitchFamily="18" charset="0"/>
              </a:rPr>
              <a:t> </a:t>
            </a:r>
            <a:r>
              <a:rPr sz="2000" b="1" dirty="0">
                <a:solidFill>
                  <a:srgbClr val="FF0000"/>
                </a:solidFill>
                <a:latin typeface="Times New Roman" panose="02020603050405020304" pitchFamily="18" charset="0"/>
                <a:cs typeface="Times New Roman" panose="02020603050405020304" pitchFamily="18" charset="0"/>
              </a:rPr>
              <a:t>bir</a:t>
            </a:r>
            <a:r>
              <a:rPr sz="2000" b="1" spc="30" dirty="0">
                <a:solidFill>
                  <a:srgbClr val="FF0000"/>
                </a:solidFill>
                <a:latin typeface="Times New Roman" panose="02020603050405020304" pitchFamily="18" charset="0"/>
                <a:cs typeface="Times New Roman" panose="02020603050405020304" pitchFamily="18" charset="0"/>
              </a:rPr>
              <a:t> </a:t>
            </a:r>
            <a:r>
              <a:rPr sz="2000" b="1" spc="-20" dirty="0">
                <a:solidFill>
                  <a:srgbClr val="FF0000"/>
                </a:solidFill>
                <a:latin typeface="Times New Roman" panose="02020603050405020304" pitchFamily="18" charset="0"/>
                <a:cs typeface="Times New Roman" panose="02020603050405020304" pitchFamily="18" charset="0"/>
              </a:rPr>
              <a:t>yarıyıl </a:t>
            </a:r>
            <a:r>
              <a:rPr sz="2000" b="1" spc="-30" dirty="0">
                <a:solidFill>
                  <a:srgbClr val="FF0000"/>
                </a:solidFill>
                <a:latin typeface="Times New Roman" panose="02020603050405020304" pitchFamily="18" charset="0"/>
                <a:cs typeface="Times New Roman" panose="02020603050405020304" pitchFamily="18" charset="0"/>
              </a:rPr>
              <a:t>için</a:t>
            </a:r>
            <a:r>
              <a:rPr sz="2000" b="1" spc="-75" dirty="0">
                <a:solidFill>
                  <a:srgbClr val="FF0000"/>
                </a:solidFill>
                <a:latin typeface="Times New Roman" panose="02020603050405020304" pitchFamily="18" charset="0"/>
                <a:cs typeface="Times New Roman" panose="02020603050405020304" pitchFamily="18" charset="0"/>
              </a:rPr>
              <a:t> </a:t>
            </a:r>
            <a:r>
              <a:rPr sz="2000" b="1" dirty="0">
                <a:solidFill>
                  <a:srgbClr val="FF0000"/>
                </a:solidFill>
                <a:latin typeface="Times New Roman" panose="02020603050405020304" pitchFamily="18" charset="0"/>
                <a:cs typeface="Times New Roman" panose="02020603050405020304" pitchFamily="18" charset="0"/>
              </a:rPr>
              <a:t>uzaklaştırma</a:t>
            </a:r>
            <a:r>
              <a:rPr sz="2000" b="1" spc="-85" dirty="0">
                <a:solidFill>
                  <a:srgbClr val="FF0000"/>
                </a:solidFill>
                <a:latin typeface="Times New Roman" panose="02020603050405020304" pitchFamily="18" charset="0"/>
                <a:cs typeface="Times New Roman" panose="02020603050405020304" pitchFamily="18" charset="0"/>
              </a:rPr>
              <a:t> </a:t>
            </a:r>
            <a:r>
              <a:rPr sz="2000" b="1" spc="-10" dirty="0">
                <a:solidFill>
                  <a:srgbClr val="FF0000"/>
                </a:solidFill>
                <a:latin typeface="Times New Roman" panose="02020603050405020304" pitchFamily="18" charset="0"/>
                <a:cs typeface="Times New Roman" panose="02020603050405020304" pitchFamily="18" charset="0"/>
              </a:rPr>
              <a:t>cezası</a:t>
            </a:r>
            <a:endParaRPr sz="2000" dirty="0">
              <a:solidFill>
                <a:srgbClr val="FF0000"/>
              </a:solidFill>
              <a:latin typeface="Times New Roman" panose="02020603050405020304" pitchFamily="18" charset="0"/>
              <a:cs typeface="Times New Roman" panose="02020603050405020304" pitchFamily="18" charset="0"/>
            </a:endParaRPr>
          </a:p>
          <a:p>
            <a:pPr marL="355600" marR="5080" indent="-342900" algn="just">
              <a:lnSpc>
                <a:spcPct val="150000"/>
              </a:lnSpc>
              <a:spcBef>
                <a:spcPts val="1005"/>
              </a:spcBef>
              <a:buClr>
                <a:srgbClr val="B71E42"/>
              </a:buClr>
              <a:buSzPct val="95000"/>
              <a:buFont typeface="Wingdings" panose="05000000000000000000" pitchFamily="2" charset="2"/>
              <a:buChar char="v"/>
              <a:tabLst>
                <a:tab pos="241300" algn="l"/>
              </a:tabLst>
            </a:pPr>
            <a:r>
              <a:rPr sz="2000" spc="-145" dirty="0">
                <a:solidFill>
                  <a:srgbClr val="FFFFFF"/>
                </a:solidFill>
                <a:latin typeface="Times New Roman" panose="02020603050405020304" pitchFamily="18" charset="0"/>
                <a:cs typeface="Times New Roman" panose="02020603050405020304" pitchFamily="18" charset="0"/>
              </a:rPr>
              <a:t>Sınavlarda</a:t>
            </a:r>
            <a:r>
              <a:rPr sz="2000" spc="-3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tehditle</a:t>
            </a:r>
            <a:r>
              <a:rPr sz="2000" spc="-2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kopya</a:t>
            </a:r>
            <a:r>
              <a:rPr sz="2000" spc="-3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çekmek,</a:t>
            </a:r>
            <a:r>
              <a:rPr sz="2000" spc="-21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kopya</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çeken </a:t>
            </a:r>
            <a:r>
              <a:rPr sz="2000" spc="-85" dirty="0">
                <a:solidFill>
                  <a:srgbClr val="FFFFFF"/>
                </a:solidFill>
                <a:latin typeface="Times New Roman" panose="02020603050405020304" pitchFamily="18" charset="0"/>
                <a:cs typeface="Times New Roman" panose="02020603050405020304" pitchFamily="18" charset="0"/>
              </a:rPr>
              <a:t>öğrencilerin</a:t>
            </a:r>
            <a:r>
              <a:rPr sz="2000" spc="-6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sınav</a:t>
            </a:r>
            <a:r>
              <a:rPr sz="2000" spc="-2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salonundan</a:t>
            </a:r>
            <a:r>
              <a:rPr sz="2000" spc="-5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çıkarılmasına</a:t>
            </a:r>
            <a:r>
              <a:rPr sz="2000" spc="-65"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engel </a:t>
            </a:r>
            <a:r>
              <a:rPr sz="2000" spc="-145" dirty="0">
                <a:solidFill>
                  <a:srgbClr val="FFFFFF"/>
                </a:solidFill>
                <a:latin typeface="Times New Roman" panose="02020603050405020304" pitchFamily="18" charset="0"/>
                <a:cs typeface="Times New Roman" panose="02020603050405020304" pitchFamily="18" charset="0"/>
              </a:rPr>
              <a:t>olmak,</a:t>
            </a:r>
            <a:r>
              <a:rPr sz="2000" spc="-25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kendi</a:t>
            </a:r>
            <a:r>
              <a:rPr sz="2000" spc="-1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yerine</a:t>
            </a:r>
            <a:r>
              <a:rPr sz="2000" spc="-1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başkasını</a:t>
            </a:r>
            <a:r>
              <a:rPr sz="2000" spc="-2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sınava</a:t>
            </a:r>
            <a:r>
              <a:rPr sz="2000" spc="-25" dirty="0">
                <a:solidFill>
                  <a:srgbClr val="FFFFFF"/>
                </a:solidFill>
                <a:latin typeface="Times New Roman" panose="02020603050405020304" pitchFamily="18" charset="0"/>
                <a:cs typeface="Times New Roman" panose="02020603050405020304" pitchFamily="18" charset="0"/>
              </a:rPr>
              <a:t> </a:t>
            </a:r>
            <a:r>
              <a:rPr sz="2000" spc="-80" dirty="0">
                <a:solidFill>
                  <a:srgbClr val="FFFFFF"/>
                </a:solidFill>
                <a:latin typeface="Times New Roman" panose="02020603050405020304" pitchFamily="18" charset="0"/>
                <a:cs typeface="Times New Roman" panose="02020603050405020304" pitchFamily="18" charset="0"/>
              </a:rPr>
              <a:t>sokmak</a:t>
            </a:r>
            <a:r>
              <a:rPr sz="2000"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veya </a:t>
            </a:r>
            <a:r>
              <a:rPr sz="2000" spc="-120" dirty="0">
                <a:solidFill>
                  <a:srgbClr val="FFFFFF"/>
                </a:solidFill>
                <a:latin typeface="Times New Roman" panose="02020603050405020304" pitchFamily="18" charset="0"/>
                <a:cs typeface="Times New Roman" panose="02020603050405020304" pitchFamily="18" charset="0"/>
              </a:rPr>
              <a:t>başkasının</a:t>
            </a:r>
            <a:r>
              <a:rPr sz="2000" spc="-1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yerine</a:t>
            </a:r>
            <a:r>
              <a:rPr sz="2000" spc="-15"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sınava</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girmek: </a:t>
            </a:r>
            <a:r>
              <a:rPr sz="2000" b="1" dirty="0">
                <a:solidFill>
                  <a:srgbClr val="FF0000"/>
                </a:solidFill>
                <a:latin typeface="Times New Roman" panose="02020603050405020304" pitchFamily="18" charset="0"/>
                <a:cs typeface="Times New Roman" panose="02020603050405020304" pitchFamily="18" charset="0"/>
              </a:rPr>
              <a:t>Yükseköğretim</a:t>
            </a:r>
            <a:r>
              <a:rPr sz="2000" b="1" spc="-50" dirty="0">
                <a:solidFill>
                  <a:srgbClr val="FF0000"/>
                </a:solidFill>
                <a:latin typeface="Times New Roman" panose="02020603050405020304" pitchFamily="18" charset="0"/>
                <a:cs typeface="Times New Roman" panose="02020603050405020304" pitchFamily="18" charset="0"/>
              </a:rPr>
              <a:t> </a:t>
            </a:r>
            <a:r>
              <a:rPr sz="2000" b="1" dirty="0">
                <a:solidFill>
                  <a:srgbClr val="FF0000"/>
                </a:solidFill>
                <a:latin typeface="Times New Roman" panose="02020603050405020304" pitchFamily="18" charset="0"/>
                <a:cs typeface="Times New Roman" panose="02020603050405020304" pitchFamily="18" charset="0"/>
              </a:rPr>
              <a:t>kurumundan</a:t>
            </a:r>
            <a:r>
              <a:rPr sz="2000" b="1" spc="-40" dirty="0">
                <a:solidFill>
                  <a:srgbClr val="FF0000"/>
                </a:solidFill>
                <a:latin typeface="Times New Roman" panose="02020603050405020304" pitchFamily="18" charset="0"/>
                <a:cs typeface="Times New Roman" panose="02020603050405020304" pitchFamily="18" charset="0"/>
              </a:rPr>
              <a:t> </a:t>
            </a:r>
            <a:r>
              <a:rPr sz="2000" b="1" spc="-20" dirty="0">
                <a:solidFill>
                  <a:srgbClr val="FF0000"/>
                </a:solidFill>
                <a:latin typeface="Times New Roman" panose="02020603050405020304" pitchFamily="18" charset="0"/>
                <a:cs typeface="Times New Roman" panose="02020603050405020304" pitchFamily="18" charset="0"/>
              </a:rPr>
              <a:t>iki</a:t>
            </a:r>
            <a:r>
              <a:rPr sz="2000" b="1" spc="-35" dirty="0">
                <a:solidFill>
                  <a:srgbClr val="FF0000"/>
                </a:solidFill>
                <a:latin typeface="Times New Roman" panose="02020603050405020304" pitchFamily="18" charset="0"/>
                <a:cs typeface="Times New Roman" panose="02020603050405020304" pitchFamily="18" charset="0"/>
              </a:rPr>
              <a:t> </a:t>
            </a:r>
            <a:r>
              <a:rPr sz="2000" b="1" spc="-30" dirty="0">
                <a:solidFill>
                  <a:srgbClr val="FF0000"/>
                </a:solidFill>
                <a:latin typeface="Times New Roman" panose="02020603050405020304" pitchFamily="18" charset="0"/>
                <a:cs typeface="Times New Roman" panose="02020603050405020304" pitchFamily="18" charset="0"/>
              </a:rPr>
              <a:t>yarıyıl</a:t>
            </a:r>
            <a:r>
              <a:rPr sz="2000" b="1" spc="-10" dirty="0">
                <a:solidFill>
                  <a:srgbClr val="FF0000"/>
                </a:solidFill>
                <a:latin typeface="Times New Roman" panose="02020603050405020304" pitchFamily="18" charset="0"/>
                <a:cs typeface="Times New Roman" panose="02020603050405020304" pitchFamily="18" charset="0"/>
              </a:rPr>
              <a:t> </a:t>
            </a:r>
            <a:r>
              <a:rPr sz="2000" b="1" spc="-20" dirty="0">
                <a:solidFill>
                  <a:srgbClr val="FF0000"/>
                </a:solidFill>
                <a:latin typeface="Times New Roman" panose="02020603050405020304" pitchFamily="18" charset="0"/>
                <a:cs typeface="Times New Roman" panose="02020603050405020304" pitchFamily="18" charset="0"/>
              </a:rPr>
              <a:t>için </a:t>
            </a:r>
            <a:r>
              <a:rPr sz="2000" b="1" dirty="0">
                <a:solidFill>
                  <a:srgbClr val="FF0000"/>
                </a:solidFill>
                <a:latin typeface="Times New Roman" panose="02020603050405020304" pitchFamily="18" charset="0"/>
                <a:cs typeface="Times New Roman" panose="02020603050405020304" pitchFamily="18" charset="0"/>
              </a:rPr>
              <a:t>uzaklaştırma</a:t>
            </a:r>
            <a:r>
              <a:rPr sz="2000" b="1" spc="-55" dirty="0">
                <a:solidFill>
                  <a:srgbClr val="FF0000"/>
                </a:solidFill>
                <a:latin typeface="Times New Roman" panose="02020603050405020304" pitchFamily="18" charset="0"/>
                <a:cs typeface="Times New Roman" panose="02020603050405020304" pitchFamily="18" charset="0"/>
              </a:rPr>
              <a:t> </a:t>
            </a:r>
            <a:r>
              <a:rPr sz="2000" b="1" spc="-10" dirty="0">
                <a:solidFill>
                  <a:srgbClr val="FF0000"/>
                </a:solidFill>
                <a:latin typeface="Times New Roman" panose="02020603050405020304" pitchFamily="18" charset="0"/>
                <a:cs typeface="Times New Roman" panose="02020603050405020304" pitchFamily="18" charset="0"/>
              </a:rPr>
              <a:t>cezası</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52400" y="278447"/>
            <a:ext cx="12192000" cy="65532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381000" y="2667953"/>
            <a:ext cx="4121403" cy="1056058"/>
          </a:xfrm>
          <a:prstGeom prst="rect">
            <a:avLst/>
          </a:prstGeom>
        </p:spPr>
        <p:txBody>
          <a:bodyPr vert="horz" wrap="square" lIns="0" tIns="70485" rIns="0" bIns="0" rtlCol="0">
            <a:spAutoFit/>
          </a:bodyPr>
          <a:lstStyle/>
          <a:p>
            <a:pPr marL="12700" marR="5080" algn="ctr">
              <a:spcBef>
                <a:spcPts val="555"/>
              </a:spcBef>
            </a:pPr>
            <a:r>
              <a:rPr sz="3200" b="1" spc="280" dirty="0">
                <a:latin typeface="Times New Roman" panose="02020603050405020304" pitchFamily="18" charset="0"/>
                <a:cs typeface="Times New Roman" panose="02020603050405020304" pitchFamily="18" charset="0"/>
              </a:rPr>
              <a:t>DERS</a:t>
            </a:r>
            <a:r>
              <a:rPr sz="3200" b="1" spc="-85" dirty="0">
                <a:latin typeface="Times New Roman" panose="02020603050405020304" pitchFamily="18" charset="0"/>
                <a:cs typeface="Times New Roman" panose="02020603050405020304" pitchFamily="18" charset="0"/>
              </a:rPr>
              <a:t> </a:t>
            </a:r>
            <a:r>
              <a:rPr sz="3200" b="1" spc="290" dirty="0">
                <a:latin typeface="Times New Roman" panose="02020603050405020304" pitchFamily="18" charset="0"/>
                <a:cs typeface="Times New Roman" panose="02020603050405020304" pitchFamily="18" charset="0"/>
              </a:rPr>
              <a:t>DEVAM </a:t>
            </a:r>
            <a:r>
              <a:rPr sz="3200" b="1" spc="315" dirty="0">
                <a:latin typeface="Times New Roman" panose="02020603050405020304" pitchFamily="18" charset="0"/>
                <a:cs typeface="Times New Roman" panose="02020603050405020304" pitchFamily="18" charset="0"/>
              </a:rPr>
              <a:t>ZORUNLULUĞU</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502403" y="245896"/>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257800" y="914400"/>
            <a:ext cx="6324600" cy="4958858"/>
          </a:xfrm>
          <a:prstGeom prst="rect">
            <a:avLst/>
          </a:prstGeom>
        </p:spPr>
        <p:txBody>
          <a:bodyPr vert="horz" wrap="square" lIns="0" tIns="12700" rIns="0" bIns="0" rtlCol="0">
            <a:spAutoFit/>
          </a:bodyPr>
          <a:lstStyle/>
          <a:p>
            <a:pPr marL="241300" marR="5080" indent="-228600" algn="just">
              <a:lnSpc>
                <a:spcPct val="150000"/>
              </a:lnSpc>
              <a:spcBef>
                <a:spcPts val="100"/>
              </a:spcBef>
              <a:buClr>
                <a:srgbClr val="B71E42"/>
              </a:buClr>
              <a:buSzPct val="95000"/>
              <a:buFont typeface="Wingdings" panose="05000000000000000000"/>
              <a:buChar char=""/>
              <a:tabLst>
                <a:tab pos="241300" algn="l"/>
              </a:tabLst>
            </a:pPr>
            <a:r>
              <a:rPr sz="2000" spc="-85" dirty="0">
                <a:solidFill>
                  <a:srgbClr val="FFFFFF"/>
                </a:solidFill>
                <a:latin typeface="Times New Roman" panose="02020603050405020304" pitchFamily="18" charset="0"/>
                <a:cs typeface="Times New Roman" panose="02020603050405020304" pitchFamily="18" charset="0"/>
              </a:rPr>
              <a:t>Öğrencilerin,</a:t>
            </a:r>
            <a:r>
              <a:rPr sz="2000" spc="-27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ilk</a:t>
            </a:r>
            <a:r>
              <a:rPr sz="2000" spc="-20" dirty="0">
                <a:solidFill>
                  <a:srgbClr val="FFFFFF"/>
                </a:solidFill>
                <a:latin typeface="Times New Roman" panose="02020603050405020304" pitchFamily="18" charset="0"/>
                <a:cs typeface="Times New Roman" panose="02020603050405020304" pitchFamily="18" charset="0"/>
              </a:rPr>
              <a:t> </a:t>
            </a:r>
            <a:r>
              <a:rPr sz="2000" spc="-175" dirty="0">
                <a:solidFill>
                  <a:srgbClr val="FFFFFF"/>
                </a:solidFill>
                <a:latin typeface="Times New Roman" panose="02020603050405020304" pitchFamily="18" charset="0"/>
                <a:cs typeface="Times New Roman" panose="02020603050405020304" pitchFamily="18" charset="0"/>
              </a:rPr>
              <a:t>defa</a:t>
            </a:r>
            <a:r>
              <a:rPr sz="2000" spc="-20"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alınan</a:t>
            </a:r>
            <a:r>
              <a:rPr sz="2000" spc="-30" dirty="0">
                <a:solidFill>
                  <a:srgbClr val="FFFFFF"/>
                </a:solidFill>
                <a:latin typeface="Times New Roman" panose="02020603050405020304" pitchFamily="18" charset="0"/>
                <a:cs typeface="Times New Roman" panose="02020603050405020304" pitchFamily="18" charset="0"/>
              </a:rPr>
              <a:t> </a:t>
            </a:r>
            <a:r>
              <a:rPr sz="2000" spc="-160" dirty="0">
                <a:solidFill>
                  <a:srgbClr val="FFFFFF"/>
                </a:solidFill>
                <a:latin typeface="Times New Roman" panose="02020603050405020304" pitchFamily="18" charset="0"/>
                <a:cs typeface="Times New Roman" panose="02020603050405020304" pitchFamily="18" charset="0"/>
              </a:rPr>
              <a:t>veya</a:t>
            </a:r>
            <a:r>
              <a:rPr sz="2000" spc="-2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devamsızlıktan </a:t>
            </a:r>
            <a:r>
              <a:rPr sz="2000" spc="-135" dirty="0">
                <a:solidFill>
                  <a:srgbClr val="FFFFFF"/>
                </a:solidFill>
                <a:latin typeface="Times New Roman" panose="02020603050405020304" pitchFamily="18" charset="0"/>
                <a:cs typeface="Times New Roman" panose="02020603050405020304" pitchFamily="18" charset="0"/>
              </a:rPr>
              <a:t>dolayı</a:t>
            </a:r>
            <a:r>
              <a:rPr sz="2000" spc="-2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başarısız</a:t>
            </a:r>
            <a:r>
              <a:rPr sz="2000" spc="-3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olunup</a:t>
            </a:r>
            <a:r>
              <a:rPr sz="2000" spc="-40" dirty="0">
                <a:solidFill>
                  <a:srgbClr val="FFFFFF"/>
                </a:solidFill>
                <a:latin typeface="Times New Roman" panose="02020603050405020304" pitchFamily="18" charset="0"/>
                <a:cs typeface="Times New Roman" panose="02020603050405020304" pitchFamily="18" charset="0"/>
              </a:rPr>
              <a:t> </a:t>
            </a:r>
            <a:r>
              <a:rPr sz="2000" spc="-90" dirty="0">
                <a:solidFill>
                  <a:srgbClr val="FFFFFF"/>
                </a:solidFill>
                <a:latin typeface="Times New Roman" panose="02020603050405020304" pitchFamily="18" charset="0"/>
                <a:cs typeface="Times New Roman" panose="02020603050405020304" pitchFamily="18" charset="0"/>
              </a:rPr>
              <a:t>tekrar</a:t>
            </a:r>
            <a:r>
              <a:rPr sz="2000" spc="-4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edilen</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teorik </a:t>
            </a:r>
            <a:r>
              <a:rPr sz="2000" spc="-90" dirty="0">
                <a:solidFill>
                  <a:srgbClr val="FFFFFF"/>
                </a:solidFill>
                <a:latin typeface="Times New Roman" panose="02020603050405020304" pitchFamily="18" charset="0"/>
                <a:cs typeface="Times New Roman" panose="02020603050405020304" pitchFamily="18" charset="0"/>
              </a:rPr>
              <a:t>derslerin</a:t>
            </a:r>
            <a:r>
              <a:rPr sz="2000" spc="25" dirty="0">
                <a:solidFill>
                  <a:srgbClr val="FFFFFF"/>
                </a:solidFill>
                <a:latin typeface="Times New Roman" panose="02020603050405020304" pitchFamily="18" charset="0"/>
                <a:cs typeface="Times New Roman" panose="02020603050405020304" pitchFamily="18" charset="0"/>
              </a:rPr>
              <a:t> </a:t>
            </a:r>
            <a:r>
              <a:rPr sz="2000" b="1" spc="-75" dirty="0">
                <a:solidFill>
                  <a:srgbClr val="FF0000"/>
                </a:solidFill>
                <a:latin typeface="Times New Roman" panose="02020603050405020304" pitchFamily="18" charset="0"/>
                <a:cs typeface="Times New Roman" panose="02020603050405020304" pitchFamily="18" charset="0"/>
              </a:rPr>
              <a:t>%70'ine</a:t>
            </a:r>
            <a:r>
              <a:rPr sz="2000" spc="-75" dirty="0">
                <a:solidFill>
                  <a:srgbClr val="FFFFFF"/>
                </a:solidFill>
                <a:latin typeface="Times New Roman" panose="02020603050405020304" pitchFamily="18" charset="0"/>
                <a:cs typeface="Times New Roman" panose="02020603050405020304" pitchFamily="18" charset="0"/>
              </a:rPr>
              <a:t>,</a:t>
            </a:r>
            <a:r>
              <a:rPr sz="2000" spc="-245" dirty="0">
                <a:solidFill>
                  <a:srgbClr val="FFFFFF"/>
                </a:solidFill>
                <a:latin typeface="Times New Roman" panose="02020603050405020304" pitchFamily="18" charset="0"/>
                <a:cs typeface="Times New Roman" panose="02020603050405020304" pitchFamily="18" charset="0"/>
              </a:rPr>
              <a:t> </a:t>
            </a:r>
            <a:r>
              <a:rPr sz="2000" spc="-175" dirty="0">
                <a:solidFill>
                  <a:srgbClr val="FFFFFF"/>
                </a:solidFill>
                <a:latin typeface="Times New Roman" panose="02020603050405020304" pitchFamily="18" charset="0"/>
                <a:cs typeface="Times New Roman" panose="02020603050405020304" pitchFamily="18" charset="0"/>
              </a:rPr>
              <a:t>uygulamalar,</a:t>
            </a:r>
            <a:r>
              <a:rPr sz="2000" spc="-24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klinik</a:t>
            </a:r>
            <a:r>
              <a:rPr sz="2000" spc="1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çalışmalar, </a:t>
            </a:r>
            <a:r>
              <a:rPr sz="2000" spc="-105" dirty="0">
                <a:solidFill>
                  <a:srgbClr val="FFFFFF"/>
                </a:solidFill>
                <a:latin typeface="Times New Roman" panose="02020603050405020304" pitchFamily="18" charset="0"/>
                <a:cs typeface="Times New Roman" panose="02020603050405020304" pitchFamily="18" charset="0"/>
              </a:rPr>
              <a:t>laboratuvar</a:t>
            </a:r>
            <a:r>
              <a:rPr sz="2000" spc="-7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2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benzeri</a:t>
            </a:r>
            <a:r>
              <a:rPr sz="2000" spc="-3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çalışmaların</a:t>
            </a:r>
            <a:r>
              <a:rPr sz="2000" spc="-60" dirty="0">
                <a:solidFill>
                  <a:srgbClr val="FFFFFF"/>
                </a:solidFill>
                <a:latin typeface="Times New Roman" panose="02020603050405020304" pitchFamily="18" charset="0"/>
                <a:cs typeface="Times New Roman" panose="02020603050405020304" pitchFamily="18" charset="0"/>
              </a:rPr>
              <a:t> </a:t>
            </a:r>
            <a:r>
              <a:rPr sz="2000" b="1" spc="-10" dirty="0">
                <a:solidFill>
                  <a:srgbClr val="FF0000"/>
                </a:solidFill>
                <a:latin typeface="Times New Roman" panose="02020603050405020304" pitchFamily="18" charset="0"/>
                <a:cs typeface="Times New Roman" panose="02020603050405020304" pitchFamily="18" charset="0"/>
              </a:rPr>
              <a:t>%80'ine </a:t>
            </a:r>
            <a:r>
              <a:rPr sz="2000" spc="-150" dirty="0">
                <a:solidFill>
                  <a:srgbClr val="FFFFFF"/>
                </a:solidFill>
                <a:latin typeface="Times New Roman" panose="02020603050405020304" pitchFamily="18" charset="0"/>
                <a:cs typeface="Times New Roman" panose="02020603050405020304" pitchFamily="18" charset="0"/>
              </a:rPr>
              <a:t>devam</a:t>
            </a:r>
            <a:r>
              <a:rPr sz="2000" spc="-2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etmiş</a:t>
            </a:r>
            <a:r>
              <a:rPr sz="2000" spc="-3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olması</a:t>
            </a:r>
            <a:r>
              <a:rPr sz="2000" spc="-4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gerekir.</a:t>
            </a:r>
            <a:endParaRPr sz="2000" dirty="0">
              <a:latin typeface="Times New Roman" panose="02020603050405020304" pitchFamily="18" charset="0"/>
              <a:cs typeface="Times New Roman" panose="02020603050405020304" pitchFamily="18" charset="0"/>
            </a:endParaRPr>
          </a:p>
          <a:p>
            <a:pPr marL="240665" indent="-227965" algn="just">
              <a:lnSpc>
                <a:spcPct val="150000"/>
              </a:lnSpc>
              <a:spcBef>
                <a:spcPts val="1475"/>
              </a:spcBef>
              <a:buClr>
                <a:srgbClr val="B71E42"/>
              </a:buClr>
              <a:buSzPct val="95000"/>
              <a:buFont typeface="Wingdings" panose="05000000000000000000"/>
              <a:buChar char=""/>
              <a:tabLst>
                <a:tab pos="240665" algn="l"/>
              </a:tabLst>
            </a:pPr>
            <a:r>
              <a:rPr sz="2000" spc="-60" dirty="0">
                <a:solidFill>
                  <a:srgbClr val="FFFFFF"/>
                </a:solidFill>
                <a:latin typeface="Times New Roman" panose="02020603050405020304" pitchFamily="18" charset="0"/>
                <a:cs typeface="Times New Roman" panose="02020603050405020304" pitchFamily="18" charset="0"/>
              </a:rPr>
              <a:t>Öğrencilerin</a:t>
            </a:r>
            <a:r>
              <a:rPr sz="2000" spc="-75"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devam</a:t>
            </a:r>
            <a:r>
              <a:rPr sz="2000" spc="-1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durumları,</a:t>
            </a:r>
            <a:r>
              <a:rPr sz="2000" spc="-280" dirty="0">
                <a:solidFill>
                  <a:srgbClr val="FFFFFF"/>
                </a:solidFill>
                <a:latin typeface="Times New Roman" panose="02020603050405020304" pitchFamily="18" charset="0"/>
                <a:cs typeface="Times New Roman" panose="02020603050405020304" pitchFamily="18" charset="0"/>
              </a:rPr>
              <a:t> </a:t>
            </a:r>
            <a:r>
              <a:rPr sz="2000" spc="-75" dirty="0" err="1">
                <a:solidFill>
                  <a:srgbClr val="FFFFFF"/>
                </a:solidFill>
                <a:latin typeface="Times New Roman" panose="02020603050405020304" pitchFamily="18" charset="0"/>
                <a:cs typeface="Times New Roman" panose="02020603050405020304" pitchFamily="18" charset="0"/>
              </a:rPr>
              <a:t>derse</a:t>
            </a:r>
            <a:r>
              <a:rPr sz="2000" spc="-20" dirty="0">
                <a:solidFill>
                  <a:srgbClr val="FFFFFF"/>
                </a:solidFill>
                <a:latin typeface="Times New Roman" panose="02020603050405020304" pitchFamily="18" charset="0"/>
                <a:cs typeface="Times New Roman" panose="02020603050405020304" pitchFamily="18" charset="0"/>
              </a:rPr>
              <a:t> </a:t>
            </a:r>
            <a:r>
              <a:rPr sz="2000" spc="-10" dirty="0" err="1" smtClean="0">
                <a:solidFill>
                  <a:srgbClr val="FFFFFF"/>
                </a:solidFill>
                <a:latin typeface="Times New Roman" panose="02020603050405020304" pitchFamily="18" charset="0"/>
                <a:cs typeface="Times New Roman" panose="02020603050405020304" pitchFamily="18" charset="0"/>
              </a:rPr>
              <a:t>giren</a:t>
            </a:r>
            <a:r>
              <a:rPr lang="tr-TR" sz="2000" dirty="0">
                <a:latin typeface="Times New Roman" panose="02020603050405020304" pitchFamily="18" charset="0"/>
                <a:cs typeface="Times New Roman" panose="02020603050405020304" pitchFamily="18" charset="0"/>
              </a:rPr>
              <a:t> </a:t>
            </a:r>
            <a:r>
              <a:rPr sz="2000" spc="-85" dirty="0" err="1" smtClean="0">
                <a:solidFill>
                  <a:srgbClr val="FFFFFF"/>
                </a:solidFill>
                <a:latin typeface="Times New Roman" panose="02020603050405020304" pitchFamily="18" charset="0"/>
                <a:cs typeface="Times New Roman" panose="02020603050405020304" pitchFamily="18" charset="0"/>
              </a:rPr>
              <a:t>öğretim</a:t>
            </a:r>
            <a:r>
              <a:rPr sz="2000" spc="-65" dirty="0" smtClean="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elemanı</a:t>
            </a:r>
            <a:r>
              <a:rPr sz="2000" spc="-5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tarafından</a:t>
            </a:r>
            <a:r>
              <a:rPr sz="2000" spc="-50"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izlenir.</a:t>
            </a:r>
            <a:endParaRPr sz="2000" dirty="0">
              <a:latin typeface="Times New Roman" panose="02020603050405020304" pitchFamily="18" charset="0"/>
              <a:cs typeface="Times New Roman" panose="02020603050405020304" pitchFamily="18" charset="0"/>
            </a:endParaRPr>
          </a:p>
          <a:p>
            <a:pPr marL="241300" marR="69215" indent="-228600" algn="just">
              <a:lnSpc>
                <a:spcPct val="150000"/>
              </a:lnSpc>
              <a:spcBef>
                <a:spcPts val="1010"/>
              </a:spcBef>
              <a:buClr>
                <a:srgbClr val="B71E42"/>
              </a:buClr>
              <a:buSzPct val="95000"/>
              <a:buFont typeface="Wingdings" panose="05000000000000000000"/>
              <a:buChar char=""/>
              <a:tabLst>
                <a:tab pos="241300" algn="l"/>
              </a:tabLst>
            </a:pPr>
            <a:r>
              <a:rPr sz="2000" spc="-105" dirty="0">
                <a:solidFill>
                  <a:srgbClr val="FFFFFF"/>
                </a:solidFill>
                <a:latin typeface="Times New Roman" panose="02020603050405020304" pitchFamily="18" charset="0"/>
                <a:cs typeface="Times New Roman" panose="02020603050405020304" pitchFamily="18" charset="0"/>
              </a:rPr>
              <a:t>Devamsızlıkları</a:t>
            </a:r>
            <a:r>
              <a:rPr sz="2000" spc="-3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sebebiyle</a:t>
            </a:r>
            <a:r>
              <a:rPr sz="2000" spc="-1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sınava</a:t>
            </a:r>
            <a:r>
              <a:rPr sz="2000" spc="-10"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girme</a:t>
            </a:r>
            <a:r>
              <a:rPr sz="2000" spc="-1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hakkı </a:t>
            </a:r>
            <a:r>
              <a:rPr sz="2000" spc="-155" dirty="0">
                <a:solidFill>
                  <a:srgbClr val="FFFFFF"/>
                </a:solidFill>
                <a:latin typeface="Times New Roman" panose="02020603050405020304" pitchFamily="18" charset="0"/>
                <a:cs typeface="Times New Roman" panose="02020603050405020304" pitchFamily="18" charset="0"/>
              </a:rPr>
              <a:t>kazanamayan</a:t>
            </a:r>
            <a:r>
              <a:rPr sz="2000" spc="-5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öğrencilerin</a:t>
            </a:r>
            <a:r>
              <a:rPr sz="2000" spc="-50"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listesi,</a:t>
            </a:r>
            <a:r>
              <a:rPr sz="2000" spc="-23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yarıyıl/yılsonu </a:t>
            </a:r>
            <a:r>
              <a:rPr sz="2000" spc="-130" dirty="0">
                <a:solidFill>
                  <a:srgbClr val="FFFFFF"/>
                </a:solidFill>
                <a:latin typeface="Times New Roman" panose="02020603050405020304" pitchFamily="18" charset="0"/>
                <a:cs typeface="Times New Roman" panose="02020603050405020304" pitchFamily="18" charset="0"/>
              </a:rPr>
              <a:t>sınavından</a:t>
            </a:r>
            <a:r>
              <a:rPr sz="2000" spc="-75"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önce</a:t>
            </a:r>
            <a:r>
              <a:rPr sz="2000" spc="-45"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dersin</a:t>
            </a:r>
            <a:r>
              <a:rPr sz="2000" spc="-2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öğretim </a:t>
            </a:r>
            <a:r>
              <a:rPr sz="2000" spc="-25" dirty="0">
                <a:solidFill>
                  <a:srgbClr val="FFFFFF"/>
                </a:solidFill>
                <a:latin typeface="Times New Roman" panose="02020603050405020304" pitchFamily="18" charset="0"/>
                <a:cs typeface="Times New Roman" panose="02020603050405020304" pitchFamily="18" charset="0"/>
              </a:rPr>
              <a:t>elemanının </a:t>
            </a:r>
            <a:r>
              <a:rPr sz="2000" spc="-145" dirty="0">
                <a:solidFill>
                  <a:srgbClr val="FFFFFF"/>
                </a:solidFill>
                <a:latin typeface="Times New Roman" panose="02020603050405020304" pitchFamily="18" charset="0"/>
                <a:cs typeface="Times New Roman" panose="02020603050405020304" pitchFamily="18" charset="0"/>
              </a:rPr>
              <a:t>onayıyla</a:t>
            </a:r>
            <a:r>
              <a:rPr sz="2000" spc="-45"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ilan</a:t>
            </a:r>
            <a:r>
              <a:rPr sz="2000" spc="-4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edilir</a:t>
            </a:r>
            <a:r>
              <a:rPr sz="2000" spc="-2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1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öğretim</a:t>
            </a:r>
            <a:r>
              <a:rPr sz="2000" spc="-6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elamanınca</a:t>
            </a:r>
            <a:r>
              <a:rPr sz="2000" spc="-5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iki</a:t>
            </a:r>
            <a:r>
              <a:rPr sz="2000" spc="-20" dirty="0">
                <a:solidFill>
                  <a:srgbClr val="FFFFFF"/>
                </a:solidFill>
                <a:latin typeface="Times New Roman" panose="02020603050405020304" pitchFamily="18" charset="0"/>
                <a:cs typeface="Times New Roman" panose="02020603050405020304" pitchFamily="18" charset="0"/>
              </a:rPr>
              <a:t> </a:t>
            </a:r>
            <a:r>
              <a:rPr sz="2000" spc="-45" dirty="0">
                <a:solidFill>
                  <a:srgbClr val="FFFFFF"/>
                </a:solidFill>
                <a:latin typeface="Times New Roman" panose="02020603050405020304" pitchFamily="18" charset="0"/>
                <a:cs typeface="Times New Roman" panose="02020603050405020304" pitchFamily="18" charset="0"/>
              </a:rPr>
              <a:t>yıl </a:t>
            </a:r>
            <a:r>
              <a:rPr sz="2000" spc="-50" dirty="0">
                <a:solidFill>
                  <a:srgbClr val="FFFFFF"/>
                </a:solidFill>
                <a:latin typeface="Times New Roman" panose="02020603050405020304" pitchFamily="18" charset="0"/>
                <a:cs typeface="Times New Roman" panose="02020603050405020304" pitchFamily="18" charset="0"/>
              </a:rPr>
              <a:t>saklanır.</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6294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465186" y="2427606"/>
            <a:ext cx="3954414" cy="1056058"/>
          </a:xfrm>
          <a:prstGeom prst="rect">
            <a:avLst/>
          </a:prstGeom>
        </p:spPr>
        <p:txBody>
          <a:bodyPr vert="horz" wrap="square" lIns="0" tIns="70485" rIns="0" bIns="0" rtlCol="0">
            <a:spAutoFit/>
          </a:bodyPr>
          <a:lstStyle/>
          <a:p>
            <a:pPr marL="12700" marR="5080" algn="ctr">
              <a:spcBef>
                <a:spcPts val="555"/>
              </a:spcBef>
            </a:pPr>
            <a:r>
              <a:rPr sz="3200" b="1" spc="280" dirty="0">
                <a:latin typeface="Times New Roman" panose="02020603050405020304" pitchFamily="18" charset="0"/>
                <a:cs typeface="Times New Roman" panose="02020603050405020304" pitchFamily="18" charset="0"/>
              </a:rPr>
              <a:t>DERS</a:t>
            </a:r>
            <a:r>
              <a:rPr sz="3200" b="1" spc="-85" dirty="0">
                <a:latin typeface="Times New Roman" panose="02020603050405020304" pitchFamily="18" charset="0"/>
                <a:cs typeface="Times New Roman" panose="02020603050405020304" pitchFamily="18" charset="0"/>
              </a:rPr>
              <a:t> </a:t>
            </a:r>
            <a:r>
              <a:rPr sz="3200" b="1" spc="290" dirty="0">
                <a:latin typeface="Times New Roman" panose="02020603050405020304" pitchFamily="18" charset="0"/>
                <a:cs typeface="Times New Roman" panose="02020603050405020304" pitchFamily="18" charset="0"/>
              </a:rPr>
              <a:t>DEVAM </a:t>
            </a:r>
            <a:r>
              <a:rPr sz="3200" b="1" spc="315" dirty="0">
                <a:latin typeface="Times New Roman" panose="02020603050405020304" pitchFamily="18" charset="0"/>
                <a:cs typeface="Times New Roman" panose="02020603050405020304" pitchFamily="18" charset="0"/>
              </a:rPr>
              <a:t>ZORUNLULUĞU</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654296" y="0"/>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257800" y="1130085"/>
            <a:ext cx="6248400" cy="3906647"/>
          </a:xfrm>
          <a:prstGeom prst="rect">
            <a:avLst/>
          </a:prstGeom>
        </p:spPr>
        <p:txBody>
          <a:bodyPr vert="horz" wrap="square" lIns="0" tIns="12065" rIns="0" bIns="0" rtlCol="0">
            <a:spAutoFit/>
          </a:bodyPr>
          <a:lstStyle/>
          <a:p>
            <a:pPr marL="241300" marR="80645" indent="-228600" algn="just">
              <a:lnSpc>
                <a:spcPct val="150000"/>
              </a:lnSpc>
              <a:spcBef>
                <a:spcPts val="95"/>
              </a:spcBef>
              <a:buClr>
                <a:srgbClr val="B71E42"/>
              </a:buClr>
              <a:buSzPct val="95000"/>
              <a:buFont typeface="Wingdings" panose="05000000000000000000"/>
              <a:buChar char=""/>
              <a:tabLst>
                <a:tab pos="241300" algn="l"/>
              </a:tabLst>
            </a:pPr>
            <a:r>
              <a:rPr sz="2000" spc="-85" dirty="0">
                <a:solidFill>
                  <a:srgbClr val="FFFFFF"/>
                </a:solidFill>
                <a:latin typeface="Times New Roman" panose="02020603050405020304" pitchFamily="18" charset="0"/>
                <a:cs typeface="Times New Roman" panose="02020603050405020304" pitchFamily="18" charset="0"/>
              </a:rPr>
              <a:t>Üniversite</a:t>
            </a:r>
            <a:r>
              <a:rPr sz="2000" spc="-6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tarafından</a:t>
            </a:r>
            <a:r>
              <a:rPr sz="2000" spc="-6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görevlendirilme</a:t>
            </a:r>
            <a:r>
              <a:rPr sz="2000" spc="-6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20" dirty="0">
                <a:solidFill>
                  <a:srgbClr val="FFFFFF"/>
                </a:solidFill>
                <a:latin typeface="Times New Roman" panose="02020603050405020304" pitchFamily="18" charset="0"/>
                <a:cs typeface="Times New Roman" panose="02020603050405020304" pitchFamily="18" charset="0"/>
              </a:rPr>
              <a:t> izin </a:t>
            </a:r>
            <a:r>
              <a:rPr sz="2000" spc="-105" dirty="0">
                <a:solidFill>
                  <a:srgbClr val="FFFFFF"/>
                </a:solidFill>
                <a:latin typeface="Times New Roman" panose="02020603050405020304" pitchFamily="18" charset="0"/>
                <a:cs typeface="Times New Roman" panose="02020603050405020304" pitchFamily="18" charset="0"/>
              </a:rPr>
              <a:t>durumları,Yönetim</a:t>
            </a:r>
            <a:r>
              <a:rPr sz="2000" spc="-35" dirty="0">
                <a:solidFill>
                  <a:srgbClr val="FFFFFF"/>
                </a:solidFill>
                <a:latin typeface="Times New Roman" panose="02020603050405020304" pitchFamily="18" charset="0"/>
                <a:cs typeface="Times New Roman" panose="02020603050405020304" pitchFamily="18" charset="0"/>
              </a:rPr>
              <a:t> </a:t>
            </a:r>
            <a:r>
              <a:rPr sz="2000" spc="-65" dirty="0">
                <a:solidFill>
                  <a:srgbClr val="FFFFFF"/>
                </a:solidFill>
                <a:latin typeface="Times New Roman" panose="02020603050405020304" pitchFamily="18" charset="0"/>
                <a:cs typeface="Times New Roman" panose="02020603050405020304" pitchFamily="18" charset="0"/>
              </a:rPr>
              <a:t>Kurulu</a:t>
            </a:r>
            <a:r>
              <a:rPr sz="2000" spc="-35"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tarafından</a:t>
            </a:r>
            <a:r>
              <a:rPr sz="2000" spc="-4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haklı</a:t>
            </a:r>
            <a:r>
              <a:rPr sz="2000" spc="-5"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120" dirty="0">
                <a:solidFill>
                  <a:srgbClr val="FFFFFF"/>
                </a:solidFill>
                <a:latin typeface="Times New Roman" panose="02020603050405020304" pitchFamily="18" charset="0"/>
                <a:cs typeface="Times New Roman" panose="02020603050405020304" pitchFamily="18" charset="0"/>
              </a:rPr>
              <a:t>geçerli</a:t>
            </a:r>
            <a:r>
              <a:rPr sz="2000" spc="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nedenler</a:t>
            </a:r>
            <a:r>
              <a:rPr sz="2000" spc="-1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çerçevesinde</a:t>
            </a:r>
            <a:r>
              <a:rPr sz="2000" spc="15"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değerlendirilir</a:t>
            </a:r>
            <a:r>
              <a:rPr sz="2000" spc="-40" dirty="0">
                <a:solidFill>
                  <a:srgbClr val="FFFFFF"/>
                </a:solidFill>
                <a:latin typeface="Times New Roman" panose="02020603050405020304" pitchFamily="18" charset="0"/>
                <a:cs typeface="Times New Roman" panose="02020603050405020304" pitchFamily="18" charset="0"/>
              </a:rPr>
              <a:t> </a:t>
            </a:r>
            <a:r>
              <a:rPr sz="2000" spc="-35" dirty="0">
                <a:solidFill>
                  <a:srgbClr val="FFFFFF"/>
                </a:solidFill>
                <a:latin typeface="Times New Roman" panose="02020603050405020304" pitchFamily="18" charset="0"/>
                <a:cs typeface="Times New Roman" panose="02020603050405020304" pitchFamily="18" charset="0"/>
              </a:rPr>
              <a:t>ve </a:t>
            </a:r>
            <a:r>
              <a:rPr sz="2000" spc="-130" dirty="0">
                <a:solidFill>
                  <a:srgbClr val="FFFFFF"/>
                </a:solidFill>
                <a:latin typeface="Times New Roman" panose="02020603050405020304" pitchFamily="18" charset="0"/>
                <a:cs typeface="Times New Roman" panose="02020603050405020304" pitchFamily="18" charset="0"/>
              </a:rPr>
              <a:t>izin</a:t>
            </a:r>
            <a:r>
              <a:rPr sz="2000" spc="-3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verilen</a:t>
            </a:r>
            <a:r>
              <a:rPr sz="2000" spc="-3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öğrenciler,</a:t>
            </a:r>
            <a:r>
              <a:rPr sz="2000" spc="-26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görevli</a:t>
            </a:r>
            <a:r>
              <a:rPr sz="2000" spc="-3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oldukları</a:t>
            </a:r>
            <a:r>
              <a:rPr sz="2000" spc="-4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sürece </a:t>
            </a:r>
            <a:r>
              <a:rPr sz="2000" spc="-135" dirty="0">
                <a:solidFill>
                  <a:srgbClr val="FFFFFF"/>
                </a:solidFill>
                <a:latin typeface="Times New Roman" panose="02020603050405020304" pitchFamily="18" charset="0"/>
                <a:cs typeface="Times New Roman" panose="02020603050405020304" pitchFamily="18" charset="0"/>
              </a:rPr>
              <a:t>izinli</a:t>
            </a:r>
            <a:r>
              <a:rPr sz="2000" spc="-45" dirty="0">
                <a:solidFill>
                  <a:srgbClr val="FFFFFF"/>
                </a:solidFill>
                <a:latin typeface="Times New Roman" panose="02020603050405020304" pitchFamily="18" charset="0"/>
                <a:cs typeface="Times New Roman" panose="02020603050405020304" pitchFamily="18" charset="0"/>
              </a:rPr>
              <a:t> </a:t>
            </a:r>
            <a:r>
              <a:rPr sz="2000" spc="-55" dirty="0">
                <a:solidFill>
                  <a:srgbClr val="FFFFFF"/>
                </a:solidFill>
                <a:latin typeface="Times New Roman" panose="02020603050405020304" pitchFamily="18" charset="0"/>
                <a:cs typeface="Times New Roman" panose="02020603050405020304" pitchFamily="18" charset="0"/>
              </a:rPr>
              <a:t>sayılır.</a:t>
            </a:r>
            <a:endParaRPr sz="2000" dirty="0">
              <a:latin typeface="Times New Roman" panose="02020603050405020304" pitchFamily="18" charset="0"/>
              <a:cs typeface="Times New Roman" panose="02020603050405020304" pitchFamily="18" charset="0"/>
            </a:endParaRPr>
          </a:p>
          <a:p>
            <a:pPr marL="241300" marR="5080" indent="-228600" algn="just">
              <a:lnSpc>
                <a:spcPct val="150000"/>
              </a:lnSpc>
              <a:spcBef>
                <a:spcPts val="1000"/>
              </a:spcBef>
              <a:buClr>
                <a:srgbClr val="B71E42"/>
              </a:buClr>
              <a:buSzPct val="95000"/>
              <a:buFont typeface="Wingdings" panose="05000000000000000000"/>
              <a:buChar char=""/>
              <a:tabLst>
                <a:tab pos="241300" algn="l"/>
              </a:tabLst>
            </a:pPr>
            <a:r>
              <a:rPr sz="2000" spc="-75" dirty="0">
                <a:solidFill>
                  <a:srgbClr val="FFFFFF"/>
                </a:solidFill>
                <a:latin typeface="Times New Roman" panose="02020603050405020304" pitchFamily="18" charset="0"/>
                <a:cs typeface="Times New Roman" panose="02020603050405020304" pitchFamily="18" charset="0"/>
              </a:rPr>
              <a:t>Öğrenciye,</a:t>
            </a:r>
            <a:r>
              <a:rPr sz="2000" spc="-254" dirty="0">
                <a:solidFill>
                  <a:srgbClr val="FFFFFF"/>
                </a:solidFill>
                <a:latin typeface="Times New Roman" panose="02020603050405020304" pitchFamily="18" charset="0"/>
                <a:cs typeface="Times New Roman" panose="02020603050405020304" pitchFamily="18" charset="0"/>
              </a:rPr>
              <a:t> </a:t>
            </a:r>
            <a:r>
              <a:rPr sz="2000" spc="-165" dirty="0">
                <a:solidFill>
                  <a:srgbClr val="FFFFFF"/>
                </a:solidFill>
                <a:latin typeface="Times New Roman" panose="02020603050405020304" pitchFamily="18" charset="0"/>
                <a:cs typeface="Times New Roman" panose="02020603050405020304" pitchFamily="18" charset="0"/>
              </a:rPr>
              <a:t>anne,</a:t>
            </a:r>
            <a:r>
              <a:rPr sz="2000" spc="-254" dirty="0">
                <a:solidFill>
                  <a:srgbClr val="FFFFFF"/>
                </a:solidFill>
                <a:latin typeface="Times New Roman" panose="02020603050405020304" pitchFamily="18" charset="0"/>
                <a:cs typeface="Times New Roman" panose="02020603050405020304" pitchFamily="18" charset="0"/>
              </a:rPr>
              <a:t> </a:t>
            </a:r>
            <a:r>
              <a:rPr sz="2000" spc="-195" dirty="0">
                <a:solidFill>
                  <a:srgbClr val="FFFFFF"/>
                </a:solidFill>
                <a:latin typeface="Times New Roman" panose="02020603050405020304" pitchFamily="18" charset="0"/>
                <a:cs typeface="Times New Roman" panose="02020603050405020304" pitchFamily="18" charset="0"/>
              </a:rPr>
              <a:t>baba,</a:t>
            </a:r>
            <a:r>
              <a:rPr sz="2000" spc="-26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kardeş,</a:t>
            </a:r>
            <a:r>
              <a:rPr sz="2000" spc="-229"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eş</a:t>
            </a:r>
            <a:r>
              <a:rPr sz="2000" spc="-10"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3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çocuklarının </a:t>
            </a:r>
            <a:r>
              <a:rPr sz="2000" spc="-160" dirty="0">
                <a:solidFill>
                  <a:srgbClr val="FFFFFF"/>
                </a:solidFill>
                <a:latin typeface="Times New Roman" panose="02020603050405020304" pitchFamily="18" charset="0"/>
                <a:cs typeface="Times New Roman" panose="02020603050405020304" pitchFamily="18" charset="0"/>
              </a:rPr>
              <a:t>vefatında</a:t>
            </a:r>
            <a:r>
              <a:rPr sz="2000" spc="-385"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Yönetim </a:t>
            </a:r>
            <a:r>
              <a:rPr sz="2000" spc="-65" dirty="0">
                <a:solidFill>
                  <a:srgbClr val="FFFFFF"/>
                </a:solidFill>
                <a:latin typeface="Times New Roman" panose="02020603050405020304" pitchFamily="18" charset="0"/>
                <a:cs typeface="Times New Roman" panose="02020603050405020304" pitchFamily="18" charset="0"/>
              </a:rPr>
              <a:t>Kurulu</a:t>
            </a:r>
            <a:r>
              <a:rPr sz="2000" spc="-7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kararıyla</a:t>
            </a:r>
            <a:r>
              <a:rPr sz="2000" spc="-70" dirty="0">
                <a:solidFill>
                  <a:srgbClr val="FFFFFF"/>
                </a:solidFill>
                <a:latin typeface="Times New Roman" panose="02020603050405020304" pitchFamily="18" charset="0"/>
                <a:cs typeface="Times New Roman" panose="02020603050405020304" pitchFamily="18" charset="0"/>
              </a:rPr>
              <a:t> </a:t>
            </a:r>
            <a:r>
              <a:rPr sz="2000" dirty="0">
                <a:solidFill>
                  <a:srgbClr val="FFFFFF"/>
                </a:solidFill>
                <a:latin typeface="Times New Roman" panose="02020603050405020304" pitchFamily="18" charset="0"/>
                <a:cs typeface="Times New Roman" panose="02020603050405020304" pitchFamily="18" charset="0"/>
              </a:rPr>
              <a:t>7</a:t>
            </a:r>
            <a:r>
              <a:rPr sz="2000" spc="-4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gün</a:t>
            </a:r>
            <a:r>
              <a:rPr sz="2000" spc="-6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izin </a:t>
            </a:r>
            <a:r>
              <a:rPr sz="2000" spc="-35" dirty="0">
                <a:solidFill>
                  <a:srgbClr val="FFFFFF"/>
                </a:solidFill>
                <a:latin typeface="Times New Roman" panose="02020603050405020304" pitchFamily="18" charset="0"/>
                <a:cs typeface="Times New Roman" panose="02020603050405020304" pitchFamily="18" charset="0"/>
              </a:rPr>
              <a:t>verilir.</a:t>
            </a:r>
            <a:endParaRPr sz="2000" dirty="0">
              <a:latin typeface="Times New Roman" panose="02020603050405020304" pitchFamily="18" charset="0"/>
              <a:cs typeface="Times New Roman" panose="02020603050405020304" pitchFamily="18" charset="0"/>
            </a:endParaRPr>
          </a:p>
          <a:p>
            <a:pPr marL="241300" marR="563245" indent="-228600" algn="just">
              <a:lnSpc>
                <a:spcPct val="150000"/>
              </a:lnSpc>
              <a:spcBef>
                <a:spcPts val="1010"/>
              </a:spcBef>
              <a:buClr>
                <a:srgbClr val="B71E42"/>
              </a:buClr>
              <a:buSzPct val="95000"/>
              <a:buFont typeface="Wingdings" panose="05000000000000000000"/>
              <a:buChar char=""/>
              <a:tabLst>
                <a:tab pos="241300" algn="l"/>
              </a:tabLst>
            </a:pPr>
            <a:r>
              <a:rPr sz="2000" spc="-85" dirty="0">
                <a:solidFill>
                  <a:srgbClr val="FFFFFF"/>
                </a:solidFill>
                <a:latin typeface="Times New Roman" panose="02020603050405020304" pitchFamily="18" charset="0"/>
                <a:cs typeface="Times New Roman" panose="02020603050405020304" pitchFamily="18" charset="0"/>
              </a:rPr>
              <a:t>Bunun</a:t>
            </a:r>
            <a:r>
              <a:rPr sz="2000" spc="-4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dışındaki</a:t>
            </a:r>
            <a:r>
              <a:rPr sz="2000" spc="-3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tüm</a:t>
            </a:r>
            <a:r>
              <a:rPr sz="2000" spc="-3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mazeretler</a:t>
            </a:r>
            <a:r>
              <a:rPr sz="2000" spc="-55" dirty="0">
                <a:solidFill>
                  <a:srgbClr val="FFFFFF"/>
                </a:solidFill>
                <a:latin typeface="Times New Roman" panose="02020603050405020304" pitchFamily="18" charset="0"/>
                <a:cs typeface="Times New Roman" panose="02020603050405020304" pitchFamily="18" charset="0"/>
              </a:rPr>
              <a:t> </a:t>
            </a:r>
            <a:r>
              <a:rPr sz="2000" spc="-140" dirty="0" err="1">
                <a:solidFill>
                  <a:srgbClr val="FFFFFF"/>
                </a:solidFill>
                <a:latin typeface="Times New Roman" panose="02020603050405020304" pitchFamily="18" charset="0"/>
                <a:cs typeface="Times New Roman" panose="02020603050405020304" pitchFamily="18" charset="0"/>
              </a:rPr>
              <a:t>ve</a:t>
            </a:r>
            <a:r>
              <a:rPr sz="2000" spc="-25" dirty="0">
                <a:solidFill>
                  <a:srgbClr val="FFFFFF"/>
                </a:solidFill>
                <a:latin typeface="Times New Roman" panose="02020603050405020304" pitchFamily="18" charset="0"/>
                <a:cs typeface="Times New Roman" panose="02020603050405020304" pitchFamily="18" charset="0"/>
              </a:rPr>
              <a:t> </a:t>
            </a:r>
            <a:r>
              <a:rPr sz="2000" spc="-60" dirty="0" err="1" smtClean="0">
                <a:solidFill>
                  <a:srgbClr val="FFFFFF"/>
                </a:solidFill>
                <a:latin typeface="Times New Roman" panose="02020603050405020304" pitchFamily="18" charset="0"/>
                <a:cs typeface="Times New Roman" panose="02020603050405020304" pitchFamily="18" charset="0"/>
              </a:rPr>
              <a:t>raporlu</a:t>
            </a:r>
            <a:r>
              <a:rPr lang="tr-TR" sz="2000" spc="-60" dirty="0" smtClean="0">
                <a:solidFill>
                  <a:srgbClr val="FFFFFF"/>
                </a:solidFill>
                <a:latin typeface="Times New Roman" panose="02020603050405020304" pitchFamily="18" charset="0"/>
                <a:cs typeface="Times New Roman" panose="02020603050405020304" pitchFamily="18" charset="0"/>
              </a:rPr>
              <a:t> </a:t>
            </a:r>
            <a:r>
              <a:rPr sz="2000" spc="-110" dirty="0" err="1" smtClean="0">
                <a:solidFill>
                  <a:srgbClr val="FFFFFF"/>
                </a:solidFill>
                <a:latin typeface="Times New Roman" panose="02020603050405020304" pitchFamily="18" charset="0"/>
                <a:cs typeface="Times New Roman" panose="02020603050405020304" pitchFamily="18" charset="0"/>
              </a:rPr>
              <a:t>olunan</a:t>
            </a:r>
            <a:r>
              <a:rPr sz="2000" spc="-45" dirty="0" smtClean="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süreler</a:t>
            </a:r>
            <a:r>
              <a:rPr sz="2000" spc="-3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devamsızlıktan</a:t>
            </a:r>
            <a:r>
              <a:rPr sz="2000" spc="-45" dirty="0">
                <a:solidFill>
                  <a:srgbClr val="FFFFFF"/>
                </a:solidFill>
                <a:latin typeface="Times New Roman" panose="02020603050405020304" pitchFamily="18" charset="0"/>
                <a:cs typeface="Times New Roman" panose="02020603050405020304" pitchFamily="18" charset="0"/>
              </a:rPr>
              <a:t> </a:t>
            </a:r>
            <a:r>
              <a:rPr sz="2000" spc="-40" dirty="0">
                <a:solidFill>
                  <a:srgbClr val="FFFFFF"/>
                </a:solidFill>
                <a:latin typeface="Times New Roman" panose="02020603050405020304" pitchFamily="18" charset="0"/>
                <a:cs typeface="Times New Roman" panose="02020603050405020304" pitchFamily="18" charset="0"/>
              </a:rPr>
              <a:t>sayılır.</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6294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961440" y="3079495"/>
            <a:ext cx="2159000" cy="1059906"/>
          </a:xfrm>
          <a:prstGeom prst="rect">
            <a:avLst/>
          </a:prstGeom>
        </p:spPr>
        <p:txBody>
          <a:bodyPr vert="horz" wrap="square" lIns="0" tIns="74295" rIns="0" bIns="0" rtlCol="0">
            <a:spAutoFit/>
          </a:bodyPr>
          <a:lstStyle/>
          <a:p>
            <a:pPr marL="12700" marR="5080" algn="ctr">
              <a:spcBef>
                <a:spcPts val="585"/>
              </a:spcBef>
            </a:pPr>
            <a:r>
              <a:rPr lang="tr-TR" sz="3200" b="1" spc="360" dirty="0" smtClean="0">
                <a:latin typeface="Times New Roman" panose="02020603050405020304" pitchFamily="18" charset="0"/>
                <a:cs typeface="Times New Roman" panose="02020603050405020304" pitchFamily="18" charset="0"/>
              </a:rPr>
              <a:t>BİLGİ PAKETİ</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267200" y="0"/>
            <a:ext cx="79251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006182" y="5029200"/>
            <a:ext cx="5249545" cy="1589987"/>
          </a:xfrm>
          <a:prstGeom prst="rect">
            <a:avLst/>
          </a:prstGeom>
        </p:spPr>
        <p:txBody>
          <a:bodyPr vert="horz" wrap="square" lIns="0" tIns="12700" rIns="0" bIns="0" rtlCol="0">
            <a:spAutoFit/>
          </a:bodyPr>
          <a:lstStyle/>
          <a:p>
            <a:pPr marL="0" marR="0" lvl="0" indent="0" algn="just" rtl="0">
              <a:lnSpc>
                <a:spcPct val="150000"/>
              </a:lnSpc>
              <a:spcBef>
                <a:spcPts val="0"/>
              </a:spcBef>
              <a:spcAft>
                <a:spcPts val="0"/>
              </a:spcAft>
              <a:buClr>
                <a:srgbClr val="000000"/>
              </a:buClr>
              <a:buSzPts val="1800"/>
              <a:buFont typeface="Arial" panose="020B0604020202020204"/>
              <a:buNone/>
            </a:pPr>
            <a:r>
              <a:rPr lang="tr-TR" sz="1400" b="1" i="0" u="none" strike="noStrike" cap="none" dirty="0" smtClean="0">
                <a:solidFill>
                  <a:schemeClr val="bg1"/>
                </a:solidFill>
                <a:latin typeface="Times New Roman" panose="02020603050405020304"/>
                <a:ea typeface="Times New Roman" panose="02020603050405020304"/>
                <a:cs typeface="Times New Roman" panose="02020603050405020304"/>
                <a:sym typeface="Times New Roman" panose="02020603050405020304"/>
              </a:rPr>
              <a:t>Bilgi paketinden;</a:t>
            </a:r>
          </a:p>
          <a:p>
            <a:pPr marL="285750" marR="0" lvl="0" indent="-285750" algn="just" rtl="0">
              <a:lnSpc>
                <a:spcPct val="150000"/>
              </a:lnSpc>
              <a:spcBef>
                <a:spcPts val="0"/>
              </a:spcBef>
              <a:spcAft>
                <a:spcPts val="0"/>
              </a:spcAft>
              <a:buClr>
                <a:schemeClr val="dk1"/>
              </a:buClr>
              <a:buSzPts val="1800"/>
              <a:buFont typeface="Times New Roman" panose="02020603050405020304"/>
              <a:buChar char="-"/>
            </a:pPr>
            <a:r>
              <a:rPr lang="tr-TR" sz="1400" b="1" i="0" u="none" strike="noStrike" cap="none" dirty="0" smtClean="0">
                <a:solidFill>
                  <a:schemeClr val="bg1"/>
                </a:solidFill>
                <a:latin typeface="Times New Roman" panose="02020603050405020304"/>
                <a:ea typeface="Times New Roman" panose="02020603050405020304"/>
                <a:cs typeface="Times New Roman" panose="02020603050405020304"/>
                <a:sym typeface="Times New Roman" panose="02020603050405020304"/>
              </a:rPr>
              <a:t>Ders içerikleri,</a:t>
            </a:r>
          </a:p>
          <a:p>
            <a:pPr marL="285750" marR="0" lvl="0" indent="-285750" algn="just" rtl="0">
              <a:lnSpc>
                <a:spcPct val="150000"/>
              </a:lnSpc>
              <a:spcBef>
                <a:spcPts val="0"/>
              </a:spcBef>
              <a:spcAft>
                <a:spcPts val="0"/>
              </a:spcAft>
              <a:buClr>
                <a:schemeClr val="dk1"/>
              </a:buClr>
              <a:buSzPts val="1800"/>
              <a:buFont typeface="Times New Roman" panose="02020603050405020304"/>
              <a:buChar char="-"/>
            </a:pPr>
            <a:r>
              <a:rPr lang="tr-TR" sz="1400" b="1" i="0" u="none" strike="noStrike" cap="none" dirty="0" smtClean="0">
                <a:solidFill>
                  <a:schemeClr val="bg1"/>
                </a:solidFill>
                <a:latin typeface="Times New Roman" panose="02020603050405020304"/>
                <a:ea typeface="Times New Roman" panose="02020603050405020304"/>
                <a:cs typeface="Times New Roman" panose="02020603050405020304"/>
                <a:sym typeface="Times New Roman" panose="02020603050405020304"/>
              </a:rPr>
              <a:t>Dersle ilgili ayrıntılı bilgi,</a:t>
            </a:r>
          </a:p>
          <a:p>
            <a:pPr marL="285750" marR="0" lvl="0" indent="-285750" algn="just" rtl="0">
              <a:lnSpc>
                <a:spcPct val="150000"/>
              </a:lnSpc>
              <a:spcBef>
                <a:spcPts val="0"/>
              </a:spcBef>
              <a:spcAft>
                <a:spcPts val="0"/>
              </a:spcAft>
              <a:buClr>
                <a:schemeClr val="dk1"/>
              </a:buClr>
              <a:buSzPts val="1800"/>
              <a:buFont typeface="Times New Roman" panose="02020603050405020304"/>
              <a:buChar char="-"/>
            </a:pPr>
            <a:r>
              <a:rPr lang="tr-TR" sz="1400" b="1" i="0" u="none" strike="noStrike" cap="none" dirty="0" smtClean="0">
                <a:solidFill>
                  <a:schemeClr val="bg1"/>
                </a:solidFill>
                <a:latin typeface="Times New Roman" panose="02020603050405020304"/>
                <a:ea typeface="Times New Roman" panose="02020603050405020304"/>
                <a:cs typeface="Times New Roman" panose="02020603050405020304"/>
                <a:sym typeface="Times New Roman" panose="02020603050405020304"/>
              </a:rPr>
              <a:t>Program yeterlilikleri,</a:t>
            </a:r>
          </a:p>
          <a:p>
            <a:pPr marL="285750" marR="0" lvl="0" indent="-285750" algn="just" rtl="0">
              <a:lnSpc>
                <a:spcPct val="150000"/>
              </a:lnSpc>
              <a:spcBef>
                <a:spcPts val="0"/>
              </a:spcBef>
              <a:spcAft>
                <a:spcPts val="0"/>
              </a:spcAft>
              <a:buClr>
                <a:schemeClr val="dk1"/>
              </a:buClr>
              <a:buSzPts val="1800"/>
              <a:buFont typeface="Times New Roman" panose="02020603050405020304"/>
              <a:buChar char="-"/>
            </a:pPr>
            <a:r>
              <a:rPr lang="tr-TR" sz="1400" b="1" i="0" u="none" strike="noStrike" cap="none" dirty="0" smtClean="0">
                <a:solidFill>
                  <a:schemeClr val="bg1"/>
                </a:solidFill>
                <a:latin typeface="Times New Roman" panose="02020603050405020304"/>
                <a:ea typeface="Times New Roman" panose="02020603050405020304"/>
                <a:cs typeface="Times New Roman" panose="02020603050405020304"/>
                <a:sym typeface="Times New Roman" panose="02020603050405020304"/>
              </a:rPr>
              <a:t>Öğrenci kazanımlarına ulaşılabilir.</a:t>
            </a:r>
            <a:endParaRPr lang="tr-TR" sz="1400" b="1" i="0" u="none" strike="noStrike" cap="none" dirty="0">
              <a:solidFill>
                <a:schemeClr val="bg1"/>
              </a:solidFill>
              <a:latin typeface="Times New Roman" panose="02020603050405020304"/>
              <a:ea typeface="Times New Roman" panose="02020603050405020304"/>
              <a:cs typeface="Times New Roman" panose="02020603050405020304"/>
              <a:sym typeface="Times New Roman" panose="02020603050405020304"/>
            </a:endParaRPr>
          </a:p>
        </p:txBody>
      </p:sp>
      <p:pic>
        <p:nvPicPr>
          <p:cNvPr id="11" name="Google Shape;215;p167"/>
          <p:cNvPicPr preferRelativeResize="0"/>
          <p:nvPr/>
        </p:nvPicPr>
        <p:blipFill rotWithShape="1">
          <a:blip r:embed="rId5"/>
          <a:srcRect l="8041" r="8434"/>
          <a:stretch>
            <a:fillRect/>
          </a:stretch>
        </p:blipFill>
        <p:spPr>
          <a:xfrm>
            <a:off x="4613822" y="174637"/>
            <a:ext cx="7527807" cy="4724400"/>
          </a:xfrm>
          <a:prstGeom prst="rect">
            <a:avLst/>
          </a:prstGeom>
          <a:noFill/>
          <a:ln>
            <a:noFill/>
          </a:ln>
        </p:spPr>
      </p:pic>
      <p:pic>
        <p:nvPicPr>
          <p:cNvPr id="12" name="Google Shape;217;p167"/>
          <p:cNvPicPr preferRelativeResize="0"/>
          <p:nvPr/>
        </p:nvPicPr>
        <p:blipFill rotWithShape="1">
          <a:blip r:embed="rId6"/>
          <a:srcRect/>
          <a:stretch>
            <a:fillRect/>
          </a:stretch>
        </p:blipFill>
        <p:spPr>
          <a:xfrm>
            <a:off x="5791201" y="1413510"/>
            <a:ext cx="838200" cy="155873"/>
          </a:xfrm>
          <a:prstGeom prst="rect">
            <a:avLst/>
          </a:prstGeom>
          <a:noFill/>
          <a:ln>
            <a:noFill/>
          </a:ln>
        </p:spPr>
      </p:pic>
      <p:pic>
        <p:nvPicPr>
          <p:cNvPr id="13" name="Google Shape;216;p167"/>
          <p:cNvPicPr preferRelativeResize="0"/>
          <p:nvPr/>
        </p:nvPicPr>
        <p:blipFill rotWithShape="1">
          <a:blip r:embed="rId7"/>
          <a:srcRect/>
          <a:stretch>
            <a:fillRect/>
          </a:stretch>
        </p:blipFill>
        <p:spPr>
          <a:xfrm>
            <a:off x="4927679" y="1684547"/>
            <a:ext cx="1168321" cy="759697"/>
          </a:xfrm>
          <a:prstGeom prst="rect">
            <a:avLst/>
          </a:prstGeom>
          <a:noFill/>
          <a:ln>
            <a:noFill/>
          </a:ln>
        </p:spPr>
      </p:pic>
      <p:pic>
        <p:nvPicPr>
          <p:cNvPr id="14" name="Google Shape;218;p167"/>
          <p:cNvPicPr preferRelativeResize="0"/>
          <p:nvPr/>
        </p:nvPicPr>
        <p:blipFill rotWithShape="1">
          <a:blip r:embed="rId8"/>
          <a:srcRect/>
          <a:stretch>
            <a:fillRect/>
          </a:stretch>
        </p:blipFill>
        <p:spPr>
          <a:xfrm>
            <a:off x="5389322" y="1413778"/>
            <a:ext cx="401371" cy="293434"/>
          </a:xfrm>
          <a:prstGeom prst="rect">
            <a:avLst/>
          </a:prstGeom>
          <a:noFill/>
          <a:ln>
            <a:noFill/>
          </a:ln>
        </p:spPr>
      </p:pic>
      <p:pic>
        <p:nvPicPr>
          <p:cNvPr id="15" name="Google Shape;217;p167"/>
          <p:cNvPicPr preferRelativeResize="0"/>
          <p:nvPr/>
        </p:nvPicPr>
        <p:blipFill rotWithShape="1">
          <a:blip r:embed="rId6"/>
          <a:srcRect/>
          <a:stretch>
            <a:fillRect/>
          </a:stretch>
        </p:blipFill>
        <p:spPr>
          <a:xfrm>
            <a:off x="7848600" y="457200"/>
            <a:ext cx="521970" cy="240030"/>
          </a:xfrm>
          <a:prstGeom prst="rect">
            <a:avLst/>
          </a:prstGeom>
          <a:noFill/>
          <a:ln>
            <a:noFill/>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5532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961440" y="3079495"/>
            <a:ext cx="2159000" cy="947054"/>
          </a:xfrm>
          <a:prstGeom prst="rect">
            <a:avLst/>
          </a:prstGeom>
        </p:spPr>
        <p:txBody>
          <a:bodyPr vert="horz" wrap="square" lIns="0" tIns="74295" rIns="0" bIns="0" rtlCol="0">
            <a:spAutoFit/>
          </a:bodyPr>
          <a:lstStyle/>
          <a:p>
            <a:pPr marL="12700" marR="5080" algn="ctr">
              <a:lnSpc>
                <a:spcPts val="3400"/>
              </a:lnSpc>
              <a:spcBef>
                <a:spcPts val="585"/>
              </a:spcBef>
            </a:pPr>
            <a:r>
              <a:rPr lang="tr-TR" sz="3200" b="1" spc="360" dirty="0" smtClean="0">
                <a:latin typeface="Times New Roman" panose="02020603050405020304" pitchFamily="18" charset="0"/>
                <a:cs typeface="Times New Roman" panose="02020603050405020304" pitchFamily="18" charset="0"/>
              </a:rPr>
              <a:t>BİLGİ PAKETİ</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654296" y="0"/>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pic>
        <p:nvPicPr>
          <p:cNvPr id="15" name="Google Shape;234;p6"/>
          <p:cNvPicPr preferRelativeResize="0"/>
          <p:nvPr/>
        </p:nvPicPr>
        <p:blipFill rotWithShape="1">
          <a:blip r:embed="rId5"/>
          <a:srcRect r="1373"/>
          <a:stretch>
            <a:fillRect/>
          </a:stretch>
        </p:blipFill>
        <p:spPr>
          <a:xfrm>
            <a:off x="4983988" y="838200"/>
            <a:ext cx="7055612" cy="3886200"/>
          </a:xfrm>
          <a:prstGeom prst="rect">
            <a:avLst/>
          </a:prstGeom>
          <a:noFill/>
          <a:ln>
            <a:noFill/>
          </a:ln>
        </p:spPr>
      </p:pic>
      <p:pic>
        <p:nvPicPr>
          <p:cNvPr id="16" name="Google Shape;241;p6"/>
          <p:cNvPicPr preferRelativeResize="0"/>
          <p:nvPr/>
        </p:nvPicPr>
        <p:blipFill rotWithShape="1">
          <a:blip r:embed="rId6"/>
          <a:srcRect b="8452"/>
          <a:stretch>
            <a:fillRect/>
          </a:stretch>
        </p:blipFill>
        <p:spPr>
          <a:xfrm>
            <a:off x="7467600" y="3100210"/>
            <a:ext cx="4267200" cy="2995790"/>
          </a:xfrm>
          <a:prstGeom prst="rect">
            <a:avLst/>
          </a:prstGeom>
          <a:noFill/>
          <a:ln>
            <a:noFill/>
          </a:ln>
        </p:spPr>
      </p:pic>
      <p:pic>
        <p:nvPicPr>
          <p:cNvPr id="17" name="Google Shape;236;p6"/>
          <p:cNvPicPr preferRelativeResize="0"/>
          <p:nvPr/>
        </p:nvPicPr>
        <p:blipFill rotWithShape="1">
          <a:blip r:embed="rId7"/>
          <a:srcRect/>
          <a:stretch>
            <a:fillRect/>
          </a:stretch>
        </p:blipFill>
        <p:spPr>
          <a:xfrm rot="-6958502">
            <a:off x="6022748" y="3440436"/>
            <a:ext cx="1669995" cy="542021"/>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5532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961440" y="3079495"/>
            <a:ext cx="2772360" cy="1059906"/>
          </a:xfrm>
          <a:prstGeom prst="rect">
            <a:avLst/>
          </a:prstGeom>
        </p:spPr>
        <p:txBody>
          <a:bodyPr vert="horz" wrap="square" lIns="0" tIns="74295" rIns="0" bIns="0" rtlCol="0">
            <a:spAutoFit/>
          </a:bodyPr>
          <a:lstStyle/>
          <a:p>
            <a:pPr marL="12700" marR="5080" algn="ctr">
              <a:spcBef>
                <a:spcPts val="585"/>
              </a:spcBef>
            </a:pPr>
            <a:r>
              <a:rPr sz="3200" b="1" spc="360" dirty="0">
                <a:latin typeface="Times New Roman" panose="02020603050405020304" pitchFamily="18" charset="0"/>
                <a:cs typeface="Times New Roman" panose="02020603050405020304" pitchFamily="18" charset="0"/>
              </a:rPr>
              <a:t>UZAKTAN </a:t>
            </a:r>
            <a:r>
              <a:rPr sz="3200" b="1" spc="145" dirty="0">
                <a:latin typeface="Times New Roman" panose="02020603050405020304" pitchFamily="18" charset="0"/>
                <a:cs typeface="Times New Roman" panose="02020603050405020304" pitchFamily="18" charset="0"/>
              </a:rPr>
              <a:t>EĞİTİM</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654296" y="0"/>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029200" y="1066800"/>
            <a:ext cx="6827490" cy="4642296"/>
          </a:xfrm>
          <a:prstGeom prst="rect">
            <a:avLst/>
          </a:prstGeom>
        </p:spPr>
        <p:txBody>
          <a:bodyPr vert="horz" wrap="square" lIns="0" tIns="12700" rIns="0" bIns="0" rtlCol="0">
            <a:spAutoFit/>
          </a:bodyPr>
          <a:lstStyle/>
          <a:p>
            <a:pPr marL="241300" marR="5080" indent="-228600" algn="just">
              <a:lnSpc>
                <a:spcPct val="150000"/>
              </a:lnSpc>
              <a:spcBef>
                <a:spcPts val="100"/>
              </a:spcBef>
              <a:buClr>
                <a:srgbClr val="B71E42"/>
              </a:buClr>
              <a:buSzPct val="95000"/>
              <a:buFont typeface="Wingdings" panose="05000000000000000000"/>
              <a:buChar char=""/>
              <a:tabLst>
                <a:tab pos="241300" algn="l"/>
                <a:tab pos="3522345" algn="l"/>
              </a:tabLst>
            </a:pPr>
            <a:r>
              <a:rPr sz="2000" spc="-135" dirty="0">
                <a:solidFill>
                  <a:srgbClr val="FFFFFF"/>
                </a:solidFill>
                <a:latin typeface="Times New Roman" panose="02020603050405020304" pitchFamily="18" charset="0"/>
                <a:cs typeface="Times New Roman" panose="02020603050405020304" pitchFamily="18" charset="0"/>
              </a:rPr>
              <a:t>Pandemi</a:t>
            </a:r>
            <a:r>
              <a:rPr sz="200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nedeniyle</a:t>
            </a:r>
            <a:r>
              <a:rPr sz="2000" spc="-345" dirty="0">
                <a:solidFill>
                  <a:srgbClr val="FFFFFF"/>
                </a:solidFill>
                <a:latin typeface="Times New Roman" panose="02020603050405020304" pitchFamily="18" charset="0"/>
                <a:cs typeface="Times New Roman" panose="02020603050405020304" pitchFamily="18" charset="0"/>
              </a:rPr>
              <a:t> </a:t>
            </a:r>
            <a:r>
              <a:rPr sz="2000" dirty="0">
                <a:solidFill>
                  <a:srgbClr val="FFFFFF"/>
                </a:solidFill>
                <a:latin typeface="Times New Roman" panose="02020603050405020304" pitchFamily="18" charset="0"/>
                <a:cs typeface="Times New Roman" panose="02020603050405020304" pitchFamily="18" charset="0"/>
              </a:rPr>
              <a:t>YÖK’ün</a:t>
            </a:r>
            <a:r>
              <a:rPr sz="2000" spc="-10"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kararı</a:t>
            </a:r>
            <a:r>
              <a:rPr sz="2000" spc="-15"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doğrultusunda </a:t>
            </a:r>
            <a:r>
              <a:rPr sz="2000" spc="-65" dirty="0">
                <a:solidFill>
                  <a:srgbClr val="FFFFFF"/>
                </a:solidFill>
                <a:latin typeface="Times New Roman" panose="02020603050405020304" pitchFamily="18" charset="0"/>
                <a:cs typeface="Times New Roman" panose="02020603050405020304" pitchFamily="18" charset="0"/>
              </a:rPr>
              <a:t>2019-</a:t>
            </a:r>
            <a:r>
              <a:rPr sz="2000" spc="-60" dirty="0">
                <a:solidFill>
                  <a:srgbClr val="FFFFFF"/>
                </a:solidFill>
                <a:latin typeface="Times New Roman" panose="02020603050405020304" pitchFamily="18" charset="0"/>
                <a:cs typeface="Times New Roman" panose="02020603050405020304" pitchFamily="18" charset="0"/>
              </a:rPr>
              <a:t>2020</a:t>
            </a:r>
            <a:r>
              <a:rPr sz="2000" spc="-254"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Akademik</a:t>
            </a:r>
            <a:r>
              <a:rPr sz="2000" spc="-315"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Yılı</a:t>
            </a:r>
            <a:r>
              <a:rPr sz="2000" spc="-1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Bahar</a:t>
            </a:r>
            <a:r>
              <a:rPr sz="2000" spc="-2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Döneminde </a:t>
            </a:r>
            <a:r>
              <a:rPr sz="2000" spc="-95" dirty="0">
                <a:solidFill>
                  <a:srgbClr val="FFFFFF"/>
                </a:solidFill>
                <a:latin typeface="Times New Roman" panose="02020603050405020304" pitchFamily="18" charset="0"/>
                <a:cs typeface="Times New Roman" panose="02020603050405020304" pitchFamily="18" charset="0"/>
              </a:rPr>
              <a:t>Üniversitemiz</a:t>
            </a:r>
            <a:r>
              <a:rPr sz="2000" spc="-5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Bilgi</a:t>
            </a:r>
            <a:r>
              <a:rPr sz="2000" spc="-45" dirty="0">
                <a:solidFill>
                  <a:srgbClr val="FFFFFF"/>
                </a:solidFill>
                <a:latin typeface="Times New Roman" panose="02020603050405020304" pitchFamily="18" charset="0"/>
                <a:cs typeface="Times New Roman" panose="02020603050405020304" pitchFamily="18" charset="0"/>
              </a:rPr>
              <a:t> </a:t>
            </a:r>
            <a:r>
              <a:rPr sz="2000" spc="-95" dirty="0" err="1">
                <a:solidFill>
                  <a:srgbClr val="FFFFFF"/>
                </a:solidFill>
                <a:latin typeface="Times New Roman" panose="02020603050405020304" pitchFamily="18" charset="0"/>
                <a:cs typeface="Times New Roman" panose="02020603050405020304" pitchFamily="18" charset="0"/>
              </a:rPr>
              <a:t>İşlem</a:t>
            </a:r>
            <a:r>
              <a:rPr sz="2000" spc="-30" dirty="0">
                <a:solidFill>
                  <a:srgbClr val="FFFFFF"/>
                </a:solidFill>
                <a:latin typeface="Times New Roman" panose="02020603050405020304" pitchFamily="18" charset="0"/>
                <a:cs typeface="Times New Roman" panose="02020603050405020304" pitchFamily="18" charset="0"/>
              </a:rPr>
              <a:t> </a:t>
            </a:r>
            <a:r>
              <a:rPr sz="2000" spc="-10" dirty="0" err="1" smtClean="0">
                <a:solidFill>
                  <a:srgbClr val="FFFFFF"/>
                </a:solidFill>
                <a:latin typeface="Times New Roman" panose="02020603050405020304" pitchFamily="18" charset="0"/>
                <a:cs typeface="Times New Roman" panose="02020603050405020304" pitchFamily="18" charset="0"/>
              </a:rPr>
              <a:t>Daire</a:t>
            </a:r>
            <a:r>
              <a:rPr lang="tr-TR" sz="2000" dirty="0">
                <a:solidFill>
                  <a:schemeClr val="bg1"/>
                </a:solidFill>
                <a:latin typeface="Times New Roman" panose="02020603050405020304" pitchFamily="18" charset="0"/>
                <a:cs typeface="Times New Roman" panose="02020603050405020304" pitchFamily="18" charset="0"/>
              </a:rPr>
              <a:t> </a:t>
            </a:r>
            <a:r>
              <a:rPr sz="2000" spc="-40" dirty="0" err="1" smtClean="0">
                <a:solidFill>
                  <a:srgbClr val="FFFFFF"/>
                </a:solidFill>
                <a:latin typeface="Times New Roman" panose="02020603050405020304" pitchFamily="18" charset="0"/>
                <a:cs typeface="Times New Roman" panose="02020603050405020304" pitchFamily="18" charset="0"/>
              </a:rPr>
              <a:t>Başkanlığınca</a:t>
            </a:r>
            <a:r>
              <a:rPr sz="2000" spc="-40" dirty="0" smtClean="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kendi</a:t>
            </a:r>
            <a:r>
              <a:rPr sz="200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imkânlarıyla</a:t>
            </a:r>
            <a:r>
              <a:rPr sz="2000" spc="-3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hazırlanan,</a:t>
            </a:r>
            <a:r>
              <a:rPr sz="2000" spc="-254"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zamandan</a:t>
            </a:r>
            <a:r>
              <a:rPr sz="2000" spc="-15"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135" dirty="0">
                <a:solidFill>
                  <a:srgbClr val="FFFFFF"/>
                </a:solidFill>
                <a:latin typeface="Times New Roman" panose="02020603050405020304" pitchFamily="18" charset="0"/>
                <a:cs typeface="Times New Roman" panose="02020603050405020304" pitchFamily="18" charset="0"/>
              </a:rPr>
              <a:t>mekandan</a:t>
            </a:r>
            <a:r>
              <a:rPr sz="2000" spc="-2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tamamen</a:t>
            </a:r>
            <a:r>
              <a:rPr sz="2000" spc="-3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bağımsız</a:t>
            </a:r>
            <a:r>
              <a:rPr sz="2000" spc="-50" dirty="0">
                <a:solidFill>
                  <a:srgbClr val="FFFFFF"/>
                </a:solidFill>
                <a:latin typeface="Times New Roman" panose="02020603050405020304" pitchFamily="18" charset="0"/>
                <a:cs typeface="Times New Roman" panose="02020603050405020304" pitchFamily="18" charset="0"/>
              </a:rPr>
              <a:t> </a:t>
            </a:r>
            <a:r>
              <a:rPr sz="2000" spc="-80" dirty="0">
                <a:solidFill>
                  <a:srgbClr val="FFFFFF"/>
                </a:solidFill>
                <a:latin typeface="Times New Roman" panose="02020603050405020304" pitchFamily="18" charset="0"/>
                <a:cs typeface="Times New Roman" panose="02020603050405020304" pitchFamily="18" charset="0"/>
              </a:rPr>
              <a:t>bir</a:t>
            </a:r>
            <a:r>
              <a:rPr sz="2000" spc="-3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şekilde </a:t>
            </a:r>
            <a:r>
              <a:rPr sz="2000" spc="-80" dirty="0">
                <a:solidFill>
                  <a:srgbClr val="FFFFFF"/>
                </a:solidFill>
                <a:latin typeface="Times New Roman" panose="02020603050405020304" pitchFamily="18" charset="0"/>
                <a:cs typeface="Times New Roman" panose="02020603050405020304" pitchFamily="18" charset="0"/>
              </a:rPr>
              <a:t>öğrencinin</a:t>
            </a:r>
            <a:r>
              <a:rPr sz="2000" spc="-5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1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öğretim</a:t>
            </a:r>
            <a:r>
              <a:rPr sz="2000" spc="-6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üyesinin</a:t>
            </a:r>
            <a:r>
              <a:rPr sz="2000" spc="-4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kampüse</a:t>
            </a:r>
            <a:r>
              <a:rPr sz="2000" spc="-4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gelme </a:t>
            </a:r>
            <a:r>
              <a:rPr sz="2000" spc="-75" dirty="0">
                <a:solidFill>
                  <a:srgbClr val="FFFFFF"/>
                </a:solidFill>
                <a:latin typeface="Times New Roman" panose="02020603050405020304" pitchFamily="18" charset="0"/>
                <a:cs typeface="Times New Roman" panose="02020603050405020304" pitchFamily="18" charset="0"/>
              </a:rPr>
              <a:t>zorunluluğu</a:t>
            </a:r>
            <a:r>
              <a:rPr sz="2000" spc="-65" dirty="0">
                <a:solidFill>
                  <a:srgbClr val="FFFFFF"/>
                </a:solidFill>
                <a:latin typeface="Times New Roman" panose="02020603050405020304" pitchFamily="18" charset="0"/>
                <a:cs typeface="Times New Roman" panose="02020603050405020304" pitchFamily="18" charset="0"/>
              </a:rPr>
              <a:t> </a:t>
            </a:r>
            <a:r>
              <a:rPr sz="2000" spc="-110" dirty="0">
                <a:solidFill>
                  <a:srgbClr val="FFFFFF"/>
                </a:solidFill>
                <a:latin typeface="Times New Roman" panose="02020603050405020304" pitchFamily="18" charset="0"/>
                <a:cs typeface="Times New Roman" panose="02020603050405020304" pitchFamily="18" charset="0"/>
              </a:rPr>
              <a:t>olmaksızın</a:t>
            </a:r>
            <a:r>
              <a:rPr sz="2000" spc="-7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mevcut</a:t>
            </a:r>
            <a:r>
              <a:rPr sz="2000" spc="-4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var</a:t>
            </a:r>
            <a:r>
              <a:rPr sz="2000" spc="-35"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olan </a:t>
            </a:r>
            <a:r>
              <a:rPr sz="2000" spc="-135" dirty="0">
                <a:solidFill>
                  <a:srgbClr val="FFFFFF"/>
                </a:solidFill>
                <a:latin typeface="Times New Roman" panose="02020603050405020304" pitchFamily="18" charset="0"/>
                <a:cs typeface="Times New Roman" panose="02020603050405020304" pitchFamily="18" charset="0"/>
              </a:rPr>
              <a:t>bilgisayar</a:t>
            </a:r>
            <a:r>
              <a:rPr sz="2000" spc="-7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teknolojileri</a:t>
            </a:r>
            <a:r>
              <a:rPr sz="2000" spc="-60"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vasıtası</a:t>
            </a:r>
            <a:r>
              <a:rPr sz="2000" spc="-4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ile</a:t>
            </a:r>
            <a:r>
              <a:rPr sz="2000" spc="-35"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tamamen</a:t>
            </a:r>
            <a:r>
              <a:rPr sz="2000" spc="-5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sanal </a:t>
            </a:r>
            <a:r>
              <a:rPr sz="2000" spc="-105" dirty="0">
                <a:solidFill>
                  <a:srgbClr val="FFFFFF"/>
                </a:solidFill>
                <a:latin typeface="Times New Roman" panose="02020603050405020304" pitchFamily="18" charset="0"/>
                <a:cs typeface="Times New Roman" panose="02020603050405020304" pitchFamily="18" charset="0"/>
              </a:rPr>
              <a:t>ortamda</a:t>
            </a:r>
            <a:r>
              <a:rPr sz="2000" spc="-15" dirty="0">
                <a:solidFill>
                  <a:srgbClr val="FFFFFF"/>
                </a:solidFill>
                <a:latin typeface="Times New Roman" panose="02020603050405020304" pitchFamily="18" charset="0"/>
                <a:cs typeface="Times New Roman" panose="02020603050405020304" pitchFamily="18" charset="0"/>
              </a:rPr>
              <a:t> </a:t>
            </a:r>
            <a:r>
              <a:rPr sz="2000" spc="-175" dirty="0">
                <a:solidFill>
                  <a:srgbClr val="FFFFFF"/>
                </a:solidFill>
                <a:latin typeface="Times New Roman" panose="02020603050405020304" pitchFamily="18" charset="0"/>
                <a:cs typeface="Times New Roman" panose="02020603050405020304" pitchFamily="18" charset="0"/>
              </a:rPr>
              <a:t>canlı,</a:t>
            </a:r>
            <a:r>
              <a:rPr sz="2000" spc="-254"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görüntülü,</a:t>
            </a:r>
            <a:r>
              <a:rPr sz="2000" spc="-254"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sesli</a:t>
            </a:r>
            <a:r>
              <a:rPr sz="2000" spc="2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olarak</a:t>
            </a:r>
            <a:r>
              <a:rPr sz="2000" spc="-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derslerin </a:t>
            </a:r>
            <a:r>
              <a:rPr sz="2000" spc="-110" dirty="0">
                <a:solidFill>
                  <a:srgbClr val="FFFFFF"/>
                </a:solidFill>
                <a:latin typeface="Times New Roman" panose="02020603050405020304" pitchFamily="18" charset="0"/>
                <a:cs typeface="Times New Roman" panose="02020603050405020304" pitchFamily="18" charset="0"/>
              </a:rPr>
              <a:t>işlendiği</a:t>
            </a:r>
            <a:r>
              <a:rPr sz="2000" spc="-70" dirty="0">
                <a:solidFill>
                  <a:srgbClr val="FFFFFF"/>
                </a:solidFill>
                <a:latin typeface="Times New Roman" panose="02020603050405020304" pitchFamily="18" charset="0"/>
                <a:cs typeface="Times New Roman" panose="02020603050405020304" pitchFamily="18" charset="0"/>
              </a:rPr>
              <a:t> </a:t>
            </a:r>
            <a:r>
              <a:rPr sz="2000" b="1" dirty="0">
                <a:solidFill>
                  <a:schemeClr val="accent1">
                    <a:lumMod val="60000"/>
                    <a:lumOff val="40000"/>
                  </a:schemeClr>
                </a:solidFill>
                <a:latin typeface="Times New Roman" panose="02020603050405020304" pitchFamily="18" charset="0"/>
                <a:cs typeface="Times New Roman" panose="02020603050405020304" pitchFamily="18" charset="0"/>
              </a:rPr>
              <a:t>uzaktan</a:t>
            </a:r>
            <a:r>
              <a:rPr sz="2000" b="1" spc="-65" dirty="0">
                <a:solidFill>
                  <a:schemeClr val="accent1">
                    <a:lumMod val="60000"/>
                    <a:lumOff val="40000"/>
                  </a:schemeClr>
                </a:solidFill>
                <a:latin typeface="Times New Roman" panose="02020603050405020304" pitchFamily="18" charset="0"/>
                <a:cs typeface="Times New Roman" panose="02020603050405020304" pitchFamily="18" charset="0"/>
              </a:rPr>
              <a:t> </a:t>
            </a:r>
            <a:r>
              <a:rPr sz="2000" b="1" dirty="0">
                <a:solidFill>
                  <a:schemeClr val="accent1">
                    <a:lumMod val="60000"/>
                    <a:lumOff val="40000"/>
                  </a:schemeClr>
                </a:solidFill>
                <a:latin typeface="Times New Roman" panose="02020603050405020304" pitchFamily="18" charset="0"/>
                <a:cs typeface="Times New Roman" panose="02020603050405020304" pitchFamily="18" charset="0"/>
              </a:rPr>
              <a:t>eğitim</a:t>
            </a:r>
            <a:r>
              <a:rPr sz="2000" b="1" spc="-60" dirty="0">
                <a:solidFill>
                  <a:schemeClr val="accent1">
                    <a:lumMod val="60000"/>
                    <a:lumOff val="40000"/>
                  </a:schemeClr>
                </a:solidFill>
                <a:latin typeface="Times New Roman" panose="02020603050405020304" pitchFamily="18" charset="0"/>
                <a:cs typeface="Times New Roman" panose="02020603050405020304" pitchFamily="18" charset="0"/>
              </a:rPr>
              <a:t> </a:t>
            </a:r>
            <a:r>
              <a:rPr sz="2000" b="1" dirty="0">
                <a:solidFill>
                  <a:schemeClr val="accent1">
                    <a:lumMod val="60000"/>
                    <a:lumOff val="40000"/>
                  </a:schemeClr>
                </a:solidFill>
                <a:latin typeface="Times New Roman" panose="02020603050405020304" pitchFamily="18" charset="0"/>
                <a:cs typeface="Times New Roman" panose="02020603050405020304" pitchFamily="18" charset="0"/>
              </a:rPr>
              <a:t>sistemi</a:t>
            </a:r>
            <a:r>
              <a:rPr sz="2000" b="1" spc="-65" dirty="0">
                <a:solidFill>
                  <a:schemeClr val="accent1">
                    <a:lumMod val="60000"/>
                    <a:lumOff val="40000"/>
                  </a:schemeClr>
                </a:solidFill>
                <a:latin typeface="Times New Roman" panose="02020603050405020304" pitchFamily="18" charset="0"/>
                <a:cs typeface="Times New Roman" panose="02020603050405020304" pitchFamily="18" charset="0"/>
              </a:rPr>
              <a:t> </a:t>
            </a:r>
            <a:r>
              <a:rPr sz="2000" spc="-10" dirty="0" err="1">
                <a:solidFill>
                  <a:srgbClr val="FFFFFF"/>
                </a:solidFill>
                <a:latin typeface="Times New Roman" panose="02020603050405020304" pitchFamily="18" charset="0"/>
                <a:cs typeface="Times New Roman" panose="02020603050405020304" pitchFamily="18" charset="0"/>
              </a:rPr>
              <a:t>entegrasyon</a:t>
            </a:r>
            <a:r>
              <a:rPr sz="2000" spc="-10" dirty="0">
                <a:solidFill>
                  <a:srgbClr val="FFFFFF"/>
                </a:solidFill>
                <a:latin typeface="Times New Roman" panose="02020603050405020304" pitchFamily="18" charset="0"/>
                <a:cs typeface="Times New Roman" panose="02020603050405020304" pitchFamily="18" charset="0"/>
              </a:rPr>
              <a:t> </a:t>
            </a:r>
            <a:r>
              <a:rPr sz="2000" spc="-135" dirty="0" err="1" smtClean="0">
                <a:solidFill>
                  <a:srgbClr val="FFFFFF"/>
                </a:solidFill>
                <a:latin typeface="Times New Roman" panose="02020603050405020304" pitchFamily="18" charset="0"/>
                <a:cs typeface="Times New Roman" panose="02020603050405020304" pitchFamily="18" charset="0"/>
              </a:rPr>
              <a:t>işlemi</a:t>
            </a:r>
            <a:r>
              <a:rPr lang="tr-TR" sz="2000" spc="-15" dirty="0">
                <a:solidFill>
                  <a:srgbClr val="FFFFFF"/>
                </a:solidFill>
                <a:latin typeface="Times New Roman" panose="02020603050405020304" pitchFamily="18" charset="0"/>
                <a:cs typeface="Times New Roman" panose="02020603050405020304" pitchFamily="18" charset="0"/>
              </a:rPr>
              <a:t> </a:t>
            </a:r>
            <a:r>
              <a:rPr sz="2000" spc="-95" dirty="0" err="1" smtClean="0">
                <a:solidFill>
                  <a:srgbClr val="FFFFFF"/>
                </a:solidFill>
                <a:latin typeface="Times New Roman" panose="02020603050405020304" pitchFamily="18" charset="0"/>
                <a:cs typeface="Times New Roman" panose="02020603050405020304" pitchFamily="18" charset="0"/>
              </a:rPr>
              <a:t>tamamlanmıştır</a:t>
            </a:r>
            <a:r>
              <a:rPr sz="2000" spc="-95" dirty="0" smtClean="0">
                <a:solidFill>
                  <a:srgbClr val="FFFFFF"/>
                </a:solidFill>
                <a:latin typeface="Times New Roman" panose="02020603050405020304" pitchFamily="18" charset="0"/>
                <a:cs typeface="Times New Roman" panose="02020603050405020304" pitchFamily="18" charset="0"/>
              </a:rPr>
              <a:t>.</a:t>
            </a:r>
            <a:endParaRPr lang="tr-TR" sz="2000" spc="-95" dirty="0" smtClean="0">
              <a:solidFill>
                <a:srgbClr val="FFFFFF"/>
              </a:solidFill>
              <a:latin typeface="Times New Roman" panose="02020603050405020304" pitchFamily="18" charset="0"/>
              <a:cs typeface="Times New Roman" panose="02020603050405020304" pitchFamily="18" charset="0"/>
            </a:endParaRPr>
          </a:p>
          <a:p>
            <a:pPr marL="241300" marR="5080" indent="-228600" algn="just">
              <a:lnSpc>
                <a:spcPct val="150000"/>
              </a:lnSpc>
              <a:spcBef>
                <a:spcPts val="100"/>
              </a:spcBef>
              <a:buClr>
                <a:srgbClr val="B71E42"/>
              </a:buClr>
              <a:buSzPct val="95000"/>
              <a:buFont typeface="Wingdings" panose="05000000000000000000"/>
              <a:buChar char=""/>
              <a:tabLst>
                <a:tab pos="241300" algn="l"/>
                <a:tab pos="3522345" algn="l"/>
              </a:tabLst>
            </a:pPr>
            <a:r>
              <a:rPr lang="tr-TR" sz="2000" spc="-95" dirty="0" smtClean="0">
                <a:solidFill>
                  <a:srgbClr val="FFFFFF"/>
                </a:solidFill>
                <a:uFill>
                  <a:solidFill>
                    <a:srgbClr val="F92B5C"/>
                  </a:solidFill>
                </a:uFill>
                <a:latin typeface="Times New Roman" panose="02020603050405020304" pitchFamily="18" charset="0"/>
                <a:cs typeface="Times New Roman" panose="02020603050405020304" pitchFamily="18" charset="0"/>
              </a:rPr>
              <a:t>Sisteme </a:t>
            </a:r>
            <a:r>
              <a:rPr lang="tr-TR" sz="2000" b="1" u="sng" spc="-125" dirty="0" smtClean="0">
                <a:solidFill>
                  <a:srgbClr val="F92B5C"/>
                </a:solidFill>
                <a:uFill>
                  <a:solidFill>
                    <a:srgbClr val="F92B5C"/>
                  </a:solidFill>
                </a:uFill>
                <a:latin typeface="Times New Roman" panose="02020603050405020304" pitchFamily="18" charset="0"/>
                <a:cs typeface="Times New Roman" panose="02020603050405020304" pitchFamily="18" charset="0"/>
                <a:hlinkClick r:id="rId5"/>
              </a:rPr>
              <a:t>https://oys.ksbu.edu.tr/Account/Login?ReturnUrl=%2F</a:t>
            </a:r>
            <a:r>
              <a:rPr lang="tr-TR" sz="2000" b="1" u="sng" spc="-125" dirty="0" smtClean="0">
                <a:solidFill>
                  <a:srgbClr val="F92B5C"/>
                </a:solidFill>
                <a:uFill>
                  <a:solidFill>
                    <a:srgbClr val="F92B5C"/>
                  </a:solidFill>
                </a:uFill>
                <a:latin typeface="Times New Roman" panose="02020603050405020304" pitchFamily="18" charset="0"/>
                <a:cs typeface="Times New Roman" panose="02020603050405020304" pitchFamily="18" charset="0"/>
              </a:rPr>
              <a:t> </a:t>
            </a:r>
            <a:r>
              <a:rPr lang="tr-TR" sz="2000" spc="-125" dirty="0" smtClean="0">
                <a:solidFill>
                  <a:schemeClr val="bg1"/>
                </a:solidFill>
                <a:uFill>
                  <a:solidFill>
                    <a:srgbClr val="F92B5C"/>
                  </a:solidFill>
                </a:uFill>
                <a:latin typeface="Times New Roman" panose="02020603050405020304" pitchFamily="18" charset="0"/>
                <a:cs typeface="Times New Roman" panose="02020603050405020304" pitchFamily="18" charset="0"/>
              </a:rPr>
              <a:t>adresinden ulaşabilirsiniz.</a:t>
            </a:r>
            <a:endParaRPr sz="20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7056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2" cstate="print"/>
            <a:stretch>
              <a:fillRect/>
            </a:stretch>
          </p:blipFill>
          <p:spPr>
            <a:xfrm>
              <a:off x="0" y="0"/>
              <a:ext cx="12192000" cy="6858000"/>
            </a:xfrm>
            <a:prstGeom prst="rect">
              <a:avLst/>
            </a:prstGeom>
          </p:spPr>
        </p:pic>
        <p:sp>
          <p:nvSpPr>
            <p:cNvPr id="6" name="object 6"/>
            <p:cNvSpPr/>
            <p:nvPr/>
          </p:nvSpPr>
          <p:spPr>
            <a:xfrm>
              <a:off x="477773" y="480822"/>
              <a:ext cx="11238230" cy="5897880"/>
            </a:xfrm>
            <a:custGeom>
              <a:avLst/>
              <a:gdLst/>
              <a:ahLst/>
              <a:cxnLst/>
              <a:rect l="l" t="t" r="r" b="b"/>
              <a:pathLst>
                <a:path w="11238230" h="5897880">
                  <a:moveTo>
                    <a:pt x="11237976" y="0"/>
                  </a:moveTo>
                  <a:lnTo>
                    <a:pt x="0" y="0"/>
                  </a:lnTo>
                  <a:lnTo>
                    <a:pt x="0" y="5897880"/>
                  </a:lnTo>
                  <a:lnTo>
                    <a:pt x="11237976" y="5897880"/>
                  </a:lnTo>
                  <a:lnTo>
                    <a:pt x="11237976" y="0"/>
                  </a:lnTo>
                  <a:close/>
                </a:path>
              </a:pathLst>
            </a:custGeom>
            <a:solidFill>
              <a:srgbClr val="FFFFFF"/>
            </a:solidFill>
          </p:spPr>
          <p:txBody>
            <a:bodyPr wrap="square" lIns="0" tIns="0" rIns="0" bIns="0" rtlCol="0"/>
            <a:lstStyle/>
            <a:p>
              <a:endParaRPr/>
            </a:p>
          </p:txBody>
        </p:sp>
        <p:sp>
          <p:nvSpPr>
            <p:cNvPr id="7" name="object 7"/>
            <p:cNvSpPr/>
            <p:nvPr/>
          </p:nvSpPr>
          <p:spPr>
            <a:xfrm>
              <a:off x="477773" y="480822"/>
              <a:ext cx="11238230" cy="5897880"/>
            </a:xfrm>
            <a:custGeom>
              <a:avLst/>
              <a:gdLst/>
              <a:ahLst/>
              <a:cxnLst/>
              <a:rect l="l" t="t" r="r" b="b"/>
              <a:pathLst>
                <a:path w="11238230" h="5897880">
                  <a:moveTo>
                    <a:pt x="0" y="5897880"/>
                  </a:moveTo>
                  <a:lnTo>
                    <a:pt x="11237976" y="5897880"/>
                  </a:lnTo>
                  <a:lnTo>
                    <a:pt x="11237976" y="0"/>
                  </a:lnTo>
                  <a:lnTo>
                    <a:pt x="0" y="0"/>
                  </a:lnTo>
                  <a:lnTo>
                    <a:pt x="0" y="5897880"/>
                  </a:lnTo>
                  <a:close/>
                </a:path>
              </a:pathLst>
            </a:custGeom>
            <a:ln w="22860">
              <a:solidFill>
                <a:srgbClr val="FDBA6C"/>
              </a:solidFill>
            </a:ln>
          </p:spPr>
          <p:txBody>
            <a:bodyPr wrap="square" lIns="0" tIns="0" rIns="0" bIns="0" rtlCol="0"/>
            <a:lstStyle/>
            <a:p>
              <a:endParaRPr/>
            </a:p>
          </p:txBody>
        </p:sp>
        <p:pic>
          <p:nvPicPr>
            <p:cNvPr id="8" name="object 8"/>
            <p:cNvPicPr/>
            <p:nvPr/>
          </p:nvPicPr>
          <p:blipFill>
            <a:blip r:embed="rId4" cstate="print"/>
            <a:stretch>
              <a:fillRect/>
            </a:stretch>
          </p:blipFill>
          <p:spPr>
            <a:xfrm>
              <a:off x="643127" y="1289303"/>
              <a:ext cx="10905744" cy="4279392"/>
            </a:xfrm>
            <a:prstGeom prst="rect">
              <a:avLst/>
            </a:prstGeom>
          </p:spPr>
        </p:pic>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6294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228600" y="2784747"/>
            <a:ext cx="3801160" cy="1059906"/>
          </a:xfrm>
          <a:prstGeom prst="rect">
            <a:avLst/>
          </a:prstGeom>
        </p:spPr>
        <p:txBody>
          <a:bodyPr vert="horz" wrap="square" lIns="0" tIns="74295" rIns="0" bIns="0" rtlCol="0">
            <a:spAutoFit/>
          </a:bodyPr>
          <a:lstStyle/>
          <a:p>
            <a:pPr marL="12700" marR="5080" algn="ctr">
              <a:spcBef>
                <a:spcPts val="585"/>
              </a:spcBef>
            </a:pPr>
            <a:r>
              <a:rPr sz="3200" b="1" spc="340" dirty="0">
                <a:latin typeface="Times New Roman" panose="02020603050405020304" pitchFamily="18" charset="0"/>
                <a:cs typeface="Times New Roman" panose="02020603050405020304" pitchFamily="18" charset="0"/>
              </a:rPr>
              <a:t>DANIŞMANLIK </a:t>
            </a:r>
            <a:r>
              <a:rPr sz="3200" b="1" spc="229" dirty="0">
                <a:latin typeface="Times New Roman" panose="02020603050405020304" pitchFamily="18" charset="0"/>
                <a:cs typeface="Times New Roman" panose="02020603050405020304" pitchFamily="18" charset="0"/>
              </a:rPr>
              <a:t>HİZMETLERİ</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654296" y="0"/>
            <a:ext cx="7538084"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sp>
        <p:nvSpPr>
          <p:cNvPr id="10" name="object 10"/>
          <p:cNvSpPr txBox="1"/>
          <p:nvPr/>
        </p:nvSpPr>
        <p:spPr>
          <a:xfrm>
            <a:off x="5105400" y="609601"/>
            <a:ext cx="6629400" cy="4757071"/>
          </a:xfrm>
          <a:prstGeom prst="rect">
            <a:avLst/>
          </a:prstGeom>
        </p:spPr>
        <p:txBody>
          <a:bodyPr vert="horz" wrap="square" lIns="0" tIns="12065" rIns="0" bIns="0" rtlCol="0">
            <a:spAutoFit/>
          </a:bodyPr>
          <a:lstStyle/>
          <a:p>
            <a:pPr marL="241300" marR="5080" indent="-228600" algn="just">
              <a:lnSpc>
                <a:spcPct val="150000"/>
              </a:lnSpc>
              <a:spcBef>
                <a:spcPts val="95"/>
              </a:spcBef>
              <a:buClr>
                <a:srgbClr val="B71E42"/>
              </a:buClr>
              <a:buSzPct val="95000"/>
              <a:buFont typeface="Wingdings" panose="05000000000000000000"/>
              <a:buChar char=""/>
              <a:tabLst>
                <a:tab pos="241300" algn="l"/>
              </a:tabLst>
            </a:pPr>
            <a:r>
              <a:rPr sz="2000" spc="-65" dirty="0">
                <a:solidFill>
                  <a:srgbClr val="FFFFFF"/>
                </a:solidFill>
                <a:latin typeface="Times New Roman" panose="02020603050405020304" pitchFamily="18" charset="0"/>
                <a:cs typeface="Times New Roman" panose="02020603050405020304" pitchFamily="18" charset="0"/>
              </a:rPr>
              <a:t>Öğrencilerin</a:t>
            </a:r>
            <a:r>
              <a:rPr sz="2000" spc="-3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eğitim-</a:t>
            </a:r>
            <a:r>
              <a:rPr sz="2000" spc="-95" dirty="0">
                <a:solidFill>
                  <a:srgbClr val="FFFFFF"/>
                </a:solidFill>
                <a:latin typeface="Times New Roman" panose="02020603050405020304" pitchFamily="18" charset="0"/>
                <a:cs typeface="Times New Roman" panose="02020603050405020304" pitchFamily="18" charset="0"/>
              </a:rPr>
              <a:t>öğretimle</a:t>
            </a:r>
            <a:r>
              <a:rPr sz="2000" spc="-30"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ilgili</a:t>
            </a:r>
            <a:r>
              <a:rPr sz="2000" spc="-2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sorunlarının </a:t>
            </a:r>
            <a:r>
              <a:rPr sz="2000" spc="-100" dirty="0">
                <a:solidFill>
                  <a:srgbClr val="FFFFFF"/>
                </a:solidFill>
                <a:latin typeface="Times New Roman" panose="02020603050405020304" pitchFamily="18" charset="0"/>
                <a:cs typeface="Times New Roman" panose="02020603050405020304" pitchFamily="18" charset="0"/>
              </a:rPr>
              <a:t>çözümüne</a:t>
            </a:r>
            <a:r>
              <a:rPr sz="2000" spc="-4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yardımcı</a:t>
            </a:r>
            <a:r>
              <a:rPr sz="2000" spc="-3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olmak</a:t>
            </a:r>
            <a:r>
              <a:rPr sz="2000" spc="-3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2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öğrencileri </a:t>
            </a:r>
            <a:r>
              <a:rPr sz="2000" spc="-95" dirty="0">
                <a:solidFill>
                  <a:srgbClr val="FFFFFF"/>
                </a:solidFill>
                <a:latin typeface="Times New Roman" panose="02020603050405020304" pitchFamily="18" charset="0"/>
                <a:cs typeface="Times New Roman" panose="02020603050405020304" pitchFamily="18" charset="0"/>
              </a:rPr>
              <a:t>yönlendirmek</a:t>
            </a:r>
            <a:r>
              <a:rPr sz="2000" spc="-6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üzere,</a:t>
            </a:r>
            <a:r>
              <a:rPr sz="2000" spc="-245" dirty="0">
                <a:solidFill>
                  <a:srgbClr val="FFFFFF"/>
                </a:solidFill>
                <a:latin typeface="Times New Roman" panose="02020603050405020304" pitchFamily="18" charset="0"/>
                <a:cs typeface="Times New Roman" panose="02020603050405020304" pitchFamily="18" charset="0"/>
              </a:rPr>
              <a:t> </a:t>
            </a:r>
            <a:r>
              <a:rPr sz="2000" spc="-75" dirty="0">
                <a:solidFill>
                  <a:srgbClr val="FFFFFF"/>
                </a:solidFill>
                <a:latin typeface="Times New Roman" panose="02020603050405020304" pitchFamily="18" charset="0"/>
                <a:cs typeface="Times New Roman" panose="02020603050405020304" pitchFamily="18" charset="0"/>
              </a:rPr>
              <a:t>öğretim </a:t>
            </a:r>
            <a:r>
              <a:rPr sz="2000" spc="-145" dirty="0">
                <a:solidFill>
                  <a:srgbClr val="FFFFFF"/>
                </a:solidFill>
                <a:latin typeface="Times New Roman" panose="02020603050405020304" pitchFamily="18" charset="0"/>
                <a:cs typeface="Times New Roman" panose="02020603050405020304" pitchFamily="18" charset="0"/>
              </a:rPr>
              <a:t>yılı</a:t>
            </a:r>
            <a:r>
              <a:rPr sz="2000" spc="-40" dirty="0">
                <a:solidFill>
                  <a:srgbClr val="FFFFFF"/>
                </a:solidFill>
                <a:latin typeface="Times New Roman" panose="02020603050405020304" pitchFamily="18" charset="0"/>
                <a:cs typeface="Times New Roman" panose="02020603050405020304" pitchFamily="18" charset="0"/>
              </a:rPr>
              <a:t> </a:t>
            </a:r>
            <a:r>
              <a:rPr sz="2000" spc="-35" dirty="0">
                <a:solidFill>
                  <a:srgbClr val="FFFFFF"/>
                </a:solidFill>
                <a:latin typeface="Times New Roman" panose="02020603050405020304" pitchFamily="18" charset="0"/>
                <a:cs typeface="Times New Roman" panose="02020603050405020304" pitchFamily="18" charset="0"/>
              </a:rPr>
              <a:t>başlamadan </a:t>
            </a:r>
            <a:r>
              <a:rPr sz="2000" spc="-70" dirty="0">
                <a:solidFill>
                  <a:srgbClr val="FFFFFF"/>
                </a:solidFill>
                <a:latin typeface="Times New Roman" panose="02020603050405020304" pitchFamily="18" charset="0"/>
                <a:cs typeface="Times New Roman" panose="02020603050405020304" pitchFamily="18" charset="0"/>
              </a:rPr>
              <a:t>önce</a:t>
            </a:r>
            <a:r>
              <a:rPr sz="2000" spc="-40" dirty="0">
                <a:solidFill>
                  <a:srgbClr val="FFFFFF"/>
                </a:solidFill>
                <a:latin typeface="Times New Roman" panose="02020603050405020304" pitchFamily="18" charset="0"/>
                <a:cs typeface="Times New Roman" panose="02020603050405020304" pitchFamily="18" charset="0"/>
              </a:rPr>
              <a:t> </a:t>
            </a:r>
            <a:r>
              <a:rPr sz="2000" spc="-95" dirty="0">
                <a:solidFill>
                  <a:srgbClr val="FFFFFF"/>
                </a:solidFill>
                <a:latin typeface="Times New Roman" panose="02020603050405020304" pitchFamily="18" charset="0"/>
                <a:cs typeface="Times New Roman" panose="02020603050405020304" pitchFamily="18" charset="0"/>
              </a:rPr>
              <a:t>bölüm</a:t>
            </a:r>
            <a:r>
              <a:rPr sz="2000" spc="-65"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başkanlıklarının</a:t>
            </a:r>
            <a:r>
              <a:rPr sz="2000" spc="-70" dirty="0">
                <a:solidFill>
                  <a:srgbClr val="FFFFFF"/>
                </a:solidFill>
                <a:latin typeface="Times New Roman" panose="02020603050405020304" pitchFamily="18" charset="0"/>
                <a:cs typeface="Times New Roman" panose="02020603050405020304" pitchFamily="18" charset="0"/>
              </a:rPr>
              <a:t> </a:t>
            </a:r>
            <a:r>
              <a:rPr sz="2000" spc="-80" dirty="0">
                <a:solidFill>
                  <a:srgbClr val="FFFFFF"/>
                </a:solidFill>
                <a:latin typeface="Times New Roman" panose="02020603050405020304" pitchFamily="18" charset="0"/>
                <a:cs typeface="Times New Roman" panose="02020603050405020304" pitchFamily="18" charset="0"/>
              </a:rPr>
              <a:t>önerisi</a:t>
            </a:r>
            <a:r>
              <a:rPr sz="2000" spc="-5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25"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yönetim </a:t>
            </a:r>
            <a:r>
              <a:rPr sz="2000" spc="-85" dirty="0">
                <a:solidFill>
                  <a:srgbClr val="FFFFFF"/>
                </a:solidFill>
                <a:latin typeface="Times New Roman" panose="02020603050405020304" pitchFamily="18" charset="0"/>
                <a:cs typeface="Times New Roman" panose="02020603050405020304" pitchFamily="18" charset="0"/>
              </a:rPr>
              <a:t>kurulunun</a:t>
            </a:r>
            <a:r>
              <a:rPr sz="2000" spc="-7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kararıyla</a:t>
            </a:r>
            <a:r>
              <a:rPr sz="2000" spc="-50"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öğretim</a:t>
            </a:r>
            <a:r>
              <a:rPr sz="2000" spc="-75" dirty="0">
                <a:solidFill>
                  <a:srgbClr val="FFFFFF"/>
                </a:solidFill>
                <a:latin typeface="Times New Roman" panose="02020603050405020304" pitchFamily="18" charset="0"/>
                <a:cs typeface="Times New Roman" panose="02020603050405020304" pitchFamily="18" charset="0"/>
              </a:rPr>
              <a:t> </a:t>
            </a:r>
            <a:r>
              <a:rPr sz="2000" spc="-130" dirty="0">
                <a:solidFill>
                  <a:srgbClr val="FFFFFF"/>
                </a:solidFill>
                <a:latin typeface="Times New Roman" panose="02020603050405020304" pitchFamily="18" charset="0"/>
                <a:cs typeface="Times New Roman" panose="02020603050405020304" pitchFamily="18" charset="0"/>
              </a:rPr>
              <a:t>elemanları</a:t>
            </a:r>
            <a:r>
              <a:rPr sz="2000" spc="-70"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arasından </a:t>
            </a:r>
            <a:r>
              <a:rPr sz="2000" spc="-140" dirty="0">
                <a:solidFill>
                  <a:srgbClr val="FFFFFF"/>
                </a:solidFill>
                <a:latin typeface="Times New Roman" panose="02020603050405020304" pitchFamily="18" charset="0"/>
                <a:cs typeface="Times New Roman" panose="02020603050405020304" pitchFamily="18" charset="0"/>
              </a:rPr>
              <a:t>akademik</a:t>
            </a:r>
            <a:r>
              <a:rPr sz="2000" spc="-10" dirty="0">
                <a:solidFill>
                  <a:srgbClr val="FFFFFF"/>
                </a:solidFill>
                <a:latin typeface="Times New Roman" panose="02020603050405020304" pitchFamily="18" charset="0"/>
                <a:cs typeface="Times New Roman" panose="02020603050405020304" pitchFamily="18" charset="0"/>
              </a:rPr>
              <a:t> </a:t>
            </a:r>
            <a:r>
              <a:rPr sz="2000" spc="-125" dirty="0">
                <a:solidFill>
                  <a:srgbClr val="FFFFFF"/>
                </a:solidFill>
                <a:latin typeface="Times New Roman" panose="02020603050405020304" pitchFamily="18" charset="0"/>
                <a:cs typeface="Times New Roman" panose="02020603050405020304" pitchFamily="18" charset="0"/>
              </a:rPr>
              <a:t>danışmanlar</a:t>
            </a:r>
            <a:r>
              <a:rPr sz="2000" spc="-40"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görevlendirilir.</a:t>
            </a:r>
            <a:endParaRPr sz="2000" dirty="0">
              <a:latin typeface="Times New Roman" panose="02020603050405020304" pitchFamily="18" charset="0"/>
              <a:cs typeface="Times New Roman" panose="02020603050405020304" pitchFamily="18" charset="0"/>
            </a:endParaRPr>
          </a:p>
          <a:p>
            <a:pPr marL="241300" marR="53340" indent="-228600" algn="just">
              <a:lnSpc>
                <a:spcPct val="150000"/>
              </a:lnSpc>
              <a:spcBef>
                <a:spcPts val="955"/>
              </a:spcBef>
              <a:buClr>
                <a:srgbClr val="B71E42"/>
              </a:buClr>
              <a:buSzPct val="95000"/>
              <a:buFont typeface="Wingdings" panose="05000000000000000000"/>
              <a:buChar char=""/>
              <a:tabLst>
                <a:tab pos="241300" algn="l"/>
              </a:tabLst>
            </a:pPr>
            <a:r>
              <a:rPr sz="2000" spc="-85" dirty="0">
                <a:solidFill>
                  <a:srgbClr val="FFFFFF"/>
                </a:solidFill>
                <a:latin typeface="Times New Roman" panose="02020603050405020304" pitchFamily="18" charset="0"/>
                <a:cs typeface="Times New Roman" panose="02020603050405020304" pitchFamily="18" charset="0"/>
              </a:rPr>
              <a:t>Öğrencinin,</a:t>
            </a:r>
            <a:r>
              <a:rPr sz="2000" spc="-24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eğitim-</a:t>
            </a:r>
            <a:r>
              <a:rPr sz="2000" spc="-90" dirty="0">
                <a:solidFill>
                  <a:srgbClr val="FFFFFF"/>
                </a:solidFill>
                <a:latin typeface="Times New Roman" panose="02020603050405020304" pitchFamily="18" charset="0"/>
                <a:cs typeface="Times New Roman" panose="02020603050405020304" pitchFamily="18" charset="0"/>
              </a:rPr>
              <a:t>öğretim</a:t>
            </a:r>
            <a:r>
              <a:rPr sz="2000" spc="-2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ile</a:t>
            </a:r>
            <a:r>
              <a:rPr sz="2000" spc="20"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ilgili</a:t>
            </a:r>
            <a:r>
              <a:rPr sz="200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sorunlarının </a:t>
            </a:r>
            <a:r>
              <a:rPr sz="2000" spc="-90" dirty="0">
                <a:solidFill>
                  <a:srgbClr val="FFFFFF"/>
                </a:solidFill>
                <a:latin typeface="Times New Roman" panose="02020603050405020304" pitchFamily="18" charset="0"/>
                <a:cs typeface="Times New Roman" panose="02020603050405020304" pitchFamily="18" charset="0"/>
              </a:rPr>
              <a:t>çözümüne</a:t>
            </a:r>
            <a:r>
              <a:rPr sz="2000" spc="-60" dirty="0">
                <a:solidFill>
                  <a:srgbClr val="FFFFFF"/>
                </a:solidFill>
                <a:latin typeface="Times New Roman" panose="02020603050405020304" pitchFamily="18" charset="0"/>
                <a:cs typeface="Times New Roman" panose="02020603050405020304" pitchFamily="18" charset="0"/>
              </a:rPr>
              <a:t> </a:t>
            </a:r>
            <a:r>
              <a:rPr sz="2000" spc="-135" dirty="0">
                <a:solidFill>
                  <a:srgbClr val="FFFFFF"/>
                </a:solidFill>
                <a:latin typeface="Times New Roman" panose="02020603050405020304" pitchFamily="18" charset="0"/>
                <a:cs typeface="Times New Roman" panose="02020603050405020304" pitchFamily="18" charset="0"/>
              </a:rPr>
              <a:t>katkıda</a:t>
            </a:r>
            <a:r>
              <a:rPr sz="2000" spc="-50"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bulunur.</a:t>
            </a:r>
            <a:r>
              <a:rPr sz="2000" spc="-275" dirty="0">
                <a:solidFill>
                  <a:srgbClr val="FFFFFF"/>
                </a:solidFill>
                <a:latin typeface="Times New Roman" panose="02020603050405020304" pitchFamily="18" charset="0"/>
                <a:cs typeface="Times New Roman" panose="02020603050405020304" pitchFamily="18" charset="0"/>
              </a:rPr>
              <a:t> </a:t>
            </a:r>
            <a:r>
              <a:rPr sz="2000" spc="-30" dirty="0">
                <a:solidFill>
                  <a:srgbClr val="FFFFFF"/>
                </a:solidFill>
                <a:latin typeface="Times New Roman" panose="02020603050405020304" pitchFamily="18" charset="0"/>
                <a:cs typeface="Times New Roman" panose="02020603050405020304" pitchFamily="18" charset="0"/>
              </a:rPr>
              <a:t>Bu</a:t>
            </a:r>
            <a:r>
              <a:rPr sz="2000" spc="-35" dirty="0">
                <a:solidFill>
                  <a:srgbClr val="FFFFFF"/>
                </a:solidFill>
                <a:latin typeface="Times New Roman" panose="02020603050405020304" pitchFamily="18" charset="0"/>
                <a:cs typeface="Times New Roman" panose="02020603050405020304" pitchFamily="18" charset="0"/>
              </a:rPr>
              <a:t> </a:t>
            </a:r>
            <a:r>
              <a:rPr sz="2000" spc="-170" dirty="0">
                <a:solidFill>
                  <a:srgbClr val="FFFFFF"/>
                </a:solidFill>
                <a:latin typeface="Times New Roman" panose="02020603050405020304" pitchFamily="18" charset="0"/>
                <a:cs typeface="Times New Roman" panose="02020603050405020304" pitchFamily="18" charset="0"/>
              </a:rPr>
              <a:t>amaçla</a:t>
            </a:r>
            <a:r>
              <a:rPr sz="2000" spc="-65" dirty="0">
                <a:solidFill>
                  <a:srgbClr val="FFFFFF"/>
                </a:solidFill>
                <a:latin typeface="Times New Roman" panose="02020603050405020304" pitchFamily="18" charset="0"/>
                <a:cs typeface="Times New Roman" panose="02020603050405020304" pitchFamily="18" charset="0"/>
              </a:rPr>
              <a:t> </a:t>
            </a:r>
            <a:r>
              <a:rPr sz="2000" dirty="0">
                <a:solidFill>
                  <a:srgbClr val="FFFFFF"/>
                </a:solidFill>
                <a:latin typeface="Times New Roman" panose="02020603050405020304" pitchFamily="18" charset="0"/>
                <a:cs typeface="Times New Roman" panose="02020603050405020304" pitchFamily="18" charset="0"/>
              </a:rPr>
              <a:t>Her</a:t>
            </a:r>
            <a:r>
              <a:rPr sz="2000" spc="-25" dirty="0">
                <a:solidFill>
                  <a:srgbClr val="FFFFFF"/>
                </a:solidFill>
                <a:latin typeface="Times New Roman" panose="02020603050405020304" pitchFamily="18" charset="0"/>
                <a:cs typeface="Times New Roman" panose="02020603050405020304" pitchFamily="18" charset="0"/>
              </a:rPr>
              <a:t> </a:t>
            </a:r>
            <a:r>
              <a:rPr sz="2000" spc="-105" dirty="0">
                <a:solidFill>
                  <a:srgbClr val="FFFFFF"/>
                </a:solidFill>
                <a:latin typeface="Times New Roman" panose="02020603050405020304" pitchFamily="18" charset="0"/>
                <a:cs typeface="Times New Roman" panose="02020603050405020304" pitchFamily="18" charset="0"/>
              </a:rPr>
              <a:t>yarıyıl </a:t>
            </a:r>
            <a:r>
              <a:rPr sz="2000" spc="-135" dirty="0">
                <a:solidFill>
                  <a:srgbClr val="FFFFFF"/>
                </a:solidFill>
                <a:latin typeface="Times New Roman" panose="02020603050405020304" pitchFamily="18" charset="0"/>
                <a:cs typeface="Times New Roman" panose="02020603050405020304" pitchFamily="18" charset="0"/>
              </a:rPr>
              <a:t>başında</a:t>
            </a:r>
            <a:r>
              <a:rPr sz="2000" spc="-55"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öğrenciye</a:t>
            </a:r>
            <a:r>
              <a:rPr sz="2000" spc="-75" dirty="0">
                <a:solidFill>
                  <a:srgbClr val="FFFFFF"/>
                </a:solidFill>
                <a:latin typeface="Times New Roman" panose="02020603050405020304" pitchFamily="18" charset="0"/>
                <a:cs typeface="Times New Roman" panose="02020603050405020304" pitchFamily="18" charset="0"/>
              </a:rPr>
              <a:t> </a:t>
            </a:r>
            <a:r>
              <a:rPr sz="2000" spc="-80" dirty="0">
                <a:solidFill>
                  <a:srgbClr val="FFFFFF"/>
                </a:solidFill>
                <a:latin typeface="Times New Roman" panose="02020603050405020304" pitchFamily="18" charset="0"/>
                <a:cs typeface="Times New Roman" panose="02020603050405020304" pitchFamily="18" charset="0"/>
              </a:rPr>
              <a:t>derse</a:t>
            </a:r>
            <a:r>
              <a:rPr sz="2000" spc="-30" dirty="0">
                <a:solidFill>
                  <a:srgbClr val="FFFFFF"/>
                </a:solidFill>
                <a:latin typeface="Times New Roman" panose="02020603050405020304" pitchFamily="18" charset="0"/>
                <a:cs typeface="Times New Roman" panose="02020603050405020304" pitchFamily="18" charset="0"/>
              </a:rPr>
              <a:t> </a:t>
            </a:r>
            <a:r>
              <a:rPr sz="2000" spc="-175" dirty="0">
                <a:solidFill>
                  <a:srgbClr val="FFFFFF"/>
                </a:solidFill>
                <a:latin typeface="Times New Roman" panose="02020603050405020304" pitchFamily="18" charset="0"/>
                <a:cs typeface="Times New Roman" panose="02020603050405020304" pitchFamily="18" charset="0"/>
              </a:rPr>
              <a:t>kayıt,</a:t>
            </a:r>
            <a:r>
              <a:rPr sz="2000" spc="-254"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ders</a:t>
            </a:r>
            <a:r>
              <a:rPr sz="2000" spc="-35"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seçme</a:t>
            </a:r>
            <a:r>
              <a:rPr sz="2000" spc="-35"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55" dirty="0">
                <a:solidFill>
                  <a:srgbClr val="FFFFFF"/>
                </a:solidFill>
                <a:latin typeface="Times New Roman" panose="02020603050405020304" pitchFamily="18" charset="0"/>
                <a:cs typeface="Times New Roman" panose="02020603050405020304" pitchFamily="18" charset="0"/>
              </a:rPr>
              <a:t>ders</a:t>
            </a:r>
            <a:r>
              <a:rPr sz="2000" spc="-20" dirty="0">
                <a:solidFill>
                  <a:srgbClr val="FFFFFF"/>
                </a:solidFill>
                <a:latin typeface="Times New Roman" panose="02020603050405020304" pitchFamily="18" charset="0"/>
                <a:cs typeface="Times New Roman" panose="02020603050405020304" pitchFamily="18" charset="0"/>
              </a:rPr>
              <a:t> </a:t>
            </a:r>
            <a:r>
              <a:rPr sz="2000" spc="-145" dirty="0">
                <a:solidFill>
                  <a:srgbClr val="FFFFFF"/>
                </a:solidFill>
                <a:latin typeface="Times New Roman" panose="02020603050405020304" pitchFamily="18" charset="0"/>
                <a:cs typeface="Times New Roman" panose="02020603050405020304" pitchFamily="18" charset="0"/>
              </a:rPr>
              <a:t>ekleme/bırakma</a:t>
            </a:r>
            <a:r>
              <a:rPr sz="2000" spc="-8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(silme)</a:t>
            </a:r>
            <a:r>
              <a:rPr sz="2000" spc="-30" dirty="0">
                <a:solidFill>
                  <a:srgbClr val="FFFFFF"/>
                </a:solidFill>
                <a:latin typeface="Times New Roman" panose="02020603050405020304" pitchFamily="18" charset="0"/>
                <a:cs typeface="Times New Roman" panose="02020603050405020304" pitchFamily="18" charset="0"/>
              </a:rPr>
              <a:t> işlemlerinde </a:t>
            </a:r>
            <a:r>
              <a:rPr sz="2000" spc="-130" dirty="0">
                <a:solidFill>
                  <a:srgbClr val="FFFFFF"/>
                </a:solidFill>
                <a:latin typeface="Times New Roman" panose="02020603050405020304" pitchFamily="18" charset="0"/>
                <a:cs typeface="Times New Roman" panose="02020603050405020304" pitchFamily="18" charset="0"/>
              </a:rPr>
              <a:t>yardımcı</a:t>
            </a:r>
            <a:r>
              <a:rPr sz="2000" spc="-25" dirty="0">
                <a:solidFill>
                  <a:srgbClr val="FFFFFF"/>
                </a:solidFill>
                <a:latin typeface="Times New Roman" panose="02020603050405020304" pitchFamily="18" charset="0"/>
                <a:cs typeface="Times New Roman" panose="02020603050405020304" pitchFamily="18" charset="0"/>
              </a:rPr>
              <a:t> </a:t>
            </a:r>
            <a:r>
              <a:rPr sz="2000" spc="-85" dirty="0">
                <a:solidFill>
                  <a:srgbClr val="FFFFFF"/>
                </a:solidFill>
                <a:latin typeface="Times New Roman" panose="02020603050405020304" pitchFamily="18" charset="0"/>
                <a:cs typeface="Times New Roman" panose="02020603050405020304" pitchFamily="18" charset="0"/>
              </a:rPr>
              <a:t>olur;</a:t>
            </a:r>
            <a:r>
              <a:rPr sz="2000" spc="-260" dirty="0">
                <a:solidFill>
                  <a:srgbClr val="FFFFFF"/>
                </a:solidFill>
                <a:latin typeface="Times New Roman" panose="02020603050405020304" pitchFamily="18" charset="0"/>
                <a:cs typeface="Times New Roman" panose="02020603050405020304" pitchFamily="18" charset="0"/>
              </a:rPr>
              <a:t> </a:t>
            </a:r>
            <a:r>
              <a:rPr sz="2000" spc="-150" dirty="0">
                <a:solidFill>
                  <a:srgbClr val="FFFFFF"/>
                </a:solidFill>
                <a:latin typeface="Times New Roman" panose="02020603050405020304" pitchFamily="18" charset="0"/>
                <a:cs typeface="Times New Roman" panose="02020603050405020304" pitchFamily="18" charset="0"/>
              </a:rPr>
              <a:t>kayıt</a:t>
            </a:r>
            <a:r>
              <a:rPr sz="2000" spc="-10" dirty="0">
                <a:solidFill>
                  <a:srgbClr val="FFFFFF"/>
                </a:solidFill>
                <a:latin typeface="Times New Roman" panose="02020603050405020304" pitchFamily="18" charset="0"/>
                <a:cs typeface="Times New Roman" panose="02020603050405020304" pitchFamily="18" charset="0"/>
              </a:rPr>
              <a:t> </a:t>
            </a:r>
            <a:r>
              <a:rPr sz="2000" spc="-155" dirty="0">
                <a:solidFill>
                  <a:srgbClr val="FFFFFF"/>
                </a:solidFill>
                <a:latin typeface="Times New Roman" panose="02020603050405020304" pitchFamily="18" charset="0"/>
                <a:cs typeface="Times New Roman" panose="02020603050405020304" pitchFamily="18" charset="0"/>
              </a:rPr>
              <a:t>yenileme,</a:t>
            </a:r>
            <a:r>
              <a:rPr sz="2000" spc="-245" dirty="0">
                <a:solidFill>
                  <a:srgbClr val="FFFFFF"/>
                </a:solidFill>
                <a:latin typeface="Times New Roman" panose="02020603050405020304" pitchFamily="18" charset="0"/>
                <a:cs typeface="Times New Roman" panose="02020603050405020304" pitchFamily="18" charset="0"/>
              </a:rPr>
              <a:t> </a:t>
            </a:r>
            <a:r>
              <a:rPr sz="2000" spc="-60" dirty="0">
                <a:solidFill>
                  <a:srgbClr val="FFFFFF"/>
                </a:solidFill>
                <a:latin typeface="Times New Roman" panose="02020603050405020304" pitchFamily="18" charset="0"/>
                <a:cs typeface="Times New Roman" panose="02020603050405020304" pitchFamily="18" charset="0"/>
              </a:rPr>
              <a:t>ders</a:t>
            </a:r>
            <a:r>
              <a:rPr sz="2000" spc="-5"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ekle-sil</a:t>
            </a:r>
            <a:r>
              <a:rPr sz="2000" spc="-10" dirty="0">
                <a:solidFill>
                  <a:srgbClr val="FFFFFF"/>
                </a:solidFill>
                <a:latin typeface="Times New Roman" panose="02020603050405020304" pitchFamily="18" charset="0"/>
                <a:cs typeface="Times New Roman" panose="02020603050405020304" pitchFamily="18" charset="0"/>
              </a:rPr>
              <a:t> </a:t>
            </a:r>
            <a:r>
              <a:rPr sz="2000" spc="-25" dirty="0">
                <a:solidFill>
                  <a:srgbClr val="FFFFFF"/>
                </a:solidFill>
                <a:latin typeface="Times New Roman" panose="02020603050405020304" pitchFamily="18" charset="0"/>
                <a:cs typeface="Times New Roman" panose="02020603050405020304" pitchFamily="18" charset="0"/>
              </a:rPr>
              <a:t>ve </a:t>
            </a:r>
            <a:r>
              <a:rPr sz="2000" spc="-60" dirty="0">
                <a:solidFill>
                  <a:srgbClr val="FFFFFF"/>
                </a:solidFill>
                <a:latin typeface="Times New Roman" panose="02020603050405020304" pitchFamily="18" charset="0"/>
                <a:cs typeface="Times New Roman" panose="02020603050405020304" pitchFamily="18" charset="0"/>
              </a:rPr>
              <a:t>ders</a:t>
            </a:r>
            <a:r>
              <a:rPr sz="2000" spc="-30" dirty="0">
                <a:solidFill>
                  <a:srgbClr val="FFFFFF"/>
                </a:solidFill>
                <a:latin typeface="Times New Roman" panose="02020603050405020304" pitchFamily="18" charset="0"/>
                <a:cs typeface="Times New Roman" panose="02020603050405020304" pitchFamily="18" charset="0"/>
              </a:rPr>
              <a:t> </a:t>
            </a:r>
            <a:r>
              <a:rPr sz="2000" spc="-120" dirty="0">
                <a:solidFill>
                  <a:srgbClr val="FFFFFF"/>
                </a:solidFill>
                <a:latin typeface="Times New Roman" panose="02020603050405020304" pitchFamily="18" charset="0"/>
                <a:cs typeface="Times New Roman" panose="02020603050405020304" pitchFamily="18" charset="0"/>
              </a:rPr>
              <a:t>seçme</a:t>
            </a:r>
            <a:r>
              <a:rPr sz="2000" spc="-30" dirty="0">
                <a:solidFill>
                  <a:srgbClr val="FFFFFF"/>
                </a:solidFill>
                <a:latin typeface="Times New Roman" panose="02020603050405020304" pitchFamily="18" charset="0"/>
                <a:cs typeface="Times New Roman" panose="02020603050405020304" pitchFamily="18" charset="0"/>
              </a:rPr>
              <a:t> </a:t>
            </a:r>
            <a:r>
              <a:rPr sz="2000" spc="-114" dirty="0">
                <a:solidFill>
                  <a:srgbClr val="FFFFFF"/>
                </a:solidFill>
                <a:latin typeface="Times New Roman" panose="02020603050405020304" pitchFamily="18" charset="0"/>
                <a:cs typeface="Times New Roman" panose="02020603050405020304" pitchFamily="18" charset="0"/>
              </a:rPr>
              <a:t>işlemlerinin</a:t>
            </a:r>
            <a:r>
              <a:rPr sz="2000" spc="-7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mevzuata </a:t>
            </a:r>
            <a:r>
              <a:rPr sz="2000" spc="-95" dirty="0">
                <a:solidFill>
                  <a:srgbClr val="FFFFFF"/>
                </a:solidFill>
                <a:latin typeface="Times New Roman" panose="02020603050405020304" pitchFamily="18" charset="0"/>
                <a:cs typeface="Times New Roman" panose="02020603050405020304" pitchFamily="18" charset="0"/>
              </a:rPr>
              <a:t>(Yönetmeliklere,Yönergelere</a:t>
            </a:r>
            <a:r>
              <a:rPr sz="2000" spc="-3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dirty="0">
                <a:solidFill>
                  <a:srgbClr val="FFFFFF"/>
                </a:solidFill>
                <a:latin typeface="Times New Roman" panose="02020603050405020304" pitchFamily="18" charset="0"/>
                <a:cs typeface="Times New Roman" panose="02020603050405020304" pitchFamily="18" charset="0"/>
              </a:rPr>
              <a:t> </a:t>
            </a:r>
            <a:r>
              <a:rPr sz="2000" spc="-10" dirty="0">
                <a:solidFill>
                  <a:srgbClr val="FFFFFF"/>
                </a:solidFill>
                <a:latin typeface="Times New Roman" panose="02020603050405020304" pitchFamily="18" charset="0"/>
                <a:cs typeface="Times New Roman" panose="02020603050405020304" pitchFamily="18" charset="0"/>
              </a:rPr>
              <a:t>Kurul </a:t>
            </a:r>
            <a:r>
              <a:rPr sz="2000" spc="-95" dirty="0">
                <a:solidFill>
                  <a:srgbClr val="FFFFFF"/>
                </a:solidFill>
                <a:latin typeface="Times New Roman" panose="02020603050405020304" pitchFamily="18" charset="0"/>
                <a:cs typeface="Times New Roman" panose="02020603050405020304" pitchFamily="18" charset="0"/>
              </a:rPr>
              <a:t>Kararlarına)</a:t>
            </a:r>
            <a:r>
              <a:rPr sz="2000" spc="-75" dirty="0">
                <a:solidFill>
                  <a:srgbClr val="FFFFFF"/>
                </a:solidFill>
                <a:latin typeface="Times New Roman" panose="02020603050405020304" pitchFamily="18" charset="0"/>
                <a:cs typeface="Times New Roman" panose="02020603050405020304" pitchFamily="18" charset="0"/>
              </a:rPr>
              <a:t> </a:t>
            </a:r>
            <a:r>
              <a:rPr sz="2000" spc="-100" dirty="0">
                <a:solidFill>
                  <a:srgbClr val="FFFFFF"/>
                </a:solidFill>
                <a:latin typeface="Times New Roman" panose="02020603050405020304" pitchFamily="18" charset="0"/>
                <a:cs typeface="Times New Roman" panose="02020603050405020304" pitchFamily="18" charset="0"/>
              </a:rPr>
              <a:t>uygunluğunu</a:t>
            </a:r>
            <a:r>
              <a:rPr sz="2000" spc="-75" dirty="0">
                <a:solidFill>
                  <a:srgbClr val="FFFFFF"/>
                </a:solidFill>
                <a:latin typeface="Times New Roman" panose="02020603050405020304" pitchFamily="18" charset="0"/>
                <a:cs typeface="Times New Roman" panose="02020603050405020304" pitchFamily="18" charset="0"/>
              </a:rPr>
              <a:t> </a:t>
            </a:r>
            <a:r>
              <a:rPr sz="2000" spc="-70" dirty="0">
                <a:solidFill>
                  <a:srgbClr val="FFFFFF"/>
                </a:solidFill>
                <a:latin typeface="Times New Roman" panose="02020603050405020304" pitchFamily="18" charset="0"/>
                <a:cs typeface="Times New Roman" panose="02020603050405020304" pitchFamily="18" charset="0"/>
              </a:rPr>
              <a:t>kontrol </a:t>
            </a:r>
            <a:r>
              <a:rPr sz="2000" spc="-80" dirty="0">
                <a:solidFill>
                  <a:srgbClr val="FFFFFF"/>
                </a:solidFill>
                <a:latin typeface="Times New Roman" panose="02020603050405020304" pitchFamily="18" charset="0"/>
                <a:cs typeface="Times New Roman" panose="02020603050405020304" pitchFamily="18" charset="0"/>
              </a:rPr>
              <a:t>eder</a:t>
            </a:r>
            <a:r>
              <a:rPr sz="2000" spc="-35" dirty="0">
                <a:solidFill>
                  <a:srgbClr val="FFFFFF"/>
                </a:solidFill>
                <a:latin typeface="Times New Roman" panose="02020603050405020304" pitchFamily="18" charset="0"/>
                <a:cs typeface="Times New Roman" panose="02020603050405020304" pitchFamily="18" charset="0"/>
              </a:rPr>
              <a:t> </a:t>
            </a:r>
            <a:r>
              <a:rPr sz="2000" spc="-140" dirty="0">
                <a:solidFill>
                  <a:srgbClr val="FFFFFF"/>
                </a:solidFill>
                <a:latin typeface="Times New Roman" panose="02020603050405020304" pitchFamily="18" charset="0"/>
                <a:cs typeface="Times New Roman" panose="02020603050405020304" pitchFamily="18" charset="0"/>
              </a:rPr>
              <a:t>ve</a:t>
            </a:r>
            <a:r>
              <a:rPr sz="2000" spc="-30" dirty="0">
                <a:solidFill>
                  <a:srgbClr val="FFFFFF"/>
                </a:solidFill>
                <a:latin typeface="Times New Roman" panose="02020603050405020304" pitchFamily="18" charset="0"/>
                <a:cs typeface="Times New Roman" panose="02020603050405020304" pitchFamily="18" charset="0"/>
              </a:rPr>
              <a:t> </a:t>
            </a:r>
            <a:r>
              <a:rPr sz="2000" spc="-20" dirty="0">
                <a:solidFill>
                  <a:srgbClr val="FFFFFF"/>
                </a:solidFill>
                <a:latin typeface="Times New Roman" panose="02020603050405020304" pitchFamily="18" charset="0"/>
                <a:cs typeface="Times New Roman" panose="02020603050405020304" pitchFamily="18" charset="0"/>
              </a:rPr>
              <a:t>onay </a:t>
            </a:r>
            <a:r>
              <a:rPr sz="2000" spc="-10" dirty="0">
                <a:solidFill>
                  <a:srgbClr val="FFFFFF"/>
                </a:solidFill>
                <a:latin typeface="Times New Roman" panose="02020603050405020304" pitchFamily="18" charset="0"/>
                <a:cs typeface="Times New Roman" panose="02020603050405020304" pitchFamily="18" charset="0"/>
              </a:rPr>
              <a:t>verir.</a:t>
            </a:r>
            <a:endParaRPr sz="2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715" y="41148"/>
            <a:ext cx="12192000" cy="6858000"/>
          </a:xfrm>
          <a:prstGeom prst="rect">
            <a:avLst/>
          </a:prstGeom>
        </p:spPr>
      </p:pic>
      <p:sp>
        <p:nvSpPr>
          <p:cNvPr id="3" name="object 3"/>
          <p:cNvSpPr txBox="1">
            <a:spLocks noGrp="1"/>
          </p:cNvSpPr>
          <p:nvPr>
            <p:ph type="title"/>
          </p:nvPr>
        </p:nvSpPr>
        <p:spPr>
          <a:xfrm>
            <a:off x="2019301" y="750414"/>
            <a:ext cx="10396882" cy="882113"/>
          </a:xfrm>
          <a:prstGeom prst="rect">
            <a:avLst/>
          </a:prstGeom>
        </p:spPr>
        <p:txBody>
          <a:bodyPr vert="horz" wrap="square" lIns="0" tIns="263982" rIns="0" bIns="0" rtlCol="0">
            <a:spAutoFit/>
          </a:bodyPr>
          <a:lstStyle/>
          <a:p>
            <a:pPr marL="12700">
              <a:lnSpc>
                <a:spcPct val="100000"/>
              </a:lnSpc>
              <a:spcBef>
                <a:spcPts val="105"/>
              </a:spcBef>
            </a:pPr>
            <a:r>
              <a:rPr sz="4000" b="1" spc="350" dirty="0">
                <a:latin typeface="Times New Roman" panose="02020603050405020304" pitchFamily="18" charset="0"/>
                <a:cs typeface="Times New Roman" panose="02020603050405020304" pitchFamily="18" charset="0"/>
              </a:rPr>
              <a:t>DANIŞMANLIK</a:t>
            </a:r>
            <a:r>
              <a:rPr sz="4000" b="1" spc="-35" dirty="0">
                <a:latin typeface="Times New Roman" panose="02020603050405020304" pitchFamily="18" charset="0"/>
                <a:cs typeface="Times New Roman" panose="02020603050405020304" pitchFamily="18" charset="0"/>
              </a:rPr>
              <a:t> </a:t>
            </a:r>
            <a:r>
              <a:rPr sz="4000" b="1" spc="229" dirty="0">
                <a:latin typeface="Times New Roman" panose="02020603050405020304" pitchFamily="18" charset="0"/>
                <a:cs typeface="Times New Roman" panose="02020603050405020304" pitchFamily="18" charset="0"/>
              </a:rPr>
              <a:t>HİZMETLERİ</a:t>
            </a:r>
          </a:p>
        </p:txBody>
      </p:sp>
      <p:grpSp>
        <p:nvGrpSpPr>
          <p:cNvPr id="4" name="object 4"/>
          <p:cNvGrpSpPr/>
          <p:nvPr/>
        </p:nvGrpSpPr>
        <p:grpSpPr>
          <a:xfrm>
            <a:off x="0" y="1852963"/>
            <a:ext cx="12192000" cy="4700177"/>
            <a:chOff x="0" y="1853946"/>
            <a:chExt cx="12192000" cy="5004053"/>
          </a:xfrm>
        </p:grpSpPr>
        <p:sp>
          <p:nvSpPr>
            <p:cNvPr id="5" name="object 5"/>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a:p>
          </p:txBody>
        </p:sp>
        <p:pic>
          <p:nvPicPr>
            <p:cNvPr id="6" name="object 6"/>
            <p:cNvPicPr/>
            <p:nvPr/>
          </p:nvPicPr>
          <p:blipFill>
            <a:blip r:embed="rId3" cstate="print"/>
            <a:stretch>
              <a:fillRect/>
            </a:stretch>
          </p:blipFill>
          <p:spPr>
            <a:xfrm>
              <a:off x="0" y="2019299"/>
              <a:ext cx="12192000" cy="4838700"/>
            </a:xfrm>
            <a:prstGeom prst="rect">
              <a:avLst/>
            </a:prstGeom>
          </p:spPr>
        </p:pic>
        <p:sp>
          <p:nvSpPr>
            <p:cNvPr id="7" name="object 7"/>
            <p:cNvSpPr/>
            <p:nvPr/>
          </p:nvSpPr>
          <p:spPr>
            <a:xfrm>
              <a:off x="1173632" y="2793787"/>
              <a:ext cx="1716405" cy="1714500"/>
            </a:xfrm>
            <a:custGeom>
              <a:avLst/>
              <a:gdLst/>
              <a:ahLst/>
              <a:cxnLst/>
              <a:rect l="l" t="t" r="r" b="b"/>
              <a:pathLst>
                <a:path w="1716404" h="1714500">
                  <a:moveTo>
                    <a:pt x="1716024" y="0"/>
                  </a:moveTo>
                  <a:lnTo>
                    <a:pt x="509651" y="0"/>
                  </a:lnTo>
                  <a:lnTo>
                    <a:pt x="460574" y="2333"/>
                  </a:lnTo>
                  <a:lnTo>
                    <a:pt x="412816" y="9191"/>
                  </a:lnTo>
                  <a:lnTo>
                    <a:pt x="366590" y="20359"/>
                  </a:lnTo>
                  <a:lnTo>
                    <a:pt x="322111" y="35625"/>
                  </a:lnTo>
                  <a:lnTo>
                    <a:pt x="279590" y="54773"/>
                  </a:lnTo>
                  <a:lnTo>
                    <a:pt x="239244" y="77591"/>
                  </a:lnTo>
                  <a:lnTo>
                    <a:pt x="201284" y="103865"/>
                  </a:lnTo>
                  <a:lnTo>
                    <a:pt x="165925" y="133381"/>
                  </a:lnTo>
                  <a:lnTo>
                    <a:pt x="133381" y="165925"/>
                  </a:lnTo>
                  <a:lnTo>
                    <a:pt x="103865" y="201284"/>
                  </a:lnTo>
                  <a:lnTo>
                    <a:pt x="77591" y="239244"/>
                  </a:lnTo>
                  <a:lnTo>
                    <a:pt x="54773" y="279590"/>
                  </a:lnTo>
                  <a:lnTo>
                    <a:pt x="35625" y="322111"/>
                  </a:lnTo>
                  <a:lnTo>
                    <a:pt x="20359" y="366590"/>
                  </a:lnTo>
                  <a:lnTo>
                    <a:pt x="9191" y="412816"/>
                  </a:lnTo>
                  <a:lnTo>
                    <a:pt x="2333" y="460574"/>
                  </a:lnTo>
                  <a:lnTo>
                    <a:pt x="0" y="509650"/>
                  </a:lnTo>
                  <a:lnTo>
                    <a:pt x="0" y="1714500"/>
                  </a:lnTo>
                  <a:lnTo>
                    <a:pt x="1206373" y="1714500"/>
                  </a:lnTo>
                  <a:lnTo>
                    <a:pt x="1255449" y="1712166"/>
                  </a:lnTo>
                  <a:lnTo>
                    <a:pt x="1303207" y="1705308"/>
                  </a:lnTo>
                  <a:lnTo>
                    <a:pt x="1349433" y="1694140"/>
                  </a:lnTo>
                  <a:lnTo>
                    <a:pt x="1393912" y="1678874"/>
                  </a:lnTo>
                  <a:lnTo>
                    <a:pt x="1436433" y="1659726"/>
                  </a:lnTo>
                  <a:lnTo>
                    <a:pt x="1476779" y="1636908"/>
                  </a:lnTo>
                  <a:lnTo>
                    <a:pt x="1514739" y="1610634"/>
                  </a:lnTo>
                  <a:lnTo>
                    <a:pt x="1550098" y="1581118"/>
                  </a:lnTo>
                  <a:lnTo>
                    <a:pt x="1582642" y="1548574"/>
                  </a:lnTo>
                  <a:lnTo>
                    <a:pt x="1612158" y="1513215"/>
                  </a:lnTo>
                  <a:lnTo>
                    <a:pt x="1638432" y="1475255"/>
                  </a:lnTo>
                  <a:lnTo>
                    <a:pt x="1661250" y="1434909"/>
                  </a:lnTo>
                  <a:lnTo>
                    <a:pt x="1680398" y="1392388"/>
                  </a:lnTo>
                  <a:lnTo>
                    <a:pt x="1695664" y="1347909"/>
                  </a:lnTo>
                  <a:lnTo>
                    <a:pt x="1706832" y="1301683"/>
                  </a:lnTo>
                  <a:lnTo>
                    <a:pt x="1713690" y="1253925"/>
                  </a:lnTo>
                  <a:lnTo>
                    <a:pt x="1716024" y="1204849"/>
                  </a:lnTo>
                  <a:lnTo>
                    <a:pt x="1716024" y="0"/>
                  </a:lnTo>
                  <a:close/>
                </a:path>
              </a:pathLst>
            </a:custGeom>
            <a:solidFill>
              <a:srgbClr val="F1F1F1"/>
            </a:solidFill>
          </p:spPr>
          <p:txBody>
            <a:bodyPr wrap="square" lIns="0" tIns="0" rIns="0" bIns="0" rtlCol="0"/>
            <a:lstStyle/>
            <a:p>
              <a:endParaRPr/>
            </a:p>
          </p:txBody>
        </p:sp>
        <p:pic>
          <p:nvPicPr>
            <p:cNvPr id="8" name="object 8"/>
            <p:cNvPicPr/>
            <p:nvPr/>
          </p:nvPicPr>
          <p:blipFill>
            <a:blip r:embed="rId4" cstate="print"/>
            <a:stretch>
              <a:fillRect/>
            </a:stretch>
          </p:blipFill>
          <p:spPr>
            <a:xfrm>
              <a:off x="1595401" y="3158784"/>
              <a:ext cx="984503" cy="984504"/>
            </a:xfrm>
            <a:prstGeom prst="rect">
              <a:avLst/>
            </a:prstGeom>
          </p:spPr>
        </p:pic>
      </p:grpSp>
      <p:sp>
        <p:nvSpPr>
          <p:cNvPr id="9" name="object 9"/>
          <p:cNvSpPr txBox="1"/>
          <p:nvPr/>
        </p:nvSpPr>
        <p:spPr>
          <a:xfrm>
            <a:off x="533401" y="4629103"/>
            <a:ext cx="2971800" cy="891911"/>
          </a:xfrm>
          <a:prstGeom prst="rect">
            <a:avLst/>
          </a:prstGeom>
        </p:spPr>
        <p:txBody>
          <a:bodyPr vert="horz" wrap="square" lIns="0" tIns="29845" rIns="0" bIns="0" rtlCol="0">
            <a:spAutoFit/>
          </a:bodyPr>
          <a:lstStyle/>
          <a:p>
            <a:pPr marL="12700" marR="5080" algn="ctr">
              <a:spcBef>
                <a:spcPts val="235"/>
              </a:spcBef>
            </a:pPr>
            <a:r>
              <a:rPr sz="1400" dirty="0">
                <a:latin typeface="Times New Roman" panose="02020603050405020304" pitchFamily="18" charset="0"/>
                <a:cs typeface="Times New Roman" panose="02020603050405020304" pitchFamily="18" charset="0"/>
              </a:rPr>
              <a:t>SEÇMELİ</a:t>
            </a:r>
            <a:r>
              <a:rPr sz="1400" spc="13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DERSLERİN</a:t>
            </a:r>
            <a:r>
              <a:rPr sz="1400" spc="35" dirty="0">
                <a:latin typeface="Times New Roman" panose="02020603050405020304" pitchFamily="18" charset="0"/>
                <a:cs typeface="Times New Roman" panose="02020603050405020304" pitchFamily="18" charset="0"/>
              </a:rPr>
              <a:t> </a:t>
            </a:r>
            <a:r>
              <a:rPr sz="1400" spc="65" dirty="0">
                <a:latin typeface="Times New Roman" panose="02020603050405020304" pitchFamily="18" charset="0"/>
                <a:cs typeface="Times New Roman" panose="02020603050405020304" pitchFamily="18" charset="0"/>
              </a:rPr>
              <a:t>KONULARI</a:t>
            </a:r>
            <a:r>
              <a:rPr sz="1400" spc="50" dirty="0">
                <a:latin typeface="Times New Roman" panose="02020603050405020304" pitchFamily="18" charset="0"/>
                <a:cs typeface="Times New Roman" panose="02020603050405020304" pitchFamily="18" charset="0"/>
              </a:rPr>
              <a:t> </a:t>
            </a:r>
            <a:r>
              <a:rPr sz="1400" spc="75" dirty="0">
                <a:latin typeface="Times New Roman" panose="02020603050405020304" pitchFamily="18" charset="0"/>
                <a:cs typeface="Times New Roman" panose="02020603050405020304" pitchFamily="18" charset="0"/>
              </a:rPr>
              <a:t>HAKKINDA </a:t>
            </a:r>
            <a:r>
              <a:rPr sz="1400" spc="50" dirty="0">
                <a:latin typeface="Times New Roman" panose="02020603050405020304" pitchFamily="18" charset="0"/>
                <a:cs typeface="Times New Roman" panose="02020603050405020304" pitchFamily="18" charset="0"/>
              </a:rPr>
              <a:t>ÖĞRENCİYİ</a:t>
            </a:r>
            <a:r>
              <a:rPr sz="1400" spc="30" dirty="0">
                <a:latin typeface="Times New Roman" panose="02020603050405020304" pitchFamily="18" charset="0"/>
                <a:cs typeface="Times New Roman" panose="02020603050405020304" pitchFamily="18" charset="0"/>
              </a:rPr>
              <a:t> </a:t>
            </a:r>
            <a:r>
              <a:rPr sz="1400" spc="45" dirty="0">
                <a:latin typeface="Times New Roman" panose="02020603050405020304" pitchFamily="18" charset="0"/>
                <a:cs typeface="Times New Roman" panose="02020603050405020304" pitchFamily="18" charset="0"/>
              </a:rPr>
              <a:t>AYDINLATIR</a:t>
            </a:r>
            <a:r>
              <a:rPr sz="1400" spc="-5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VE</a:t>
            </a:r>
            <a:r>
              <a:rPr sz="1400" spc="-30"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DERS </a:t>
            </a:r>
            <a:r>
              <a:rPr sz="1400" spc="20" dirty="0">
                <a:latin typeface="Times New Roman" panose="02020603050405020304" pitchFamily="18" charset="0"/>
                <a:cs typeface="Times New Roman" panose="02020603050405020304" pitchFamily="18" charset="0"/>
              </a:rPr>
              <a:t>SEÇİMİNDE</a:t>
            </a:r>
            <a:r>
              <a:rPr sz="1400" spc="65" dirty="0">
                <a:latin typeface="Times New Roman" panose="02020603050405020304" pitchFamily="18" charset="0"/>
                <a:cs typeface="Times New Roman" panose="02020603050405020304" pitchFamily="18" charset="0"/>
              </a:rPr>
              <a:t> </a:t>
            </a:r>
            <a:r>
              <a:rPr sz="1400" spc="55" dirty="0">
                <a:latin typeface="Times New Roman" panose="02020603050405020304" pitchFamily="18" charset="0"/>
                <a:cs typeface="Times New Roman" panose="02020603050405020304" pitchFamily="18" charset="0"/>
              </a:rPr>
              <a:t>YARDIMCI</a:t>
            </a:r>
            <a:r>
              <a:rPr sz="1400" spc="65" dirty="0">
                <a:latin typeface="Times New Roman" panose="02020603050405020304" pitchFamily="18" charset="0"/>
                <a:cs typeface="Times New Roman" panose="02020603050405020304" pitchFamily="18" charset="0"/>
              </a:rPr>
              <a:t> </a:t>
            </a:r>
            <a:r>
              <a:rPr sz="1400" spc="-20" dirty="0">
                <a:latin typeface="Times New Roman" panose="02020603050405020304" pitchFamily="18" charset="0"/>
                <a:cs typeface="Times New Roman" panose="02020603050405020304" pitchFamily="18" charset="0"/>
              </a:rPr>
              <a:t>OLUR.</a:t>
            </a:r>
            <a:endParaRPr sz="1400" dirty="0">
              <a:latin typeface="Times New Roman" panose="02020603050405020304" pitchFamily="18" charset="0"/>
              <a:cs typeface="Times New Roman" panose="02020603050405020304" pitchFamily="18" charset="0"/>
            </a:endParaRPr>
          </a:p>
        </p:txBody>
      </p:sp>
      <p:grpSp>
        <p:nvGrpSpPr>
          <p:cNvPr id="10" name="object 10"/>
          <p:cNvGrpSpPr/>
          <p:nvPr/>
        </p:nvGrpSpPr>
        <p:grpSpPr>
          <a:xfrm>
            <a:off x="4806543" y="2628900"/>
            <a:ext cx="5785257" cy="1722403"/>
            <a:chOff x="4867502" y="2694543"/>
            <a:chExt cx="5785257" cy="1722403"/>
          </a:xfrm>
        </p:grpSpPr>
        <p:sp>
          <p:nvSpPr>
            <p:cNvPr id="11" name="object 11"/>
            <p:cNvSpPr/>
            <p:nvPr/>
          </p:nvSpPr>
          <p:spPr>
            <a:xfrm>
              <a:off x="4867502" y="2702446"/>
              <a:ext cx="1716405" cy="1714500"/>
            </a:xfrm>
            <a:custGeom>
              <a:avLst/>
              <a:gdLst/>
              <a:ahLst/>
              <a:cxnLst/>
              <a:rect l="l" t="t" r="r" b="b"/>
              <a:pathLst>
                <a:path w="1716404" h="1714500">
                  <a:moveTo>
                    <a:pt x="1716023" y="0"/>
                  </a:moveTo>
                  <a:lnTo>
                    <a:pt x="509650" y="0"/>
                  </a:lnTo>
                  <a:lnTo>
                    <a:pt x="460574" y="2333"/>
                  </a:lnTo>
                  <a:lnTo>
                    <a:pt x="412816" y="9191"/>
                  </a:lnTo>
                  <a:lnTo>
                    <a:pt x="366590" y="20359"/>
                  </a:lnTo>
                  <a:lnTo>
                    <a:pt x="322111" y="35625"/>
                  </a:lnTo>
                  <a:lnTo>
                    <a:pt x="279590" y="54773"/>
                  </a:lnTo>
                  <a:lnTo>
                    <a:pt x="239244" y="77591"/>
                  </a:lnTo>
                  <a:lnTo>
                    <a:pt x="201284" y="103865"/>
                  </a:lnTo>
                  <a:lnTo>
                    <a:pt x="165925" y="133381"/>
                  </a:lnTo>
                  <a:lnTo>
                    <a:pt x="133381" y="165925"/>
                  </a:lnTo>
                  <a:lnTo>
                    <a:pt x="103865" y="201284"/>
                  </a:lnTo>
                  <a:lnTo>
                    <a:pt x="77591" y="239244"/>
                  </a:lnTo>
                  <a:lnTo>
                    <a:pt x="54773" y="279590"/>
                  </a:lnTo>
                  <a:lnTo>
                    <a:pt x="35625" y="322111"/>
                  </a:lnTo>
                  <a:lnTo>
                    <a:pt x="20359" y="366590"/>
                  </a:lnTo>
                  <a:lnTo>
                    <a:pt x="9191" y="412816"/>
                  </a:lnTo>
                  <a:lnTo>
                    <a:pt x="2333" y="460574"/>
                  </a:lnTo>
                  <a:lnTo>
                    <a:pt x="0" y="509650"/>
                  </a:lnTo>
                  <a:lnTo>
                    <a:pt x="0" y="1714500"/>
                  </a:lnTo>
                  <a:lnTo>
                    <a:pt x="1206372" y="1714500"/>
                  </a:lnTo>
                  <a:lnTo>
                    <a:pt x="1255449" y="1712166"/>
                  </a:lnTo>
                  <a:lnTo>
                    <a:pt x="1303207" y="1705308"/>
                  </a:lnTo>
                  <a:lnTo>
                    <a:pt x="1349433" y="1694140"/>
                  </a:lnTo>
                  <a:lnTo>
                    <a:pt x="1393912" y="1678874"/>
                  </a:lnTo>
                  <a:lnTo>
                    <a:pt x="1436433" y="1659726"/>
                  </a:lnTo>
                  <a:lnTo>
                    <a:pt x="1476779" y="1636908"/>
                  </a:lnTo>
                  <a:lnTo>
                    <a:pt x="1514739" y="1610634"/>
                  </a:lnTo>
                  <a:lnTo>
                    <a:pt x="1550098" y="1581118"/>
                  </a:lnTo>
                  <a:lnTo>
                    <a:pt x="1582642" y="1548574"/>
                  </a:lnTo>
                  <a:lnTo>
                    <a:pt x="1612158" y="1513215"/>
                  </a:lnTo>
                  <a:lnTo>
                    <a:pt x="1638432" y="1475255"/>
                  </a:lnTo>
                  <a:lnTo>
                    <a:pt x="1661250" y="1434909"/>
                  </a:lnTo>
                  <a:lnTo>
                    <a:pt x="1680398" y="1392388"/>
                  </a:lnTo>
                  <a:lnTo>
                    <a:pt x="1695664" y="1347909"/>
                  </a:lnTo>
                  <a:lnTo>
                    <a:pt x="1706832" y="1301683"/>
                  </a:lnTo>
                  <a:lnTo>
                    <a:pt x="1713690" y="1253925"/>
                  </a:lnTo>
                  <a:lnTo>
                    <a:pt x="1716023" y="1204849"/>
                  </a:lnTo>
                  <a:lnTo>
                    <a:pt x="1716023" y="0"/>
                  </a:lnTo>
                  <a:close/>
                </a:path>
              </a:pathLst>
            </a:custGeom>
            <a:solidFill>
              <a:srgbClr val="F1F1F1"/>
            </a:solidFill>
          </p:spPr>
          <p:txBody>
            <a:bodyPr wrap="square" lIns="0" tIns="0" rIns="0" bIns="0" rtlCol="0"/>
            <a:lstStyle/>
            <a:p>
              <a:endParaRPr/>
            </a:p>
          </p:txBody>
        </p:sp>
        <p:pic>
          <p:nvPicPr>
            <p:cNvPr id="12" name="object 12"/>
            <p:cNvPicPr/>
            <p:nvPr/>
          </p:nvPicPr>
          <p:blipFill>
            <a:blip r:embed="rId5" cstate="print"/>
            <a:stretch>
              <a:fillRect/>
            </a:stretch>
          </p:blipFill>
          <p:spPr>
            <a:xfrm>
              <a:off x="5172456" y="3114315"/>
              <a:ext cx="984503" cy="984504"/>
            </a:xfrm>
            <a:prstGeom prst="rect">
              <a:avLst/>
            </a:prstGeom>
          </p:spPr>
        </p:pic>
        <p:sp>
          <p:nvSpPr>
            <p:cNvPr id="13" name="object 13"/>
            <p:cNvSpPr/>
            <p:nvPr/>
          </p:nvSpPr>
          <p:spPr>
            <a:xfrm>
              <a:off x="8938259" y="2694543"/>
              <a:ext cx="1714500" cy="1714500"/>
            </a:xfrm>
            <a:custGeom>
              <a:avLst/>
              <a:gdLst/>
              <a:ahLst/>
              <a:cxnLst/>
              <a:rect l="l" t="t" r="r" b="b"/>
              <a:pathLst>
                <a:path w="1714500" h="1714500">
                  <a:moveTo>
                    <a:pt x="1714500" y="0"/>
                  </a:moveTo>
                  <a:lnTo>
                    <a:pt x="509650" y="0"/>
                  </a:lnTo>
                  <a:lnTo>
                    <a:pt x="460574" y="2333"/>
                  </a:lnTo>
                  <a:lnTo>
                    <a:pt x="412816" y="9191"/>
                  </a:lnTo>
                  <a:lnTo>
                    <a:pt x="366590" y="20359"/>
                  </a:lnTo>
                  <a:lnTo>
                    <a:pt x="322111" y="35625"/>
                  </a:lnTo>
                  <a:lnTo>
                    <a:pt x="279590" y="54773"/>
                  </a:lnTo>
                  <a:lnTo>
                    <a:pt x="239244" y="77591"/>
                  </a:lnTo>
                  <a:lnTo>
                    <a:pt x="201284" y="103865"/>
                  </a:lnTo>
                  <a:lnTo>
                    <a:pt x="165925" y="133381"/>
                  </a:lnTo>
                  <a:lnTo>
                    <a:pt x="133381" y="165925"/>
                  </a:lnTo>
                  <a:lnTo>
                    <a:pt x="103865" y="201284"/>
                  </a:lnTo>
                  <a:lnTo>
                    <a:pt x="77591" y="239244"/>
                  </a:lnTo>
                  <a:lnTo>
                    <a:pt x="54773" y="279590"/>
                  </a:lnTo>
                  <a:lnTo>
                    <a:pt x="35625" y="322111"/>
                  </a:lnTo>
                  <a:lnTo>
                    <a:pt x="20359" y="366590"/>
                  </a:lnTo>
                  <a:lnTo>
                    <a:pt x="9191" y="412816"/>
                  </a:lnTo>
                  <a:lnTo>
                    <a:pt x="2333" y="460574"/>
                  </a:lnTo>
                  <a:lnTo>
                    <a:pt x="0" y="509650"/>
                  </a:lnTo>
                  <a:lnTo>
                    <a:pt x="0" y="1714500"/>
                  </a:lnTo>
                  <a:lnTo>
                    <a:pt x="1204849" y="1714500"/>
                  </a:lnTo>
                  <a:lnTo>
                    <a:pt x="1253925" y="1712166"/>
                  </a:lnTo>
                  <a:lnTo>
                    <a:pt x="1301683" y="1705308"/>
                  </a:lnTo>
                  <a:lnTo>
                    <a:pt x="1347909" y="1694140"/>
                  </a:lnTo>
                  <a:lnTo>
                    <a:pt x="1392388" y="1678874"/>
                  </a:lnTo>
                  <a:lnTo>
                    <a:pt x="1434909" y="1659726"/>
                  </a:lnTo>
                  <a:lnTo>
                    <a:pt x="1475255" y="1636908"/>
                  </a:lnTo>
                  <a:lnTo>
                    <a:pt x="1513215" y="1610634"/>
                  </a:lnTo>
                  <a:lnTo>
                    <a:pt x="1548574" y="1581118"/>
                  </a:lnTo>
                  <a:lnTo>
                    <a:pt x="1581118" y="1548574"/>
                  </a:lnTo>
                  <a:lnTo>
                    <a:pt x="1610634" y="1513215"/>
                  </a:lnTo>
                  <a:lnTo>
                    <a:pt x="1636908" y="1475255"/>
                  </a:lnTo>
                  <a:lnTo>
                    <a:pt x="1659726" y="1434909"/>
                  </a:lnTo>
                  <a:lnTo>
                    <a:pt x="1678874" y="1392388"/>
                  </a:lnTo>
                  <a:lnTo>
                    <a:pt x="1694140" y="1347909"/>
                  </a:lnTo>
                  <a:lnTo>
                    <a:pt x="1705308" y="1301683"/>
                  </a:lnTo>
                  <a:lnTo>
                    <a:pt x="1712166" y="1253925"/>
                  </a:lnTo>
                  <a:lnTo>
                    <a:pt x="1714500" y="1204849"/>
                  </a:lnTo>
                  <a:lnTo>
                    <a:pt x="1714500" y="0"/>
                  </a:lnTo>
                  <a:close/>
                </a:path>
              </a:pathLst>
            </a:custGeom>
            <a:solidFill>
              <a:srgbClr val="F1F1F1"/>
            </a:solidFill>
          </p:spPr>
          <p:txBody>
            <a:bodyPr wrap="square" lIns="0" tIns="0" rIns="0" bIns="0" rtlCol="0"/>
            <a:lstStyle/>
            <a:p>
              <a:endParaRPr/>
            </a:p>
          </p:txBody>
        </p:sp>
        <p:pic>
          <p:nvPicPr>
            <p:cNvPr id="14" name="object 14"/>
            <p:cNvPicPr/>
            <p:nvPr/>
          </p:nvPicPr>
          <p:blipFill>
            <a:blip r:embed="rId6" cstate="print"/>
            <a:stretch>
              <a:fillRect/>
            </a:stretch>
          </p:blipFill>
          <p:spPr>
            <a:xfrm>
              <a:off x="9287256" y="3043539"/>
              <a:ext cx="984503" cy="984504"/>
            </a:xfrm>
            <a:prstGeom prst="rect">
              <a:avLst/>
            </a:prstGeom>
          </p:spPr>
        </p:pic>
      </p:grpSp>
      <p:sp>
        <p:nvSpPr>
          <p:cNvPr id="15" name="object 15"/>
          <p:cNvSpPr txBox="1"/>
          <p:nvPr/>
        </p:nvSpPr>
        <p:spPr>
          <a:xfrm>
            <a:off x="4048721" y="4631668"/>
            <a:ext cx="3302078" cy="889346"/>
          </a:xfrm>
          <a:prstGeom prst="rect">
            <a:avLst/>
          </a:prstGeom>
        </p:spPr>
        <p:txBody>
          <a:bodyPr vert="horz" wrap="square" lIns="0" tIns="27305" rIns="0" bIns="0" rtlCol="0">
            <a:spAutoFit/>
          </a:bodyPr>
          <a:lstStyle/>
          <a:p>
            <a:pPr marL="12700" marR="5080" algn="ctr">
              <a:spcBef>
                <a:spcPts val="215"/>
              </a:spcBef>
            </a:pPr>
            <a:r>
              <a:rPr sz="1400" spc="50" dirty="0">
                <a:latin typeface="Times New Roman" panose="02020603050405020304" pitchFamily="18" charset="0"/>
                <a:cs typeface="Times New Roman" panose="02020603050405020304" pitchFamily="18" charset="0"/>
              </a:rPr>
              <a:t>ÖĞRENCİYİ</a:t>
            </a:r>
            <a:r>
              <a:rPr sz="1400" spc="9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ÜNİVERSİTE</a:t>
            </a:r>
            <a:r>
              <a:rPr sz="1400" spc="15" dirty="0">
                <a:latin typeface="Times New Roman" panose="02020603050405020304" pitchFamily="18" charset="0"/>
                <a:cs typeface="Times New Roman" panose="02020603050405020304" pitchFamily="18" charset="0"/>
              </a:rPr>
              <a:t> </a:t>
            </a:r>
            <a:r>
              <a:rPr sz="1400" spc="60" dirty="0">
                <a:latin typeface="Times New Roman" panose="02020603050405020304" pitchFamily="18" charset="0"/>
                <a:cs typeface="Times New Roman" panose="02020603050405020304" pitchFamily="18" charset="0"/>
              </a:rPr>
              <a:t>HAYATINA</a:t>
            </a:r>
            <a:r>
              <a:rPr sz="1400" spc="2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UYUM, </a:t>
            </a:r>
            <a:r>
              <a:rPr sz="1400" dirty="0">
                <a:latin typeface="Times New Roman" panose="02020603050405020304" pitchFamily="18" charset="0"/>
                <a:cs typeface="Times New Roman" panose="02020603050405020304" pitchFamily="18" charset="0"/>
              </a:rPr>
              <a:t>MESLEKİ</a:t>
            </a:r>
            <a:r>
              <a:rPr sz="1400" spc="6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GELİŞİM</a:t>
            </a:r>
            <a:r>
              <a:rPr sz="1400" spc="-1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VE</a:t>
            </a:r>
            <a:r>
              <a:rPr sz="1400" spc="-2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KARİYER </a:t>
            </a:r>
            <a:r>
              <a:rPr sz="1400" spc="80" dirty="0">
                <a:latin typeface="Times New Roman" panose="02020603050405020304" pitchFamily="18" charset="0"/>
                <a:cs typeface="Times New Roman" panose="02020603050405020304" pitchFamily="18" charset="0"/>
              </a:rPr>
              <a:t>KONULARINDA</a:t>
            </a:r>
            <a:r>
              <a:rPr sz="1400" spc="95"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BİLGİLENDİRMEK</a:t>
            </a:r>
            <a:r>
              <a:rPr sz="1400" spc="114"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VE </a:t>
            </a:r>
            <a:r>
              <a:rPr sz="1400" spc="35" dirty="0">
                <a:latin typeface="Times New Roman" panose="02020603050405020304" pitchFamily="18" charset="0"/>
                <a:cs typeface="Times New Roman" panose="02020603050405020304" pitchFamily="18" charset="0"/>
              </a:rPr>
              <a:t>YÖNLENDİRMEK.</a:t>
            </a:r>
            <a:endParaRPr sz="1400" dirty="0">
              <a:latin typeface="Times New Roman" panose="02020603050405020304" pitchFamily="18" charset="0"/>
              <a:cs typeface="Times New Roman" panose="02020603050405020304" pitchFamily="18" charset="0"/>
            </a:endParaRPr>
          </a:p>
        </p:txBody>
      </p:sp>
      <p:sp>
        <p:nvSpPr>
          <p:cNvPr id="16" name="object 16"/>
          <p:cNvSpPr txBox="1"/>
          <p:nvPr/>
        </p:nvSpPr>
        <p:spPr>
          <a:xfrm>
            <a:off x="7894319" y="4615616"/>
            <a:ext cx="3860722" cy="1535430"/>
          </a:xfrm>
          <a:prstGeom prst="rect">
            <a:avLst/>
          </a:prstGeom>
        </p:spPr>
        <p:txBody>
          <a:bodyPr vert="horz" wrap="square" lIns="0" tIns="27305" rIns="0" bIns="0" rtlCol="0">
            <a:spAutoFit/>
          </a:bodyPr>
          <a:lstStyle/>
          <a:p>
            <a:pPr marL="12065" marR="5080" algn="ctr">
              <a:spcBef>
                <a:spcPts val="215"/>
              </a:spcBef>
            </a:pPr>
            <a:r>
              <a:rPr sz="1400" spc="65" dirty="0">
                <a:latin typeface="Times New Roman" panose="02020603050405020304" pitchFamily="18" charset="0"/>
                <a:cs typeface="Times New Roman" panose="02020603050405020304" pitchFamily="18" charset="0"/>
              </a:rPr>
              <a:t>DANIŞMANI</a:t>
            </a:r>
            <a:r>
              <a:rPr sz="1400" spc="30" dirty="0">
                <a:latin typeface="Times New Roman" panose="02020603050405020304" pitchFamily="18" charset="0"/>
                <a:cs typeface="Times New Roman" panose="02020603050405020304" pitchFamily="18" charset="0"/>
              </a:rPr>
              <a:t> </a:t>
            </a:r>
            <a:r>
              <a:rPr sz="1400" spc="65" dirty="0">
                <a:latin typeface="Times New Roman" panose="02020603050405020304" pitchFamily="18" charset="0"/>
                <a:cs typeface="Times New Roman" panose="02020603050405020304" pitchFamily="18" charset="0"/>
              </a:rPr>
              <a:t>OLDUĞU</a:t>
            </a:r>
            <a:r>
              <a:rPr sz="1400" spc="30" dirty="0">
                <a:latin typeface="Times New Roman" panose="02020603050405020304" pitchFamily="18" charset="0"/>
                <a:cs typeface="Times New Roman" panose="02020603050405020304" pitchFamily="18" charset="0"/>
              </a:rPr>
              <a:t> ÖĞRENCİLERİN</a:t>
            </a:r>
            <a:r>
              <a:rPr sz="1400" spc="20" dirty="0">
                <a:latin typeface="Times New Roman" panose="02020603050405020304" pitchFamily="18" charset="0"/>
                <a:cs typeface="Times New Roman" panose="02020603050405020304" pitchFamily="18" charset="0"/>
              </a:rPr>
              <a:t> </a:t>
            </a:r>
            <a:r>
              <a:rPr sz="1400" spc="-25" dirty="0">
                <a:latin typeface="Times New Roman" panose="02020603050405020304" pitchFamily="18" charset="0"/>
                <a:cs typeface="Times New Roman" panose="02020603050405020304" pitchFamily="18" charset="0"/>
              </a:rPr>
              <a:t>STAJ</a:t>
            </a:r>
            <a:r>
              <a:rPr lang="tr-TR" altLang="" sz="1400" spc="-25" dirty="0">
                <a:latin typeface="Times New Roman" panose="02020603050405020304" pitchFamily="18" charset="0"/>
                <a:cs typeface="Times New Roman" panose="02020603050405020304" pitchFamily="18" charset="0"/>
              </a:rPr>
              <a:t>/UYGULAMA</a:t>
            </a:r>
            <a:r>
              <a:rPr sz="1400" spc="-25" dirty="0">
                <a:latin typeface="Times New Roman" panose="02020603050405020304" pitchFamily="18" charset="0"/>
                <a:cs typeface="Times New Roman" panose="02020603050405020304" pitchFamily="18" charset="0"/>
              </a:rPr>
              <a:t> </a:t>
            </a:r>
            <a:r>
              <a:rPr sz="1400" spc="50" dirty="0">
                <a:latin typeface="Times New Roman" panose="02020603050405020304" pitchFamily="18" charset="0"/>
                <a:cs typeface="Times New Roman" panose="02020603050405020304" pitchFamily="18" charset="0"/>
              </a:rPr>
              <a:t>DURUMLARINI</a:t>
            </a:r>
            <a:r>
              <a:rPr sz="1400" spc="10" dirty="0">
                <a:latin typeface="Times New Roman" panose="02020603050405020304" pitchFamily="18" charset="0"/>
                <a:cs typeface="Times New Roman" panose="02020603050405020304" pitchFamily="18" charset="0"/>
              </a:rPr>
              <a:t> VE</a:t>
            </a:r>
            <a:r>
              <a:rPr sz="1400" spc="4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EVRAKLARINI </a:t>
            </a:r>
            <a:r>
              <a:rPr sz="1400" spc="-20" dirty="0">
                <a:latin typeface="Times New Roman" panose="02020603050405020304" pitchFamily="18" charset="0"/>
                <a:cs typeface="Times New Roman" panose="02020603050405020304" pitchFamily="18" charset="0"/>
              </a:rPr>
              <a:t>TAKİP </a:t>
            </a:r>
            <a:r>
              <a:rPr sz="1400" spc="-10" dirty="0">
                <a:latin typeface="Times New Roman" panose="02020603050405020304" pitchFamily="18" charset="0"/>
                <a:cs typeface="Times New Roman" panose="02020603050405020304" pitchFamily="18" charset="0"/>
              </a:rPr>
              <a:t>ETMEK.</a:t>
            </a:r>
            <a:r>
              <a:rPr sz="1400" dirty="0">
                <a:latin typeface="Times New Roman" panose="02020603050405020304" pitchFamily="18" charset="0"/>
                <a:cs typeface="Times New Roman" panose="02020603050405020304" pitchFamily="18" charset="0"/>
              </a:rPr>
              <a:t> </a:t>
            </a:r>
            <a:r>
              <a:rPr sz="1400" spc="-50" dirty="0">
                <a:latin typeface="Times New Roman" panose="02020603050405020304" pitchFamily="18" charset="0"/>
                <a:cs typeface="Times New Roman" panose="02020603050405020304" pitchFamily="18" charset="0"/>
              </a:rPr>
              <a:t>STAJ</a:t>
            </a:r>
            <a:r>
              <a:rPr sz="1400" spc="2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YAPACAĞI</a:t>
            </a:r>
            <a:r>
              <a:rPr sz="1400" spc="20"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İŞYERİ</a:t>
            </a:r>
            <a:r>
              <a:rPr sz="1400" spc="9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BELLİ</a:t>
            </a:r>
            <a:r>
              <a:rPr sz="1400" spc="100" dirty="0">
                <a:latin typeface="Times New Roman" panose="02020603050405020304" pitchFamily="18" charset="0"/>
                <a:cs typeface="Times New Roman" panose="02020603050405020304" pitchFamily="18" charset="0"/>
              </a:rPr>
              <a:t> </a:t>
            </a:r>
            <a:r>
              <a:rPr sz="1400" spc="75" dirty="0">
                <a:latin typeface="Times New Roman" panose="02020603050405020304" pitchFamily="18" charset="0"/>
                <a:cs typeface="Times New Roman" panose="02020603050405020304" pitchFamily="18" charset="0"/>
              </a:rPr>
              <a:t>OLAN </a:t>
            </a:r>
            <a:r>
              <a:rPr sz="1400" dirty="0">
                <a:latin typeface="Times New Roman" panose="02020603050405020304" pitchFamily="18" charset="0"/>
                <a:cs typeface="Times New Roman" panose="02020603050405020304" pitchFamily="18" charset="0"/>
              </a:rPr>
              <a:t>ÖĞRENCİLERİN</a:t>
            </a:r>
            <a:r>
              <a:rPr sz="1400" spc="195" dirty="0">
                <a:latin typeface="Times New Roman" panose="02020603050405020304" pitchFamily="18" charset="0"/>
                <a:cs typeface="Times New Roman" panose="02020603050405020304" pitchFamily="18" charset="0"/>
              </a:rPr>
              <a:t> </a:t>
            </a:r>
            <a:r>
              <a:rPr sz="1400" dirty="0">
                <a:latin typeface="Times New Roman" panose="02020603050405020304" pitchFamily="18" charset="0"/>
                <a:cs typeface="Times New Roman" panose="02020603050405020304" pitchFamily="18" charset="0"/>
              </a:rPr>
              <a:t>MESLEK</a:t>
            </a:r>
            <a:r>
              <a:rPr sz="1400" spc="260" dirty="0">
                <a:latin typeface="Times New Roman" panose="02020603050405020304" pitchFamily="18" charset="0"/>
                <a:cs typeface="Times New Roman" panose="02020603050405020304" pitchFamily="18" charset="0"/>
              </a:rPr>
              <a:t> </a:t>
            </a:r>
            <a:r>
              <a:rPr sz="1400" spc="35" dirty="0">
                <a:latin typeface="Times New Roman" panose="02020603050405020304" pitchFamily="18" charset="0"/>
                <a:cs typeface="Times New Roman" panose="02020603050405020304" pitchFamily="18" charset="0"/>
              </a:rPr>
              <a:t>YÜKSEKOKUL </a:t>
            </a:r>
            <a:r>
              <a:rPr sz="1400" spc="50" dirty="0">
                <a:latin typeface="Times New Roman" panose="02020603050405020304" pitchFamily="18" charset="0"/>
                <a:cs typeface="Times New Roman" panose="02020603050405020304" pitchFamily="18" charset="0"/>
              </a:rPr>
              <a:t>MÜDÜRLÜĞÜ</a:t>
            </a:r>
            <a:r>
              <a:rPr sz="1400" spc="-25" dirty="0">
                <a:latin typeface="Times New Roman" panose="02020603050405020304" pitchFamily="18" charset="0"/>
                <a:cs typeface="Times New Roman" panose="02020603050405020304" pitchFamily="18" charset="0"/>
              </a:rPr>
              <a:t> </a:t>
            </a:r>
            <a:r>
              <a:rPr sz="1400" spc="65" dirty="0">
                <a:latin typeface="Times New Roman" panose="02020603050405020304" pitchFamily="18" charset="0"/>
                <a:cs typeface="Times New Roman" panose="02020603050405020304" pitchFamily="18" charset="0"/>
              </a:rPr>
              <a:t>TARAFINDAN</a:t>
            </a:r>
            <a:r>
              <a:rPr sz="1400" spc="-25" dirty="0">
                <a:latin typeface="Times New Roman" panose="02020603050405020304" pitchFamily="18" charset="0"/>
                <a:cs typeface="Times New Roman" panose="02020603050405020304" pitchFamily="18" charset="0"/>
              </a:rPr>
              <a:t> </a:t>
            </a:r>
            <a:r>
              <a:rPr sz="1400" spc="35" dirty="0">
                <a:latin typeface="Times New Roman" panose="02020603050405020304" pitchFamily="18" charset="0"/>
                <a:cs typeface="Times New Roman" panose="02020603050405020304" pitchFamily="18" charset="0"/>
              </a:rPr>
              <a:t>SİGORTA </a:t>
            </a:r>
            <a:r>
              <a:rPr sz="1400" spc="10" dirty="0">
                <a:latin typeface="Times New Roman" panose="02020603050405020304" pitchFamily="18" charset="0"/>
                <a:cs typeface="Times New Roman" panose="02020603050405020304" pitchFamily="18" charset="0"/>
              </a:rPr>
              <a:t>GİRİŞLERİNİN</a:t>
            </a:r>
            <a:r>
              <a:rPr sz="1400" spc="114"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YAPILMASINI</a:t>
            </a:r>
            <a:r>
              <a:rPr sz="1400" spc="130" dirty="0">
                <a:latin typeface="Times New Roman" panose="02020603050405020304" pitchFamily="18" charset="0"/>
                <a:cs typeface="Times New Roman" panose="02020603050405020304" pitchFamily="18" charset="0"/>
              </a:rPr>
              <a:t> </a:t>
            </a:r>
            <a:r>
              <a:rPr sz="1400" spc="-10" dirty="0">
                <a:latin typeface="Times New Roman" panose="02020603050405020304" pitchFamily="18" charset="0"/>
                <a:cs typeface="Times New Roman" panose="02020603050405020304" pitchFamily="18" charset="0"/>
              </a:rPr>
              <a:t>SAĞLAR.</a:t>
            </a:r>
            <a:endParaRPr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740" cy="6629400"/>
            <a:chOff x="0" y="0"/>
            <a:chExt cx="12192740" cy="7239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740" y="381000"/>
              <a:ext cx="12192000" cy="6858000"/>
            </a:xfrm>
            <a:prstGeom prst="rect">
              <a:avLst/>
            </a:prstGeom>
          </p:spPr>
        </p:pic>
      </p:grpSp>
      <p:sp>
        <p:nvSpPr>
          <p:cNvPr id="6" name="object 6"/>
          <p:cNvSpPr txBox="1"/>
          <p:nvPr/>
        </p:nvSpPr>
        <p:spPr>
          <a:xfrm>
            <a:off x="-508" y="2519455"/>
            <a:ext cx="4572508" cy="1552348"/>
          </a:xfrm>
          <a:prstGeom prst="rect">
            <a:avLst/>
          </a:prstGeom>
        </p:spPr>
        <p:txBody>
          <a:bodyPr vert="horz" wrap="square" lIns="0" tIns="74295" rIns="0" bIns="0" rtlCol="0">
            <a:spAutoFit/>
          </a:bodyPr>
          <a:lstStyle/>
          <a:p>
            <a:pPr marL="12700" marR="5080" algn="ctr">
              <a:spcBef>
                <a:spcPts val="585"/>
              </a:spcBef>
            </a:pPr>
            <a:r>
              <a:rPr lang="tr-TR" sz="3200" b="1" spc="360" dirty="0" smtClean="0">
                <a:latin typeface="Times New Roman" panose="02020603050405020304" pitchFamily="18" charset="0"/>
                <a:cs typeface="Times New Roman" panose="02020603050405020304" pitchFamily="18" charset="0"/>
              </a:rPr>
              <a:t>ÖĞRENCİ-DANIŞMAN </a:t>
            </a:r>
            <a:br>
              <a:rPr lang="tr-TR" sz="3200" b="1" spc="360" dirty="0" smtClean="0">
                <a:latin typeface="Times New Roman" panose="02020603050405020304" pitchFamily="18" charset="0"/>
                <a:cs typeface="Times New Roman" panose="02020603050405020304" pitchFamily="18" charset="0"/>
              </a:rPr>
            </a:br>
            <a:r>
              <a:rPr lang="tr-TR" sz="3200" b="1" spc="360" dirty="0" smtClean="0">
                <a:latin typeface="Times New Roman" panose="02020603050405020304" pitchFamily="18" charset="0"/>
                <a:cs typeface="Times New Roman" panose="02020603050405020304" pitchFamily="18" charset="0"/>
              </a:rPr>
              <a:t>RANDEVU SİSTEMİ </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724400" y="0"/>
            <a:ext cx="74679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pic>
        <p:nvPicPr>
          <p:cNvPr id="11" name="Google Shape;264;p13"/>
          <p:cNvPicPr preferRelativeResize="0"/>
          <p:nvPr/>
        </p:nvPicPr>
        <p:blipFill rotWithShape="1">
          <a:blip r:embed="rId5"/>
          <a:srcRect l="8142" t="54" r="6831"/>
          <a:stretch>
            <a:fillRect/>
          </a:stretch>
        </p:blipFill>
        <p:spPr>
          <a:xfrm>
            <a:off x="4969497" y="1129692"/>
            <a:ext cx="7140974" cy="4598616"/>
          </a:xfrm>
          <a:prstGeom prst="rect">
            <a:avLst/>
          </a:prstGeom>
          <a:noFill/>
          <a:ln>
            <a:noFill/>
          </a:ln>
        </p:spPr>
      </p:pic>
      <p:sp>
        <p:nvSpPr>
          <p:cNvPr id="13" name="Google Shape;265;p13"/>
          <p:cNvSpPr/>
          <p:nvPr/>
        </p:nvSpPr>
        <p:spPr>
          <a:xfrm>
            <a:off x="8153400" y="1447800"/>
            <a:ext cx="699135" cy="201295"/>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
        <p:nvSpPr>
          <p:cNvPr id="10" name="Google Shape;265;p13"/>
          <p:cNvSpPr/>
          <p:nvPr/>
        </p:nvSpPr>
        <p:spPr>
          <a:xfrm>
            <a:off x="7823199" y="2032000"/>
            <a:ext cx="1219201" cy="201812"/>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740" cy="6629400"/>
            <a:chOff x="0" y="0"/>
            <a:chExt cx="12192740" cy="7239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740" y="381000"/>
              <a:ext cx="12192000" cy="6858000"/>
            </a:xfrm>
            <a:prstGeom prst="rect">
              <a:avLst/>
            </a:prstGeom>
          </p:spPr>
        </p:pic>
      </p:grpSp>
      <p:sp>
        <p:nvSpPr>
          <p:cNvPr id="6" name="object 6"/>
          <p:cNvSpPr txBox="1"/>
          <p:nvPr/>
        </p:nvSpPr>
        <p:spPr>
          <a:xfrm>
            <a:off x="0" y="2519455"/>
            <a:ext cx="4782067" cy="1552348"/>
          </a:xfrm>
          <a:prstGeom prst="rect">
            <a:avLst/>
          </a:prstGeom>
        </p:spPr>
        <p:txBody>
          <a:bodyPr vert="horz" wrap="square" lIns="0" tIns="74295" rIns="0" bIns="0" rtlCol="0">
            <a:spAutoFit/>
          </a:bodyPr>
          <a:lstStyle/>
          <a:p>
            <a:pPr marL="12700" marR="5080" algn="ctr">
              <a:spcBef>
                <a:spcPts val="585"/>
              </a:spcBef>
            </a:pPr>
            <a:r>
              <a:rPr lang="tr-TR" sz="3200" b="1" spc="360" dirty="0" smtClean="0">
                <a:latin typeface="Times New Roman" panose="02020603050405020304" pitchFamily="18" charset="0"/>
                <a:cs typeface="Times New Roman" panose="02020603050405020304" pitchFamily="18" charset="0"/>
              </a:rPr>
              <a:t>ÖĞRENCİ-DANIŞMAN </a:t>
            </a:r>
            <a:br>
              <a:rPr lang="tr-TR" sz="3200" b="1" spc="360" dirty="0" smtClean="0">
                <a:latin typeface="Times New Roman" panose="02020603050405020304" pitchFamily="18" charset="0"/>
                <a:cs typeface="Times New Roman" panose="02020603050405020304" pitchFamily="18" charset="0"/>
              </a:rPr>
            </a:br>
            <a:r>
              <a:rPr lang="tr-TR" sz="3200" b="1" spc="360" dirty="0" smtClean="0">
                <a:latin typeface="Times New Roman" panose="02020603050405020304" pitchFamily="18" charset="0"/>
                <a:cs typeface="Times New Roman" panose="02020603050405020304" pitchFamily="18" charset="0"/>
              </a:rPr>
              <a:t>RANDEVU SİSTEMİ </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876800" y="0"/>
            <a:ext cx="7315580" cy="6858000"/>
            <a:chOff x="4654296" y="0"/>
            <a:chExt cx="7538084" cy="6858000"/>
          </a:xfrm>
        </p:grpSpPr>
        <p:sp>
          <p:nvSpPr>
            <p:cNvPr id="8" name="object 8"/>
            <p:cNvSpPr/>
            <p:nvPr/>
          </p:nvSpPr>
          <p:spPr>
            <a:xfrm>
              <a:off x="4818888" y="0"/>
              <a:ext cx="7373620" cy="6858000"/>
            </a:xfrm>
            <a:custGeom>
              <a:avLst/>
              <a:gdLst/>
              <a:ahLst/>
              <a:cxnLst/>
              <a:rect l="l" t="t" r="r" b="b"/>
              <a:pathLst>
                <a:path w="7373620" h="6858000">
                  <a:moveTo>
                    <a:pt x="0" y="6858000"/>
                  </a:moveTo>
                  <a:lnTo>
                    <a:pt x="7373111" y="6858000"/>
                  </a:lnTo>
                  <a:lnTo>
                    <a:pt x="7373111" y="0"/>
                  </a:lnTo>
                  <a:lnTo>
                    <a:pt x="0" y="0"/>
                  </a:lnTo>
                  <a:lnTo>
                    <a:pt x="0" y="6858000"/>
                  </a:lnTo>
                  <a:close/>
                </a:path>
              </a:pathLst>
            </a:custGeom>
            <a:solidFill>
              <a:srgbClr val="454545"/>
            </a:solidFill>
          </p:spPr>
          <p:txBody>
            <a:bodyPr wrap="square" lIns="0" tIns="0" rIns="0" bIns="0" rtlCol="0"/>
            <a:lstStyle/>
            <a:p>
              <a:endParaRPr/>
            </a:p>
          </p:txBody>
        </p:sp>
        <p:sp>
          <p:nvSpPr>
            <p:cNvPr id="9" name="object 9"/>
            <p:cNvSpPr/>
            <p:nvPr/>
          </p:nvSpPr>
          <p:spPr>
            <a:xfrm>
              <a:off x="4654296" y="0"/>
              <a:ext cx="165100" cy="6858000"/>
            </a:xfrm>
            <a:custGeom>
              <a:avLst/>
              <a:gdLst/>
              <a:ahLst/>
              <a:cxnLst/>
              <a:rect l="l" t="t" r="r" b="b"/>
              <a:pathLst>
                <a:path w="165100" h="6858000">
                  <a:moveTo>
                    <a:pt x="164591" y="0"/>
                  </a:moveTo>
                  <a:lnTo>
                    <a:pt x="0" y="0"/>
                  </a:lnTo>
                  <a:lnTo>
                    <a:pt x="0" y="6858000"/>
                  </a:lnTo>
                  <a:lnTo>
                    <a:pt x="164591" y="6858000"/>
                  </a:lnTo>
                  <a:lnTo>
                    <a:pt x="164591" y="0"/>
                  </a:lnTo>
                  <a:close/>
                </a:path>
              </a:pathLst>
            </a:custGeom>
            <a:solidFill>
              <a:srgbClr val="DE468E"/>
            </a:solidFill>
          </p:spPr>
          <p:txBody>
            <a:bodyPr wrap="square" lIns="0" tIns="0" rIns="0" bIns="0" rtlCol="0"/>
            <a:lstStyle/>
            <a:p>
              <a:endParaRPr/>
            </a:p>
          </p:txBody>
        </p:sp>
      </p:grpSp>
      <p:pic>
        <p:nvPicPr>
          <p:cNvPr id="12" name="Google Shape;270;p15"/>
          <p:cNvPicPr preferRelativeResize="0"/>
          <p:nvPr/>
        </p:nvPicPr>
        <p:blipFill rotWithShape="1">
          <a:blip r:embed="rId5"/>
          <a:srcRect/>
          <a:stretch>
            <a:fillRect/>
          </a:stretch>
        </p:blipFill>
        <p:spPr>
          <a:xfrm>
            <a:off x="5175551" y="1727142"/>
            <a:ext cx="6711649" cy="3403713"/>
          </a:xfrm>
          <a:prstGeom prst="rect">
            <a:avLst/>
          </a:prstGeom>
          <a:noFill/>
          <a:ln>
            <a:noFill/>
          </a:ln>
        </p:spPr>
      </p:pic>
      <p:sp>
        <p:nvSpPr>
          <p:cNvPr id="14" name="Google Shape;271;p15"/>
          <p:cNvSpPr/>
          <p:nvPr/>
        </p:nvSpPr>
        <p:spPr>
          <a:xfrm>
            <a:off x="4983988" y="3112239"/>
            <a:ext cx="1305205" cy="2794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sp>
        <p:nvSpPr>
          <p:cNvPr id="15" name="Google Shape;274;p15"/>
          <p:cNvSpPr/>
          <p:nvPr/>
        </p:nvSpPr>
        <p:spPr>
          <a:xfrm>
            <a:off x="5044593" y="3808519"/>
            <a:ext cx="1244600" cy="364066"/>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lt1"/>
              </a:solidFill>
              <a:latin typeface="Calibri" panose="020F0502020204030204"/>
              <a:ea typeface="Calibri" panose="020F0502020204030204"/>
              <a:cs typeface="Calibri" panose="020F0502020204030204"/>
              <a:sym typeface="Calibri" panose="020F0502020204030204"/>
            </a:endParaRPr>
          </a:p>
        </p:txBody>
      </p:sp>
      <p:cxnSp>
        <p:nvCxnSpPr>
          <p:cNvPr id="16" name="Google Shape;272;p15"/>
          <p:cNvCxnSpPr/>
          <p:nvPr/>
        </p:nvCxnSpPr>
        <p:spPr>
          <a:xfrm>
            <a:off x="6400800" y="3251939"/>
            <a:ext cx="736600" cy="0"/>
          </a:xfrm>
          <a:prstGeom prst="straightConnector1">
            <a:avLst/>
          </a:prstGeom>
          <a:noFill/>
          <a:ln w="9525" cap="flat" cmpd="sng">
            <a:solidFill>
              <a:srgbClr val="FF0000"/>
            </a:solidFill>
            <a:prstDash val="solid"/>
            <a:miter lim="800000"/>
            <a:headEnd type="none" w="sm" len="sm"/>
            <a:tailEnd type="triangle" w="med" len="med"/>
          </a:ln>
        </p:spPr>
      </p:cxnSp>
      <p:pic>
        <p:nvPicPr>
          <p:cNvPr id="17" name="Google Shape;275;p15"/>
          <p:cNvPicPr preferRelativeResize="0"/>
          <p:nvPr/>
        </p:nvPicPr>
        <p:blipFill rotWithShape="1">
          <a:blip r:embed="rId6"/>
          <a:srcRect/>
          <a:stretch>
            <a:fillRect/>
          </a:stretch>
        </p:blipFill>
        <p:spPr>
          <a:xfrm>
            <a:off x="6425486" y="3908249"/>
            <a:ext cx="816935" cy="164606"/>
          </a:xfrm>
          <a:prstGeom prst="rect">
            <a:avLst/>
          </a:prstGeom>
          <a:noFill/>
          <a:ln>
            <a:noFill/>
          </a:ln>
        </p:spPr>
      </p:pic>
      <p:sp>
        <p:nvSpPr>
          <p:cNvPr id="18" name="Google Shape;276;p15"/>
          <p:cNvSpPr txBox="1"/>
          <p:nvPr/>
        </p:nvSpPr>
        <p:spPr>
          <a:xfrm>
            <a:off x="7318109" y="3611210"/>
            <a:ext cx="1977779" cy="923289"/>
          </a:xfrm>
          <a:prstGeom prst="rect">
            <a:avLst/>
          </a:prstGeom>
          <a:solidFill>
            <a:srgbClr val="EDEDED"/>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panose="020B0604020202020204"/>
              <a:buNone/>
            </a:pPr>
            <a:r>
              <a:rPr lang="tr-TR" sz="1800" b="1" i="0" u="none" strike="noStrike" cap="none" dirty="0">
                <a:solidFill>
                  <a:srgbClr val="002060"/>
                </a:solidFill>
                <a:latin typeface="Times New Roman" panose="02020603050405020304"/>
                <a:ea typeface="Times New Roman" panose="02020603050405020304"/>
                <a:cs typeface="Times New Roman" panose="02020603050405020304"/>
                <a:sym typeface="Times New Roman" panose="02020603050405020304"/>
              </a:rPr>
              <a:t>Danışmanınıza ait bilgilere ulaşabilirsiniz</a:t>
            </a:r>
            <a:r>
              <a:rPr lang="tr-TR" sz="1800" b="0" i="0" u="none" strike="noStrike" cap="none" dirty="0">
                <a:solidFill>
                  <a:schemeClr val="dk1"/>
                </a:solidFill>
                <a:latin typeface="Times New Roman" panose="02020603050405020304"/>
                <a:ea typeface="Times New Roman" panose="02020603050405020304"/>
                <a:cs typeface="Times New Roman" panose="02020603050405020304"/>
                <a:sym typeface="Times New Roman" panose="02020603050405020304"/>
              </a:rPr>
              <a:t>.</a:t>
            </a:r>
            <a:endParaRPr sz="14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sp>
        <p:nvSpPr>
          <p:cNvPr id="20" name="Google Shape;273;p15"/>
          <p:cNvSpPr txBox="1"/>
          <p:nvPr/>
        </p:nvSpPr>
        <p:spPr>
          <a:xfrm>
            <a:off x="7213088" y="2935005"/>
            <a:ext cx="2734733" cy="646331"/>
          </a:xfrm>
          <a:prstGeom prst="rect">
            <a:avLst/>
          </a:prstGeom>
          <a:solidFill>
            <a:srgbClr val="EDEDED"/>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panose="020B0604020202020204"/>
              <a:buNone/>
            </a:pPr>
            <a:r>
              <a:rPr lang="tr-TR" sz="1800" b="1" i="0" u="none" strike="noStrike" cap="none" dirty="0">
                <a:solidFill>
                  <a:srgbClr val="002060"/>
                </a:solidFill>
                <a:latin typeface="Times New Roman" panose="02020603050405020304"/>
                <a:ea typeface="Times New Roman" panose="02020603050405020304"/>
                <a:cs typeface="Times New Roman" panose="02020603050405020304"/>
                <a:sym typeface="Times New Roman" panose="02020603050405020304"/>
              </a:rPr>
              <a:t>Danışmandan randevu talebi oluşturabilirsiniz</a:t>
            </a:r>
            <a:r>
              <a:rPr lang="tr-TR" sz="1800" b="1" i="0" u="none" strike="noStrike" cap="none" dirty="0">
                <a:solidFill>
                  <a:srgbClr val="002060"/>
                </a:solidFill>
                <a:latin typeface="Calibri" panose="020F0502020204030204"/>
                <a:ea typeface="Calibri" panose="020F0502020204030204"/>
                <a:cs typeface="Calibri" panose="020F0502020204030204"/>
                <a:sym typeface="Calibri" panose="020F0502020204030204"/>
              </a:rPr>
              <a:t>.</a:t>
            </a:r>
            <a:endParaRPr sz="1400" b="0" i="0" u="none" strike="noStrike" cap="none" dirty="0">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8000"/>
          </a:xfrm>
          <a:prstGeom prst="rect">
            <a:avLst/>
          </a:prstGeom>
        </p:spPr>
      </p:pic>
      <p:sp>
        <p:nvSpPr>
          <p:cNvPr id="3" name="object 3"/>
          <p:cNvSpPr txBox="1">
            <a:spLocks noGrp="1"/>
          </p:cNvSpPr>
          <p:nvPr>
            <p:ph type="title"/>
          </p:nvPr>
        </p:nvSpPr>
        <p:spPr>
          <a:xfrm>
            <a:off x="1600200" y="127594"/>
            <a:ext cx="9067800" cy="1505361"/>
          </a:xfrm>
          <a:prstGeom prst="rect">
            <a:avLst/>
          </a:prstGeom>
        </p:spPr>
        <p:txBody>
          <a:bodyPr vert="horz" wrap="square" lIns="0" tIns="271602" rIns="0" bIns="0" rtlCol="0">
            <a:spAutoFit/>
          </a:bodyPr>
          <a:lstStyle/>
          <a:p>
            <a:pPr marL="12700" algn="ctr">
              <a:lnSpc>
                <a:spcPct val="100000"/>
              </a:lnSpc>
              <a:spcBef>
                <a:spcPts val="105"/>
              </a:spcBef>
            </a:pPr>
            <a:r>
              <a:rPr sz="4000" b="1" spc="390" dirty="0">
                <a:latin typeface="Times New Roman" panose="02020603050405020304" pitchFamily="18" charset="0"/>
                <a:cs typeface="Times New Roman" panose="02020603050405020304" pitchFamily="18" charset="0"/>
              </a:rPr>
              <a:t>ZORUNLU</a:t>
            </a:r>
            <a:r>
              <a:rPr sz="4000" b="1" spc="-75" dirty="0">
                <a:latin typeface="Times New Roman" panose="02020603050405020304" pitchFamily="18" charset="0"/>
                <a:cs typeface="Times New Roman" panose="02020603050405020304" pitchFamily="18" charset="0"/>
              </a:rPr>
              <a:t> </a:t>
            </a:r>
            <a:r>
              <a:rPr sz="4000" b="1" dirty="0">
                <a:latin typeface="Times New Roman" panose="02020603050405020304" pitchFamily="18" charset="0"/>
                <a:cs typeface="Times New Roman" panose="02020603050405020304" pitchFamily="18" charset="0"/>
              </a:rPr>
              <a:t>STAJ</a:t>
            </a:r>
            <a:r>
              <a:rPr sz="4000" b="1" spc="-65" dirty="0">
                <a:latin typeface="Times New Roman" panose="02020603050405020304" pitchFamily="18" charset="0"/>
                <a:cs typeface="Times New Roman" panose="02020603050405020304" pitchFamily="18" charset="0"/>
              </a:rPr>
              <a:t> </a:t>
            </a:r>
            <a:r>
              <a:rPr lang="tr-TR" sz="4000" b="1" spc="-65" dirty="0" smtClean="0">
                <a:latin typeface="Times New Roman" panose="02020603050405020304" pitchFamily="18" charset="0"/>
                <a:cs typeface="Times New Roman" panose="02020603050405020304" pitchFamily="18" charset="0"/>
              </a:rPr>
              <a:t> </a:t>
            </a:r>
            <a:r>
              <a:rPr sz="4000" b="1" spc="390" dirty="0" smtClean="0">
                <a:latin typeface="Times New Roman" panose="02020603050405020304" pitchFamily="18" charset="0"/>
                <a:cs typeface="Times New Roman" panose="02020603050405020304" pitchFamily="18" charset="0"/>
              </a:rPr>
              <a:t>DURUMU</a:t>
            </a:r>
            <a:r>
              <a:rPr lang="tr-TR" sz="4000" b="1" spc="390" dirty="0" smtClean="0">
                <a:latin typeface="Times New Roman" panose="02020603050405020304" pitchFamily="18" charset="0"/>
                <a:cs typeface="Times New Roman" panose="02020603050405020304" pitchFamily="18" charset="0"/>
              </a:rPr>
              <a:t> VE UYGULAMALI DERSLER</a:t>
            </a:r>
            <a:endParaRPr sz="4000" b="1" spc="390" dirty="0">
              <a:latin typeface="Times New Roman" panose="02020603050405020304" pitchFamily="18" charset="0"/>
              <a:cs typeface="Times New Roman" panose="02020603050405020304" pitchFamily="18" charset="0"/>
            </a:endParaRPr>
          </a:p>
        </p:txBody>
      </p:sp>
      <p:grpSp>
        <p:nvGrpSpPr>
          <p:cNvPr id="4" name="object 4"/>
          <p:cNvGrpSpPr/>
          <p:nvPr/>
        </p:nvGrpSpPr>
        <p:grpSpPr>
          <a:xfrm>
            <a:off x="-34834" y="1740693"/>
            <a:ext cx="12192000" cy="4888708"/>
            <a:chOff x="0" y="1853946"/>
            <a:chExt cx="12192000" cy="5004053"/>
          </a:xfrm>
        </p:grpSpPr>
        <p:sp>
          <p:nvSpPr>
            <p:cNvPr id="5" name="object 5"/>
            <p:cNvSpPr/>
            <p:nvPr/>
          </p:nvSpPr>
          <p:spPr>
            <a:xfrm>
              <a:off x="1451610" y="1853946"/>
              <a:ext cx="9603740" cy="0"/>
            </a:xfrm>
            <a:custGeom>
              <a:avLst/>
              <a:gdLst/>
              <a:ahLst/>
              <a:cxnLst/>
              <a:rect l="l" t="t" r="r" b="b"/>
              <a:pathLst>
                <a:path w="9603740">
                  <a:moveTo>
                    <a:pt x="0" y="0"/>
                  </a:moveTo>
                  <a:lnTo>
                    <a:pt x="9603232" y="0"/>
                  </a:lnTo>
                </a:path>
              </a:pathLst>
            </a:custGeom>
            <a:ln w="32004">
              <a:solidFill>
                <a:srgbClr val="B71E42"/>
              </a:solidFill>
            </a:ln>
          </p:spPr>
          <p:txBody>
            <a:bodyPr wrap="square" lIns="0" tIns="0" rIns="0" bIns="0" rtlCol="0"/>
            <a:lstStyle/>
            <a:p>
              <a:endParaRPr dirty="0"/>
            </a:p>
          </p:txBody>
        </p:sp>
        <p:pic>
          <p:nvPicPr>
            <p:cNvPr id="6" name="object 6"/>
            <p:cNvPicPr/>
            <p:nvPr/>
          </p:nvPicPr>
          <p:blipFill>
            <a:blip r:embed="rId3" cstate="print"/>
            <a:stretch>
              <a:fillRect/>
            </a:stretch>
          </p:blipFill>
          <p:spPr>
            <a:xfrm>
              <a:off x="0" y="2019299"/>
              <a:ext cx="12192000" cy="4838700"/>
            </a:xfrm>
            <a:prstGeom prst="rect">
              <a:avLst/>
            </a:prstGeom>
          </p:spPr>
        </p:pic>
        <p:sp>
          <p:nvSpPr>
            <p:cNvPr id="7" name="object 7"/>
            <p:cNvSpPr/>
            <p:nvPr/>
          </p:nvSpPr>
          <p:spPr>
            <a:xfrm>
              <a:off x="796834" y="2081502"/>
              <a:ext cx="11125199" cy="2502690"/>
            </a:xfrm>
            <a:custGeom>
              <a:avLst/>
              <a:gdLst/>
              <a:ahLst/>
              <a:cxnLst/>
              <a:rect l="l" t="t" r="r" b="b"/>
              <a:pathLst>
                <a:path w="9604375" h="1117600">
                  <a:moveTo>
                    <a:pt x="9492488" y="0"/>
                  </a:moveTo>
                  <a:lnTo>
                    <a:pt x="111760" y="0"/>
                  </a:lnTo>
                  <a:lnTo>
                    <a:pt x="68258" y="8782"/>
                  </a:lnTo>
                  <a:lnTo>
                    <a:pt x="32734" y="32734"/>
                  </a:lnTo>
                  <a:lnTo>
                    <a:pt x="8782" y="68258"/>
                  </a:lnTo>
                  <a:lnTo>
                    <a:pt x="0" y="111760"/>
                  </a:lnTo>
                  <a:lnTo>
                    <a:pt x="0" y="1005332"/>
                  </a:lnTo>
                  <a:lnTo>
                    <a:pt x="8782" y="1048833"/>
                  </a:lnTo>
                  <a:lnTo>
                    <a:pt x="32734" y="1084357"/>
                  </a:lnTo>
                  <a:lnTo>
                    <a:pt x="68258" y="1108309"/>
                  </a:lnTo>
                  <a:lnTo>
                    <a:pt x="111760" y="1117091"/>
                  </a:lnTo>
                  <a:lnTo>
                    <a:pt x="9492488" y="1117091"/>
                  </a:lnTo>
                  <a:lnTo>
                    <a:pt x="9535989" y="1108309"/>
                  </a:lnTo>
                  <a:lnTo>
                    <a:pt x="9571513" y="1084357"/>
                  </a:lnTo>
                  <a:lnTo>
                    <a:pt x="9595465" y="1048833"/>
                  </a:lnTo>
                  <a:lnTo>
                    <a:pt x="9604248" y="1005332"/>
                  </a:lnTo>
                  <a:lnTo>
                    <a:pt x="9604248" y="111760"/>
                  </a:lnTo>
                  <a:lnTo>
                    <a:pt x="9595465" y="68258"/>
                  </a:lnTo>
                  <a:lnTo>
                    <a:pt x="9571513" y="32734"/>
                  </a:lnTo>
                  <a:lnTo>
                    <a:pt x="9535989" y="8782"/>
                  </a:lnTo>
                  <a:lnTo>
                    <a:pt x="9492488" y="0"/>
                  </a:lnTo>
                  <a:close/>
                </a:path>
              </a:pathLst>
            </a:custGeom>
            <a:solidFill>
              <a:schemeClr val="accent5"/>
            </a:solidFill>
          </p:spPr>
          <p:txBody>
            <a:bodyPr wrap="square" lIns="0" tIns="0" rIns="0" bIns="0" rtlCol="0"/>
            <a:lstStyle/>
            <a:p>
              <a:endParaRPr dirty="0"/>
            </a:p>
          </p:txBody>
        </p:sp>
        <p:sp>
          <p:nvSpPr>
            <p:cNvPr id="9" name="object 9"/>
            <p:cNvSpPr/>
            <p:nvPr/>
          </p:nvSpPr>
          <p:spPr>
            <a:xfrm>
              <a:off x="796835" y="4815040"/>
              <a:ext cx="11125198" cy="1496973"/>
            </a:xfrm>
            <a:custGeom>
              <a:avLst/>
              <a:gdLst/>
              <a:ahLst/>
              <a:cxnLst/>
              <a:rect l="l" t="t" r="r" b="b"/>
              <a:pathLst>
                <a:path w="9604375" h="1117600">
                  <a:moveTo>
                    <a:pt x="9492488" y="0"/>
                  </a:moveTo>
                  <a:lnTo>
                    <a:pt x="111760" y="0"/>
                  </a:lnTo>
                  <a:lnTo>
                    <a:pt x="68258" y="8782"/>
                  </a:lnTo>
                  <a:lnTo>
                    <a:pt x="32734" y="32734"/>
                  </a:lnTo>
                  <a:lnTo>
                    <a:pt x="8782" y="68258"/>
                  </a:lnTo>
                  <a:lnTo>
                    <a:pt x="0" y="111760"/>
                  </a:lnTo>
                  <a:lnTo>
                    <a:pt x="0" y="1005332"/>
                  </a:lnTo>
                  <a:lnTo>
                    <a:pt x="8782" y="1048833"/>
                  </a:lnTo>
                  <a:lnTo>
                    <a:pt x="32734" y="1084357"/>
                  </a:lnTo>
                  <a:lnTo>
                    <a:pt x="68258" y="1108309"/>
                  </a:lnTo>
                  <a:lnTo>
                    <a:pt x="111760" y="1117092"/>
                  </a:lnTo>
                  <a:lnTo>
                    <a:pt x="9492488" y="1117092"/>
                  </a:lnTo>
                  <a:lnTo>
                    <a:pt x="9535989" y="1108309"/>
                  </a:lnTo>
                  <a:lnTo>
                    <a:pt x="9571513" y="1084357"/>
                  </a:lnTo>
                  <a:lnTo>
                    <a:pt x="9595465" y="1048833"/>
                  </a:lnTo>
                  <a:lnTo>
                    <a:pt x="9604248" y="1005332"/>
                  </a:lnTo>
                  <a:lnTo>
                    <a:pt x="9604248" y="111760"/>
                  </a:lnTo>
                  <a:lnTo>
                    <a:pt x="9595465" y="68258"/>
                  </a:lnTo>
                  <a:lnTo>
                    <a:pt x="9571513" y="32734"/>
                  </a:lnTo>
                  <a:lnTo>
                    <a:pt x="9535989" y="8782"/>
                  </a:lnTo>
                  <a:lnTo>
                    <a:pt x="9492488" y="0"/>
                  </a:lnTo>
                  <a:close/>
                </a:path>
              </a:pathLst>
            </a:custGeom>
            <a:solidFill>
              <a:srgbClr val="BB71EF"/>
            </a:solidFill>
          </p:spPr>
          <p:txBody>
            <a:bodyPr wrap="square" lIns="0" tIns="0" rIns="0" bIns="0" rtlCol="0"/>
            <a:lstStyle/>
            <a:p>
              <a:endParaRPr dirty="0"/>
            </a:p>
          </p:txBody>
        </p:sp>
      </p:grpSp>
      <p:sp>
        <p:nvSpPr>
          <p:cNvPr id="11" name="object 11"/>
          <p:cNvSpPr txBox="1"/>
          <p:nvPr/>
        </p:nvSpPr>
        <p:spPr>
          <a:xfrm>
            <a:off x="2115630" y="2133599"/>
            <a:ext cx="9577804" cy="3539430"/>
          </a:xfrm>
          <a:prstGeom prst="rect">
            <a:avLst/>
          </a:prstGeom>
        </p:spPr>
        <p:txBody>
          <a:bodyPr vert="horz" wrap="square" lIns="0" tIns="12700" rIns="0" bIns="0" rtlCol="0">
            <a:spAutoFit/>
          </a:bodyPr>
          <a:lstStyle/>
          <a:p>
            <a:pPr marL="12700">
              <a:lnSpc>
                <a:spcPts val="2735"/>
              </a:lnSpc>
              <a:spcBef>
                <a:spcPts val="100"/>
              </a:spcBef>
            </a:pPr>
            <a:endParaRPr lang="tr-TR" sz="2000" b="1" spc="-90" dirty="0" smtClean="0">
              <a:solidFill>
                <a:schemeClr val="tx1"/>
              </a:solidFill>
              <a:latin typeface="Times New Roman" panose="02020603050405020304" pitchFamily="18" charset="0"/>
              <a:cs typeface="Times New Roman" panose="02020603050405020304" pitchFamily="18" charset="0"/>
            </a:endParaRPr>
          </a:p>
          <a:p>
            <a:pPr marL="12700">
              <a:lnSpc>
                <a:spcPts val="2735"/>
              </a:lnSpc>
              <a:spcBef>
                <a:spcPts val="100"/>
              </a:spcBef>
            </a:pPr>
            <a:r>
              <a:rPr sz="2000" b="1" spc="-90" dirty="0" err="1" smtClean="0">
                <a:solidFill>
                  <a:schemeClr val="tx1"/>
                </a:solidFill>
                <a:latin typeface="Times New Roman" panose="02020603050405020304" pitchFamily="18" charset="0"/>
                <a:cs typeface="Times New Roman" panose="02020603050405020304" pitchFamily="18" charset="0"/>
              </a:rPr>
              <a:t>Meslek</a:t>
            </a:r>
            <a:r>
              <a:rPr sz="2000" b="1" spc="-385" dirty="0" smtClean="0">
                <a:solidFill>
                  <a:schemeClr val="tx1"/>
                </a:solidFill>
                <a:latin typeface="Times New Roman" panose="02020603050405020304" pitchFamily="18" charset="0"/>
                <a:cs typeface="Times New Roman" panose="02020603050405020304" pitchFamily="18" charset="0"/>
              </a:rPr>
              <a:t> </a:t>
            </a:r>
            <a:r>
              <a:rPr lang="tr-TR" sz="2000" b="1" spc="-120" dirty="0" smtClean="0">
                <a:solidFill>
                  <a:schemeClr val="tx1"/>
                </a:solidFill>
                <a:latin typeface="Times New Roman" panose="02020603050405020304" pitchFamily="18" charset="0"/>
                <a:cs typeface="Times New Roman" panose="02020603050405020304" pitchFamily="18" charset="0"/>
              </a:rPr>
              <a:t>Yüksekokulumuzda</a:t>
            </a:r>
            <a:r>
              <a:rPr sz="2000" b="1" spc="35" dirty="0" smtClean="0">
                <a:solidFill>
                  <a:schemeClr val="tx1"/>
                </a:solidFill>
                <a:latin typeface="Times New Roman" panose="02020603050405020304" pitchFamily="18" charset="0"/>
                <a:cs typeface="Times New Roman" panose="02020603050405020304" pitchFamily="18" charset="0"/>
              </a:rPr>
              <a:t> </a:t>
            </a:r>
            <a:r>
              <a:rPr lang="tr-TR" sz="2000" b="1" spc="35" dirty="0" smtClean="0">
                <a:solidFill>
                  <a:schemeClr val="accent1"/>
                </a:solidFill>
                <a:latin typeface="Times New Roman" panose="02020603050405020304" pitchFamily="18" charset="0"/>
                <a:cs typeface="Times New Roman" panose="02020603050405020304" pitchFamily="18" charset="0"/>
              </a:rPr>
              <a:t>Yapay Zeka Operatörlüğü programında </a:t>
            </a:r>
            <a:r>
              <a:rPr lang="tr-TR" sz="2000" b="1" spc="-125" dirty="0" smtClean="0">
                <a:solidFill>
                  <a:schemeClr val="tx1"/>
                </a:solidFill>
                <a:latin typeface="Times New Roman" panose="02020603050405020304" pitchFamily="18" charset="0"/>
                <a:cs typeface="Times New Roman" panose="02020603050405020304" pitchFamily="18" charset="0"/>
              </a:rPr>
              <a:t>öğrencilerimizin</a:t>
            </a:r>
            <a:r>
              <a:rPr sz="2000" b="1" spc="25" dirty="0" smtClean="0">
                <a:solidFill>
                  <a:schemeClr val="tx1"/>
                </a:solidFill>
                <a:latin typeface="Times New Roman" panose="02020603050405020304" pitchFamily="18" charset="0"/>
                <a:cs typeface="Times New Roman" panose="02020603050405020304" pitchFamily="18" charset="0"/>
              </a:rPr>
              <a:t> </a:t>
            </a:r>
            <a:r>
              <a:rPr lang="tr-TR" sz="2000" b="1" spc="-150" dirty="0" smtClean="0">
                <a:solidFill>
                  <a:schemeClr val="tx1"/>
                </a:solidFill>
                <a:latin typeface="Times New Roman" panose="02020603050405020304" pitchFamily="18" charset="0"/>
                <a:cs typeface="Times New Roman" panose="02020603050405020304" pitchFamily="18" charset="0"/>
              </a:rPr>
              <a:t>mezun</a:t>
            </a:r>
            <a:r>
              <a:rPr sz="2000" b="1" spc="30" dirty="0" smtClean="0">
                <a:solidFill>
                  <a:schemeClr val="tx1"/>
                </a:solidFill>
                <a:latin typeface="Times New Roman" panose="02020603050405020304" pitchFamily="18" charset="0"/>
                <a:cs typeface="Times New Roman" panose="02020603050405020304" pitchFamily="18" charset="0"/>
              </a:rPr>
              <a:t> </a:t>
            </a:r>
            <a:r>
              <a:rPr lang="tr-TR" sz="2000" b="1" spc="-155" noProof="1" smtClean="0">
                <a:solidFill>
                  <a:schemeClr val="tx1"/>
                </a:solidFill>
                <a:latin typeface="Times New Roman" panose="02020603050405020304" pitchFamily="18" charset="0"/>
                <a:cs typeface="Times New Roman" panose="02020603050405020304" pitchFamily="18" charset="0"/>
              </a:rPr>
              <a:t>olabilmesi</a:t>
            </a:r>
            <a:r>
              <a:rPr sz="2000" b="1" spc="30" dirty="0" smtClean="0">
                <a:solidFill>
                  <a:schemeClr val="tx1"/>
                </a:solidFill>
                <a:latin typeface="Times New Roman" panose="02020603050405020304" pitchFamily="18" charset="0"/>
                <a:cs typeface="Times New Roman" panose="02020603050405020304" pitchFamily="18" charset="0"/>
              </a:rPr>
              <a:t> </a:t>
            </a:r>
            <a:r>
              <a:rPr sz="2000" b="1" spc="-90" dirty="0" err="1" smtClean="0">
                <a:solidFill>
                  <a:schemeClr val="tx1"/>
                </a:solidFill>
                <a:latin typeface="Times New Roman" panose="02020603050405020304" pitchFamily="18" charset="0"/>
                <a:cs typeface="Times New Roman" panose="02020603050405020304" pitchFamily="18" charset="0"/>
              </a:rPr>
              <a:t>için</a:t>
            </a:r>
            <a:r>
              <a:rPr sz="2000" b="1" spc="-90" dirty="0" smtClean="0">
                <a:solidFill>
                  <a:schemeClr val="tx1"/>
                </a:solidFill>
                <a:latin typeface="Times New Roman" panose="02020603050405020304" pitchFamily="18" charset="0"/>
                <a:cs typeface="Times New Roman" panose="02020603050405020304" pitchFamily="18" charset="0"/>
              </a:rPr>
              <a:t>,</a:t>
            </a:r>
            <a:r>
              <a:rPr lang="tr-TR" sz="2000" b="1" spc="-90" dirty="0" smtClean="0">
                <a:solidFill>
                  <a:schemeClr val="tx1"/>
                </a:solidFill>
                <a:latin typeface="Times New Roman" panose="02020603050405020304" pitchFamily="18" charset="0"/>
                <a:cs typeface="Times New Roman" panose="02020603050405020304" pitchFamily="18" charset="0"/>
              </a:rPr>
              <a:t> S</a:t>
            </a:r>
            <a:r>
              <a:rPr sz="2000" b="1" spc="-210" dirty="0" err="1" smtClean="0">
                <a:solidFill>
                  <a:schemeClr val="tx1"/>
                </a:solidFill>
                <a:latin typeface="Times New Roman" panose="02020603050405020304" pitchFamily="18" charset="0"/>
                <a:cs typeface="Times New Roman" panose="02020603050405020304" pitchFamily="18" charset="0"/>
              </a:rPr>
              <a:t>taj</a:t>
            </a:r>
            <a:r>
              <a:rPr sz="2000" b="1" spc="-430" dirty="0" smtClean="0">
                <a:solidFill>
                  <a:schemeClr val="tx1"/>
                </a:solidFill>
                <a:latin typeface="Times New Roman" panose="02020603050405020304" pitchFamily="18" charset="0"/>
                <a:cs typeface="Times New Roman" panose="02020603050405020304" pitchFamily="18" charset="0"/>
              </a:rPr>
              <a:t> </a:t>
            </a:r>
            <a:r>
              <a:rPr lang="tr-TR" sz="2000" b="1" spc="-430" dirty="0" smtClean="0">
                <a:solidFill>
                  <a:schemeClr val="tx1"/>
                </a:solidFill>
                <a:latin typeface="Times New Roman" panose="02020603050405020304" pitchFamily="18" charset="0"/>
                <a:cs typeface="Times New Roman" panose="02020603050405020304" pitchFamily="18" charset="0"/>
              </a:rPr>
              <a:t> </a:t>
            </a:r>
            <a:r>
              <a:rPr sz="2000" b="1" spc="-110" dirty="0" err="1" smtClean="0">
                <a:solidFill>
                  <a:schemeClr val="tx1"/>
                </a:solidFill>
                <a:latin typeface="Times New Roman" panose="02020603050405020304" pitchFamily="18" charset="0"/>
                <a:cs typeface="Times New Roman" panose="02020603050405020304" pitchFamily="18" charset="0"/>
              </a:rPr>
              <a:t>Yönergemize</a:t>
            </a:r>
            <a:r>
              <a:rPr sz="2000" b="1" spc="-60" dirty="0" smtClean="0">
                <a:solidFill>
                  <a:schemeClr val="tx1"/>
                </a:solidFill>
                <a:latin typeface="Times New Roman" panose="02020603050405020304" pitchFamily="18" charset="0"/>
                <a:cs typeface="Times New Roman" panose="02020603050405020304" pitchFamily="18" charset="0"/>
              </a:rPr>
              <a:t> </a:t>
            </a:r>
            <a:r>
              <a:rPr sz="2000" b="1" spc="-85" dirty="0">
                <a:solidFill>
                  <a:schemeClr val="tx1"/>
                </a:solidFill>
                <a:latin typeface="Times New Roman" panose="02020603050405020304" pitchFamily="18" charset="0"/>
                <a:cs typeface="Times New Roman" panose="02020603050405020304" pitchFamily="18" charset="0"/>
              </a:rPr>
              <a:t>göre</a:t>
            </a:r>
            <a:r>
              <a:rPr sz="2000" b="1" spc="-50" dirty="0">
                <a:solidFill>
                  <a:schemeClr val="tx1"/>
                </a:solidFill>
                <a:latin typeface="Times New Roman" panose="02020603050405020304" pitchFamily="18" charset="0"/>
                <a:cs typeface="Times New Roman" panose="02020603050405020304" pitchFamily="18" charset="0"/>
              </a:rPr>
              <a:t> </a:t>
            </a:r>
            <a:r>
              <a:rPr sz="2000" b="1" spc="-10" dirty="0">
                <a:solidFill>
                  <a:schemeClr val="tx1"/>
                </a:solidFill>
                <a:latin typeface="Times New Roman" panose="02020603050405020304" pitchFamily="18" charset="0"/>
                <a:cs typeface="Times New Roman" panose="02020603050405020304" pitchFamily="18" charset="0"/>
              </a:rPr>
              <a:t>30</a:t>
            </a:r>
            <a:r>
              <a:rPr sz="2000" b="1" spc="-60" dirty="0">
                <a:solidFill>
                  <a:schemeClr val="tx1"/>
                </a:solidFill>
                <a:latin typeface="Times New Roman" panose="02020603050405020304" pitchFamily="18" charset="0"/>
                <a:cs typeface="Times New Roman" panose="02020603050405020304" pitchFamily="18" charset="0"/>
              </a:rPr>
              <a:t> </a:t>
            </a:r>
            <a:r>
              <a:rPr sz="2000" b="1" spc="-110" dirty="0">
                <a:solidFill>
                  <a:schemeClr val="tx1"/>
                </a:solidFill>
                <a:latin typeface="Times New Roman" panose="02020603050405020304" pitchFamily="18" charset="0"/>
                <a:cs typeface="Times New Roman" panose="02020603050405020304" pitchFamily="18" charset="0"/>
              </a:rPr>
              <a:t>iş</a:t>
            </a:r>
            <a:r>
              <a:rPr sz="2000" b="1" spc="-60" dirty="0">
                <a:solidFill>
                  <a:schemeClr val="tx1"/>
                </a:solidFill>
                <a:latin typeface="Times New Roman" panose="02020603050405020304" pitchFamily="18" charset="0"/>
                <a:cs typeface="Times New Roman" panose="02020603050405020304" pitchFamily="18" charset="0"/>
              </a:rPr>
              <a:t> </a:t>
            </a:r>
            <a:r>
              <a:rPr sz="2000" b="1" spc="-130" dirty="0">
                <a:solidFill>
                  <a:schemeClr val="tx1"/>
                </a:solidFill>
                <a:latin typeface="Times New Roman" panose="02020603050405020304" pitchFamily="18" charset="0"/>
                <a:cs typeface="Times New Roman" panose="02020603050405020304" pitchFamily="18" charset="0"/>
              </a:rPr>
              <a:t>günü</a:t>
            </a:r>
            <a:r>
              <a:rPr sz="2000" b="1" spc="-60" dirty="0">
                <a:solidFill>
                  <a:schemeClr val="tx1"/>
                </a:solidFill>
                <a:latin typeface="Times New Roman" panose="02020603050405020304" pitchFamily="18" charset="0"/>
                <a:cs typeface="Times New Roman" panose="02020603050405020304" pitchFamily="18" charset="0"/>
              </a:rPr>
              <a:t> </a:t>
            </a:r>
            <a:r>
              <a:rPr sz="2000" b="1" spc="-215" dirty="0">
                <a:solidFill>
                  <a:schemeClr val="tx1"/>
                </a:solidFill>
                <a:latin typeface="Times New Roman" panose="02020603050405020304" pitchFamily="18" charset="0"/>
                <a:cs typeface="Times New Roman" panose="02020603050405020304" pitchFamily="18" charset="0"/>
              </a:rPr>
              <a:t>staj</a:t>
            </a:r>
            <a:r>
              <a:rPr sz="2000" b="1" spc="-60" dirty="0">
                <a:solidFill>
                  <a:schemeClr val="tx1"/>
                </a:solidFill>
                <a:latin typeface="Times New Roman" panose="02020603050405020304" pitchFamily="18" charset="0"/>
                <a:cs typeface="Times New Roman" panose="02020603050405020304" pitchFamily="18" charset="0"/>
              </a:rPr>
              <a:t> </a:t>
            </a:r>
            <a:r>
              <a:rPr sz="2000" b="1" spc="-200" dirty="0">
                <a:solidFill>
                  <a:schemeClr val="tx1"/>
                </a:solidFill>
                <a:latin typeface="Times New Roman" panose="02020603050405020304" pitchFamily="18" charset="0"/>
                <a:cs typeface="Times New Roman" panose="02020603050405020304" pitchFamily="18" charset="0"/>
              </a:rPr>
              <a:t>yapma</a:t>
            </a:r>
            <a:r>
              <a:rPr sz="2000" b="1" spc="-45" dirty="0">
                <a:solidFill>
                  <a:schemeClr val="tx1"/>
                </a:solidFill>
                <a:latin typeface="Times New Roman" panose="02020603050405020304" pitchFamily="18" charset="0"/>
                <a:cs typeface="Times New Roman" panose="02020603050405020304" pitchFamily="18" charset="0"/>
              </a:rPr>
              <a:t> </a:t>
            </a:r>
            <a:r>
              <a:rPr sz="2000" b="1" spc="-120" dirty="0">
                <a:solidFill>
                  <a:schemeClr val="tx1"/>
                </a:solidFill>
                <a:latin typeface="Times New Roman" panose="02020603050405020304" pitchFamily="18" charset="0"/>
                <a:cs typeface="Times New Roman" panose="02020603050405020304" pitchFamily="18" charset="0"/>
              </a:rPr>
              <a:t>zorunlulukları</a:t>
            </a:r>
            <a:r>
              <a:rPr sz="2000" b="1" spc="-60" dirty="0">
                <a:solidFill>
                  <a:schemeClr val="tx1"/>
                </a:solidFill>
                <a:latin typeface="Times New Roman" panose="02020603050405020304" pitchFamily="18" charset="0"/>
                <a:cs typeface="Times New Roman" panose="02020603050405020304" pitchFamily="18" charset="0"/>
              </a:rPr>
              <a:t> </a:t>
            </a:r>
            <a:r>
              <a:rPr sz="2000" b="1" spc="-80" dirty="0" err="1">
                <a:solidFill>
                  <a:schemeClr val="tx1"/>
                </a:solidFill>
                <a:latin typeface="Times New Roman" panose="02020603050405020304" pitchFamily="18" charset="0"/>
                <a:cs typeface="Times New Roman" panose="02020603050405020304" pitchFamily="18" charset="0"/>
              </a:rPr>
              <a:t>vardır</a:t>
            </a:r>
            <a:r>
              <a:rPr sz="2000" b="1" spc="-80" dirty="0" smtClean="0">
                <a:solidFill>
                  <a:schemeClr val="tx1"/>
                </a:solidFill>
                <a:latin typeface="Times New Roman" panose="02020603050405020304" pitchFamily="18" charset="0"/>
                <a:cs typeface="Times New Roman" panose="02020603050405020304" pitchFamily="18" charset="0"/>
              </a:rPr>
              <a:t>.</a:t>
            </a:r>
            <a:r>
              <a:rPr lang="tr-TR" sz="2000" b="1" spc="-80" dirty="0" smtClean="0">
                <a:solidFill>
                  <a:schemeClr val="tx1"/>
                </a:solidFill>
                <a:latin typeface="Times New Roman" panose="02020603050405020304" pitchFamily="18" charset="0"/>
                <a:cs typeface="Times New Roman" panose="02020603050405020304" pitchFamily="18" charset="0"/>
              </a:rPr>
              <a:t> </a:t>
            </a:r>
            <a:r>
              <a:rPr lang="en-GB" sz="2000" b="1" spc="-100" dirty="0" smtClean="0">
                <a:solidFill>
                  <a:schemeClr val="tx1"/>
                </a:solidFill>
                <a:latin typeface="Times New Roman" panose="02020603050405020304" pitchFamily="18" charset="0"/>
                <a:cs typeface="Times New Roman" panose="02020603050405020304" pitchFamily="18" charset="0"/>
              </a:rPr>
              <a:t>Öğrencilerimiz</a:t>
            </a:r>
            <a:r>
              <a:rPr lang="en-GB" sz="2000" b="1" spc="-20" dirty="0" smtClean="0">
                <a:solidFill>
                  <a:schemeClr val="tx1"/>
                </a:solidFill>
                <a:latin typeface="Times New Roman" panose="02020603050405020304" pitchFamily="18" charset="0"/>
                <a:cs typeface="Times New Roman" panose="02020603050405020304" pitchFamily="18" charset="0"/>
              </a:rPr>
              <a:t> </a:t>
            </a:r>
            <a:r>
              <a:rPr lang="en-GB" sz="2000" b="1" spc="-215" dirty="0" smtClean="0">
                <a:solidFill>
                  <a:schemeClr val="tx1"/>
                </a:solidFill>
                <a:latin typeface="Times New Roman" panose="02020603050405020304" pitchFamily="18" charset="0"/>
                <a:cs typeface="Times New Roman" panose="02020603050405020304" pitchFamily="18" charset="0"/>
              </a:rPr>
              <a:t>staj</a:t>
            </a:r>
            <a:r>
              <a:rPr lang="en-GB" sz="2000" b="1" spc="-5" dirty="0" smtClean="0">
                <a:solidFill>
                  <a:schemeClr val="tx1"/>
                </a:solidFill>
                <a:latin typeface="Times New Roman" panose="02020603050405020304" pitchFamily="18" charset="0"/>
                <a:cs typeface="Times New Roman" panose="02020603050405020304" pitchFamily="18" charset="0"/>
              </a:rPr>
              <a:t> </a:t>
            </a:r>
            <a:r>
              <a:rPr lang="en-GB" sz="2000" b="1" spc="-140" dirty="0" smtClean="0">
                <a:solidFill>
                  <a:schemeClr val="tx1"/>
                </a:solidFill>
                <a:latin typeface="Times New Roman" panose="02020603050405020304" pitchFamily="18" charset="0"/>
                <a:cs typeface="Times New Roman" panose="02020603050405020304" pitchFamily="18" charset="0"/>
              </a:rPr>
              <a:t>başvurularını</a:t>
            </a:r>
            <a:r>
              <a:rPr lang="en-GB" sz="2000" b="1" dirty="0" smtClean="0">
                <a:solidFill>
                  <a:schemeClr val="tx1"/>
                </a:solidFill>
                <a:latin typeface="Times New Roman" panose="02020603050405020304" pitchFamily="18" charset="0"/>
                <a:cs typeface="Times New Roman" panose="02020603050405020304" pitchFamily="18" charset="0"/>
              </a:rPr>
              <a:t> </a:t>
            </a:r>
            <a:r>
              <a:rPr lang="en-GB" sz="2000" b="1" spc="-85" dirty="0" smtClean="0">
                <a:solidFill>
                  <a:schemeClr val="tx1"/>
                </a:solidFill>
                <a:latin typeface="Times New Roman" panose="02020603050405020304" pitchFamily="18" charset="0"/>
                <a:cs typeface="Times New Roman" panose="02020603050405020304" pitchFamily="18" charset="0"/>
              </a:rPr>
              <a:t>Kariyer</a:t>
            </a:r>
            <a:r>
              <a:rPr lang="en-GB" sz="2000" b="1" spc="-10" dirty="0" smtClean="0">
                <a:solidFill>
                  <a:schemeClr val="tx1"/>
                </a:solidFill>
                <a:latin typeface="Times New Roman" panose="02020603050405020304" pitchFamily="18" charset="0"/>
                <a:cs typeface="Times New Roman" panose="02020603050405020304" pitchFamily="18" charset="0"/>
              </a:rPr>
              <a:t> </a:t>
            </a:r>
            <a:r>
              <a:rPr lang="en-GB" sz="2000" b="1" spc="-105" dirty="0" smtClean="0">
                <a:solidFill>
                  <a:schemeClr val="tx1"/>
                </a:solidFill>
                <a:latin typeface="Times New Roman" panose="02020603050405020304" pitchFamily="18" charset="0"/>
                <a:cs typeface="Times New Roman" panose="02020603050405020304" pitchFamily="18" charset="0"/>
              </a:rPr>
              <a:t>Kapısı</a:t>
            </a:r>
            <a:r>
              <a:rPr lang="en-GB" sz="2000" b="1" spc="-5" dirty="0" smtClean="0">
                <a:solidFill>
                  <a:schemeClr val="tx1"/>
                </a:solidFill>
                <a:latin typeface="Times New Roman" panose="02020603050405020304" pitchFamily="18" charset="0"/>
                <a:cs typeface="Times New Roman" panose="02020603050405020304" pitchFamily="18" charset="0"/>
              </a:rPr>
              <a:t> </a:t>
            </a:r>
            <a:r>
              <a:rPr lang="en-GB" sz="2000" b="1" spc="-125" dirty="0" smtClean="0">
                <a:solidFill>
                  <a:schemeClr val="tx1"/>
                </a:solidFill>
                <a:latin typeface="Times New Roman" panose="02020603050405020304" pitchFamily="18" charset="0"/>
                <a:cs typeface="Times New Roman" panose="02020603050405020304" pitchFamily="18" charset="0"/>
              </a:rPr>
              <a:t>üzerinden</a:t>
            </a:r>
            <a:r>
              <a:rPr lang="en-GB" sz="2000" b="1" spc="5" dirty="0" smtClean="0">
                <a:solidFill>
                  <a:schemeClr val="tx1"/>
                </a:solidFill>
                <a:latin typeface="Times New Roman" panose="02020603050405020304" pitchFamily="18" charset="0"/>
                <a:cs typeface="Times New Roman" panose="02020603050405020304" pitchFamily="18" charset="0"/>
              </a:rPr>
              <a:t> </a:t>
            </a:r>
            <a:r>
              <a:rPr lang="en-GB" sz="2000" b="1" spc="-114" dirty="0" smtClean="0">
                <a:solidFill>
                  <a:schemeClr val="tx1"/>
                </a:solidFill>
                <a:latin typeface="Times New Roman" panose="02020603050405020304" pitchFamily="18" charset="0"/>
                <a:cs typeface="Times New Roman" panose="02020603050405020304" pitchFamily="18" charset="0"/>
              </a:rPr>
              <a:t>veya </a:t>
            </a:r>
            <a:r>
              <a:rPr lang="en-GB" sz="2000" b="1" spc="-130" dirty="0" smtClean="0">
                <a:solidFill>
                  <a:schemeClr val="tx1"/>
                </a:solidFill>
                <a:latin typeface="Times New Roman" panose="02020603050405020304" pitchFamily="18" charset="0"/>
                <a:cs typeface="Times New Roman" panose="02020603050405020304" pitchFamily="18" charset="0"/>
              </a:rPr>
              <a:t>şahsen</a:t>
            </a:r>
            <a:r>
              <a:rPr lang="en-GB" sz="2000" b="1" spc="-40" dirty="0" smtClean="0">
                <a:solidFill>
                  <a:schemeClr val="tx1"/>
                </a:solidFill>
                <a:latin typeface="Times New Roman" panose="02020603050405020304" pitchFamily="18" charset="0"/>
                <a:cs typeface="Times New Roman" panose="02020603050405020304" pitchFamily="18" charset="0"/>
              </a:rPr>
              <a:t> </a:t>
            </a:r>
            <a:r>
              <a:rPr lang="en-GB" sz="2000" b="1" spc="-114" dirty="0" smtClean="0">
                <a:solidFill>
                  <a:schemeClr val="tx1"/>
                </a:solidFill>
                <a:latin typeface="Times New Roman" panose="02020603050405020304" pitchFamily="18" charset="0"/>
                <a:cs typeface="Times New Roman" panose="02020603050405020304" pitchFamily="18" charset="0"/>
              </a:rPr>
              <a:t>yapabilirler.</a:t>
            </a:r>
            <a:r>
              <a:rPr lang="tr-TR" sz="2000" b="1" spc="-114" dirty="0" smtClean="0">
                <a:solidFill>
                  <a:schemeClr val="tx1"/>
                </a:solidFill>
                <a:latin typeface="Times New Roman" panose="02020603050405020304" pitchFamily="18" charset="0"/>
                <a:cs typeface="Times New Roman" panose="02020603050405020304" pitchFamily="18" charset="0"/>
              </a:rPr>
              <a:t> Ayrıca öğrencilerimiz programın amacına ve içeriğine uygun herhangi bir kurumda da stajlarını yapabilirler.</a:t>
            </a:r>
          </a:p>
          <a:p>
            <a:pPr marL="12700">
              <a:lnSpc>
                <a:spcPts val="2735"/>
              </a:lnSpc>
              <a:spcBef>
                <a:spcPts val="100"/>
              </a:spcBef>
            </a:pPr>
            <a:endParaRPr lang="tr-TR" sz="2000" b="1" spc="-114" dirty="0">
              <a:solidFill>
                <a:srgbClr val="FFFFFF"/>
              </a:solidFill>
              <a:latin typeface="Times New Roman" panose="02020603050405020304" pitchFamily="18" charset="0"/>
              <a:cs typeface="Times New Roman" panose="02020603050405020304" pitchFamily="18" charset="0"/>
            </a:endParaRPr>
          </a:p>
          <a:p>
            <a:pPr marL="12700">
              <a:lnSpc>
                <a:spcPts val="2735"/>
              </a:lnSpc>
              <a:spcBef>
                <a:spcPts val="100"/>
              </a:spcBef>
            </a:pPr>
            <a:endParaRPr lang="tr-TR" sz="2400" spc="-114" dirty="0" smtClean="0">
              <a:solidFill>
                <a:srgbClr val="FFFFFF"/>
              </a:solidFill>
              <a:latin typeface="Trebuchet MS" panose="020B0603020202020204"/>
              <a:cs typeface="Trebuchet MS" panose="020B0603020202020204"/>
            </a:endParaRPr>
          </a:p>
          <a:p>
            <a:pPr marL="12700">
              <a:lnSpc>
                <a:spcPts val="2735"/>
              </a:lnSpc>
              <a:spcBef>
                <a:spcPts val="100"/>
              </a:spcBef>
            </a:pPr>
            <a:endParaRPr lang="tr-TR" sz="2400" dirty="0" smtClean="0">
              <a:latin typeface="Trebuchet MS" panose="020B0603020202020204"/>
              <a:cs typeface="Trebuchet MS" panose="020B0603020202020204"/>
            </a:endParaRPr>
          </a:p>
          <a:p>
            <a:pPr marL="12700">
              <a:spcBef>
                <a:spcPts val="100"/>
              </a:spcBef>
            </a:pPr>
            <a:r>
              <a:rPr lang="tr-TR" sz="2000" b="1" dirty="0" smtClean="0">
                <a:solidFill>
                  <a:schemeClr val="accent1"/>
                </a:solidFill>
                <a:latin typeface="Times New Roman" panose="02020603050405020304" pitchFamily="18" charset="0"/>
                <a:cs typeface="Times New Roman" panose="02020603050405020304" pitchFamily="18" charset="0"/>
              </a:rPr>
              <a:t>Diğer programlarımızda </a:t>
            </a:r>
            <a:r>
              <a:rPr lang="tr-TR" sz="2000" b="1" dirty="0" smtClean="0">
                <a:latin typeface="Times New Roman" panose="02020603050405020304" pitchFamily="18" charset="0"/>
                <a:cs typeface="Times New Roman" panose="02020603050405020304" pitchFamily="18" charset="0"/>
              </a:rPr>
              <a:t>öğrencilerimiz son yarıyılda uygulamalı dersleri hastane ortamında gerçekleştirmektedirler.</a:t>
            </a:r>
            <a:endParaRPr sz="2000" b="1" dirty="0">
              <a:latin typeface="Times New Roman" panose="02020603050405020304" pitchFamily="18" charset="0"/>
              <a:cs typeface="Times New Roman" panose="02020603050405020304" pitchFamily="18" charset="0"/>
            </a:endParaRPr>
          </a:p>
        </p:txBody>
      </p:sp>
      <p:pic>
        <p:nvPicPr>
          <p:cNvPr id="16" name="Resim 15"/>
          <p:cNvPicPr>
            <a:picLocks noChangeAspect="1"/>
          </p:cNvPicPr>
          <p:nvPr/>
        </p:nvPicPr>
        <p:blipFill>
          <a:blip r:embed="rId4"/>
          <a:stretch>
            <a:fillRect/>
          </a:stretch>
        </p:blipFill>
        <p:spPr>
          <a:xfrm>
            <a:off x="914844" y="4724400"/>
            <a:ext cx="1165951" cy="1165951"/>
          </a:xfrm>
          <a:prstGeom prst="rect">
            <a:avLst/>
          </a:prstGeom>
        </p:spPr>
      </p:pic>
      <p:pic>
        <p:nvPicPr>
          <p:cNvPr id="20" name="Resim 19"/>
          <p:cNvPicPr>
            <a:picLocks noChangeAspect="1"/>
          </p:cNvPicPr>
          <p:nvPr/>
        </p:nvPicPr>
        <p:blipFill>
          <a:blip r:embed="rId5"/>
          <a:stretch>
            <a:fillRect/>
          </a:stretch>
        </p:blipFill>
        <p:spPr>
          <a:xfrm>
            <a:off x="914844" y="2755800"/>
            <a:ext cx="1054200" cy="1054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76200"/>
            <a:ext cx="12192000" cy="66294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sp>
          <p:nvSpPr>
            <p:cNvPr id="4" name="object 4"/>
            <p:cNvSpPr/>
            <p:nvPr/>
          </p:nvSpPr>
          <p:spPr>
            <a:xfrm>
              <a:off x="1454658" y="1847850"/>
              <a:ext cx="9607550" cy="0"/>
            </a:xfrm>
            <a:custGeom>
              <a:avLst/>
              <a:gdLst/>
              <a:ahLst/>
              <a:cxnLst/>
              <a:rect l="l" t="t" r="r" b="b"/>
              <a:pathLst>
                <a:path w="9607550">
                  <a:moveTo>
                    <a:pt x="0" y="0"/>
                  </a:moveTo>
                  <a:lnTo>
                    <a:pt x="9607550" y="0"/>
                  </a:lnTo>
                </a:path>
              </a:pathLst>
            </a:custGeom>
            <a:ln w="32004">
              <a:solidFill>
                <a:srgbClr val="B71E42"/>
              </a:solidFill>
            </a:ln>
          </p:spPr>
          <p:txBody>
            <a:bodyPr wrap="square" lIns="0" tIns="0" rIns="0" bIns="0" rtlCol="0"/>
            <a:lstStyle/>
            <a:p>
              <a:endParaRPr dirty="0"/>
            </a:p>
          </p:txBody>
        </p:sp>
      </p:grpSp>
      <p:sp>
        <p:nvSpPr>
          <p:cNvPr id="5" name="object 5"/>
          <p:cNvSpPr txBox="1">
            <a:spLocks noGrp="1"/>
          </p:cNvSpPr>
          <p:nvPr>
            <p:ph type="title"/>
          </p:nvPr>
        </p:nvSpPr>
        <p:spPr>
          <a:xfrm>
            <a:off x="990600" y="693054"/>
            <a:ext cx="10777882" cy="882113"/>
          </a:xfrm>
          <a:prstGeom prst="rect">
            <a:avLst/>
          </a:prstGeom>
        </p:spPr>
        <p:txBody>
          <a:bodyPr vert="horz" wrap="square" lIns="0" tIns="263982" rIns="0" bIns="0" rtlCol="0">
            <a:spAutoFit/>
          </a:bodyPr>
          <a:lstStyle/>
          <a:p>
            <a:pPr marL="12700">
              <a:lnSpc>
                <a:spcPct val="100000"/>
              </a:lnSpc>
              <a:spcBef>
                <a:spcPts val="105"/>
              </a:spcBef>
            </a:pPr>
            <a:r>
              <a:rPr sz="4000" b="1" spc="240" dirty="0">
                <a:latin typeface="Times New Roman" panose="02020603050405020304" pitchFamily="18" charset="0"/>
                <a:cs typeface="Times New Roman" panose="02020603050405020304" pitchFamily="18" charset="0"/>
              </a:rPr>
              <a:t>KAYIT</a:t>
            </a:r>
            <a:r>
              <a:rPr sz="4000" b="1" spc="-100" dirty="0">
                <a:latin typeface="Times New Roman" panose="02020603050405020304" pitchFamily="18" charset="0"/>
                <a:cs typeface="Times New Roman" panose="02020603050405020304" pitchFamily="18" charset="0"/>
              </a:rPr>
              <a:t> </a:t>
            </a:r>
            <a:r>
              <a:rPr sz="4000" b="1" spc="455" dirty="0">
                <a:latin typeface="Times New Roman" panose="02020603050405020304" pitchFamily="18" charset="0"/>
                <a:cs typeface="Times New Roman" panose="02020603050405020304" pitchFamily="18" charset="0"/>
              </a:rPr>
              <a:t>DONDURMA</a:t>
            </a:r>
            <a:r>
              <a:rPr sz="4000" b="1" spc="-95" dirty="0">
                <a:latin typeface="Times New Roman" panose="02020603050405020304" pitchFamily="18" charset="0"/>
                <a:cs typeface="Times New Roman" panose="02020603050405020304" pitchFamily="18" charset="0"/>
              </a:rPr>
              <a:t> </a:t>
            </a:r>
            <a:r>
              <a:rPr sz="4000" b="1" spc="300" dirty="0">
                <a:latin typeface="Times New Roman" panose="02020603050405020304" pitchFamily="18" charset="0"/>
                <a:cs typeface="Times New Roman" panose="02020603050405020304" pitchFamily="18" charset="0"/>
              </a:rPr>
              <a:t>(AKADEMİK</a:t>
            </a:r>
            <a:r>
              <a:rPr sz="4000" b="1" spc="-65" dirty="0">
                <a:latin typeface="Times New Roman" panose="02020603050405020304" pitchFamily="18" charset="0"/>
                <a:cs typeface="Times New Roman" panose="02020603050405020304" pitchFamily="18" charset="0"/>
              </a:rPr>
              <a:t> </a:t>
            </a:r>
            <a:r>
              <a:rPr sz="4000" b="1" spc="190" dirty="0">
                <a:latin typeface="Times New Roman" panose="02020603050405020304" pitchFamily="18" charset="0"/>
                <a:cs typeface="Times New Roman" panose="02020603050405020304" pitchFamily="18" charset="0"/>
              </a:rPr>
              <a:t>İZİN)</a:t>
            </a:r>
          </a:p>
        </p:txBody>
      </p:sp>
      <p:sp>
        <p:nvSpPr>
          <p:cNvPr id="13" name="object 7"/>
          <p:cNvSpPr txBox="1"/>
          <p:nvPr/>
        </p:nvSpPr>
        <p:spPr>
          <a:xfrm>
            <a:off x="685800" y="2133600"/>
            <a:ext cx="10820400" cy="3103414"/>
          </a:xfrm>
          <a:prstGeom prst="rect">
            <a:avLst/>
          </a:prstGeom>
        </p:spPr>
        <p:txBody>
          <a:bodyPr vert="horz" wrap="square" lIns="0" tIns="12700" rIns="0" bIns="0" rtlCol="0">
            <a:spAutoFit/>
          </a:bodyPr>
          <a:lstStyle>
            <a:lvl1pPr marL="0">
              <a:defRPr sz="2000" b="0" i="0">
                <a:solidFill>
                  <a:schemeClr val="tx1"/>
                </a:solidFill>
                <a:latin typeface="Trebuchet MS" panose="020B0603020202020204"/>
                <a:ea typeface="+mn-ea"/>
                <a:cs typeface="Trebuchet MS" panose="020B0603020202020204"/>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54965" marR="188595" lvl="0" indent="-342900" defTabSz="914400" eaLnBrk="1" fontAlgn="auto" latinLnBrk="0" hangingPunct="1">
              <a:lnSpc>
                <a:spcPct val="150000"/>
              </a:lnSpc>
              <a:spcBef>
                <a:spcPts val="100"/>
              </a:spcBef>
              <a:spcAft>
                <a:spcPts val="0"/>
              </a:spcAft>
              <a:buClr>
                <a:srgbClr val="B71E42"/>
              </a:buClr>
              <a:buSzPct val="95000"/>
              <a:buFont typeface="Wingdings" panose="05000000000000000000" pitchFamily="2" charset="2"/>
              <a:buChar char="q"/>
              <a:tabLst>
                <a:tab pos="240665" algn="l"/>
              </a:tabLst>
              <a:defRPr/>
            </a:pPr>
            <a:r>
              <a:rPr kumimoji="0" lang="en-GB" sz="2000" b="0" i="0" u="none" strike="noStrike" kern="0" cap="none" spc="-5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Öğrencinin</a:t>
            </a:r>
            <a:r>
              <a:rPr kumimoji="0" lang="en-GB" sz="2000" b="0" i="0" u="none" strike="noStrike" kern="0" cap="none" spc="-5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akademik</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izin</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7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talebi</a:t>
            </a:r>
            <a:r>
              <a:rPr kumimoji="0" lang="en-GB" sz="2000" b="0" i="0" u="none" strike="noStrike" kern="0" cap="none" spc="-17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26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gerekçeli</a:t>
            </a:r>
            <a:r>
              <a:rPr kumimoji="0" lang="en-GB" sz="2000" b="0" i="0" u="none" strike="noStrike" kern="0" cap="none" spc="-1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8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bir</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dilekçe</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belgeleriyle</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birlikte</a:t>
            </a:r>
            <a:r>
              <a:rPr kumimoji="0" lang="en-GB" sz="2000" b="0" i="0" u="none" strike="noStrike" kern="0" cap="none" spc="-1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26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Müdürlüğe</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yapılır</a:t>
            </a:r>
            <a:r>
              <a:rPr kumimoji="0" lang="en-GB" sz="2000" b="0" i="0" u="none" strike="noStrike" kern="0" cap="none" spc="-1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tr-TR" sz="2000" b="0" i="0" u="none" strike="noStrike" kern="0" cap="none" spc="-1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Akademik</a:t>
            </a:r>
            <a:r>
              <a:rPr kumimoji="0" lang="en-GB" sz="2000" b="0" i="0" u="none" strike="noStrike" kern="0" cap="none" spc="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izin</a:t>
            </a:r>
            <a:r>
              <a:rPr kumimoji="0" lang="en-GB" sz="2000" b="0" i="0" u="none" strike="noStrike" kern="0" cap="none" spc="-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talepleri</a:t>
            </a:r>
            <a:r>
              <a:rPr kumimoji="0" lang="en-GB" sz="2000" b="0" i="0" u="none" strike="noStrike" kern="0" cap="none" spc="-15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254"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Senatoca</a:t>
            </a:r>
            <a:r>
              <a:rPr kumimoji="0" lang="en-GB" sz="2000" b="0" i="0" u="none" strike="noStrike" kern="0" cap="none" spc="-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kabul</a:t>
            </a:r>
            <a:r>
              <a:rPr kumimoji="0" lang="en-GB" sz="2000" b="0" i="0" u="none" strike="noStrike" kern="0" cap="none" spc="-1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edilen</a:t>
            </a:r>
            <a:r>
              <a:rPr kumimoji="0" lang="en-GB" sz="2000" b="0"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haklı</a:t>
            </a:r>
            <a:r>
              <a:rPr kumimoji="0" lang="en-GB" sz="2000" b="0" i="0" u="none" strike="noStrike" kern="0" cap="none" spc="-1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a:t>
            </a:r>
            <a:r>
              <a:rPr kumimoji="0" lang="en-GB" sz="2000" b="0" i="0" u="none" strike="noStrike" kern="0" cap="none" spc="-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geçerli</a:t>
            </a:r>
            <a:r>
              <a:rPr kumimoji="0" lang="en-GB" sz="2000" b="0" i="0" u="none" strike="noStrike" kern="0" cap="none" spc="-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nedenler</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14"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çerçevesinde</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1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yönetim</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kurulu</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tarafından</a:t>
            </a:r>
            <a:r>
              <a:rPr kumimoji="0" lang="en-GB" sz="2000" b="0" i="0" u="none" strike="noStrike" kern="0" cap="none" spc="-5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9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değerlendirilir</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alınan</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6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karar</a:t>
            </a:r>
            <a:r>
              <a:rPr kumimoji="0" lang="en-GB" sz="2000" b="0" i="0" u="none" strike="noStrike" kern="0" cap="none" spc="-16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23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Öğrenci</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İşleri</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4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Daire</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14"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Başkanlığına</a:t>
            </a:r>
            <a:r>
              <a:rPr kumimoji="0" lang="en-GB" sz="2000" b="0" i="0" u="none" strike="noStrike" kern="0" cap="none" spc="-7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ilgili</a:t>
            </a:r>
            <a:r>
              <a:rPr kumimoji="0" lang="en-GB" sz="2000" b="0" i="0" u="none" strike="noStrike" kern="0" cap="none" spc="-6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öğrenciye</a:t>
            </a:r>
            <a:r>
              <a:rPr kumimoji="0" lang="en-GB" sz="2000" b="0" i="0" u="none" strike="noStrike" kern="0" cap="none" spc="-6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yazılı</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9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olarak</a:t>
            </a:r>
            <a:r>
              <a:rPr kumimoji="0" lang="en-GB" sz="2000" b="0" i="0" u="none" strike="noStrike" kern="0" cap="none" spc="-5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4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bildirilir</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p>
          <a:p>
            <a:pPr marL="354965" marR="5080" lvl="0" indent="-342900" defTabSz="914400" eaLnBrk="1" fontAlgn="auto" latinLnBrk="0" hangingPunct="1">
              <a:lnSpc>
                <a:spcPct val="150000"/>
              </a:lnSpc>
              <a:spcBef>
                <a:spcPts val="995"/>
              </a:spcBef>
              <a:spcAft>
                <a:spcPts val="0"/>
              </a:spcAft>
              <a:buClr>
                <a:srgbClr val="B71E42"/>
              </a:buClr>
              <a:buSzPct val="95000"/>
              <a:buFont typeface="Wingdings" panose="05000000000000000000" pitchFamily="2" charset="2"/>
              <a:buChar char="q"/>
              <a:tabLst>
                <a:tab pos="240665" algn="l"/>
              </a:tabLst>
              <a:defRPr/>
            </a:pP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Akademik</a:t>
            </a:r>
            <a:r>
              <a:rPr kumimoji="0" lang="en-GB" sz="2000" b="0"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izin</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isteklerinin</a:t>
            </a:r>
            <a:r>
              <a:rPr kumimoji="0" lang="en-GB" sz="2000" b="0" i="0" u="none" strike="noStrike" kern="0" cap="none" spc="-1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26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14"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en</a:t>
            </a:r>
            <a:r>
              <a:rPr kumimoji="0" lang="en-GB" sz="2000" b="0" i="0" u="none" strike="noStrike" kern="0" cap="none" spc="-1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geç</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ilgili</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yarıyılın</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ilk</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dört</a:t>
            </a:r>
            <a:r>
              <a:rPr kumimoji="0" lang="en-GB" sz="2000" b="0" i="0" u="none" strike="noStrike" kern="0" cap="none" spc="-1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haftası</a:t>
            </a:r>
            <a:r>
              <a:rPr kumimoji="0" lang="en-GB" sz="2000" b="0" i="0" u="none" strike="noStrike" kern="0" cap="none" spc="-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içinde</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5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yapılması</a:t>
            </a:r>
            <a:r>
              <a:rPr kumimoji="0" lang="en-GB" sz="2000" b="0" i="0" u="none" strike="noStrike" kern="0" cap="none" spc="-5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gerekir</a:t>
            </a:r>
            <a:r>
              <a:rPr kumimoji="0" lang="en-GB" sz="2000" b="0" i="0" u="none" strike="noStrike" kern="0" cap="none" spc="-1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r>
              <a:rPr kumimoji="0" lang="en-GB" sz="2000" b="0" i="0" u="none" strike="noStrike" kern="0" cap="none" spc="-459"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Ani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hastalık</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a:t>
            </a:r>
            <a:r>
              <a:rPr kumimoji="0" lang="en-GB" sz="2000" b="0" i="0" u="none" strike="noStrike" kern="0" cap="none" spc="-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beklenmedik</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haller</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dışında</a:t>
            </a:r>
            <a:r>
              <a:rPr kumimoji="0" lang="en-GB" sz="2000" b="0" i="0" u="none" strike="noStrike" kern="0" cap="none" spc="-3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bu</a:t>
            </a:r>
            <a:r>
              <a:rPr kumimoji="0" lang="en-GB" sz="2000" b="0" i="0" u="none" strike="noStrike" kern="0" cap="none" spc="-2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süreler</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bittikten</a:t>
            </a:r>
            <a:r>
              <a:rPr kumimoji="0" lang="en-GB" sz="2000" b="0" i="0" u="none" strike="noStrike" kern="0" cap="none" spc="-5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6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sonra</a:t>
            </a:r>
            <a:r>
              <a:rPr kumimoji="0" lang="en-GB" sz="2000" b="0" i="0" u="none" strike="noStrike" kern="0" cap="none" spc="-3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4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yapılacak</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2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müracaatlar</a:t>
            </a:r>
            <a:r>
              <a:rPr kumimoji="0" lang="en-GB" sz="2000" b="0" i="0" u="none" strike="noStrike" kern="0" cap="none" spc="-2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işleme</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konulmaz</a:t>
            </a:r>
            <a:r>
              <a:rPr kumimoji="0" lang="en-GB" sz="2000" b="0" i="0" u="none" strike="noStrike" kern="0" cap="none" spc="-3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a:t>
            </a:r>
          </a:p>
          <a:p>
            <a:pPr marL="355600" marR="0" lvl="0" indent="-342900" defTabSz="914400" eaLnBrk="1" fontAlgn="auto" latinLnBrk="0" hangingPunct="1">
              <a:lnSpc>
                <a:spcPct val="150000"/>
              </a:lnSpc>
              <a:spcBef>
                <a:spcPts val="1485"/>
              </a:spcBef>
              <a:spcAft>
                <a:spcPts val="0"/>
              </a:spcAft>
              <a:buClr>
                <a:srgbClr val="B71E42"/>
              </a:buClr>
              <a:buSzPct val="95000"/>
              <a:buFont typeface="Wingdings" panose="05000000000000000000" pitchFamily="2" charset="2"/>
              <a:buChar char="q"/>
              <a:tabLst>
                <a:tab pos="240665" algn="l"/>
              </a:tabLst>
              <a:defRPr/>
            </a:pP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Akademik</a:t>
            </a:r>
            <a:r>
              <a:rPr kumimoji="0" lang="en-GB" sz="2000" b="0" i="0" u="none" strike="noStrike" kern="0" cap="none" spc="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izinli</a:t>
            </a:r>
            <a:r>
              <a:rPr kumimoji="0" lang="en-GB" sz="2000" b="0" i="0" u="none" strike="noStrike" kern="0" cap="none" spc="-3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7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olduğu</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yıllar</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6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veya</a:t>
            </a:r>
            <a:r>
              <a:rPr kumimoji="0" lang="en-GB" sz="2000" b="0" i="0" u="none" strike="noStrike" kern="0" cap="none" spc="-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3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yarıyıllar</a:t>
            </a:r>
            <a:r>
              <a:rPr kumimoji="0" lang="en-GB" sz="2000" b="0" i="0" u="none" strike="noStrike" kern="0" cap="none" spc="-4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85"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öğrencinin</a:t>
            </a:r>
            <a:r>
              <a:rPr kumimoji="0" lang="en-GB" sz="2000" b="0" i="0" u="none" strike="noStrike" kern="0" cap="none" spc="-4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7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azami</a:t>
            </a:r>
            <a:r>
              <a:rPr kumimoji="0" lang="en-GB" sz="2000" b="0" i="0" u="none" strike="noStrike" kern="0" cap="none" spc="-35"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süresinden</a:t>
            </a:r>
            <a:r>
              <a:rPr kumimoji="0" lang="en-GB" sz="2000" b="0" i="0" u="none" strike="noStrike" kern="0" cap="none" spc="-1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rPr>
              <a:t> </a:t>
            </a:r>
            <a:r>
              <a:rPr kumimoji="0" lang="en-GB" sz="2000" b="0" i="0" u="none" strike="noStrike" kern="0" cap="none" spc="-10" normalizeH="0" baseline="0" noProof="0" dirty="0" err="1" smtClean="0">
                <a:ln>
                  <a:noFill/>
                </a:ln>
                <a:solidFill>
                  <a:sysClr val="windowText" lastClr="000000"/>
                </a:solidFill>
                <a:effectLst/>
                <a:uLnTx/>
                <a:uFillTx/>
                <a:latin typeface="Times New Roman" panose="02020603050405020304" pitchFamily="18" charset="0"/>
                <a:cs typeface="Times New Roman" panose="02020603050405020304" pitchFamily="18" charset="0"/>
              </a:rPr>
              <a:t>sayılmaz</a:t>
            </a:r>
            <a:endParaRPr kumimoji="0" lang="en-GB" sz="2000" b="0" i="0" u="none" strike="noStrike" kern="0" cap="none" spc="-1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4771" y="286305"/>
            <a:ext cx="12192000" cy="65532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6126483"/>
              <a:ext cx="12192000" cy="731516"/>
            </a:xfrm>
            <a:prstGeom prst="rect">
              <a:avLst/>
            </a:prstGeom>
          </p:spPr>
        </p:pic>
        <p:pic>
          <p:nvPicPr>
            <p:cNvPr id="5" name="object 5"/>
            <p:cNvPicPr/>
            <p:nvPr/>
          </p:nvPicPr>
          <p:blipFill>
            <a:blip r:embed="rId4" cstate="print"/>
            <a:stretch>
              <a:fillRect/>
            </a:stretch>
          </p:blipFill>
          <p:spPr>
            <a:xfrm>
              <a:off x="0" y="0"/>
              <a:ext cx="12192000" cy="6858000"/>
            </a:xfrm>
            <a:prstGeom prst="rect">
              <a:avLst/>
            </a:prstGeom>
          </p:spPr>
        </p:pic>
      </p:grpSp>
      <p:sp>
        <p:nvSpPr>
          <p:cNvPr id="6" name="object 6"/>
          <p:cNvSpPr txBox="1"/>
          <p:nvPr/>
        </p:nvSpPr>
        <p:spPr>
          <a:xfrm>
            <a:off x="247015" y="2209800"/>
            <a:ext cx="4172585" cy="1542415"/>
          </a:xfrm>
          <a:prstGeom prst="rect">
            <a:avLst/>
          </a:prstGeom>
        </p:spPr>
        <p:txBody>
          <a:bodyPr vert="horz" wrap="square" lIns="0" tIns="65405" rIns="0" bIns="0" rtlCol="0">
            <a:spAutoFit/>
          </a:bodyPr>
          <a:lstStyle/>
          <a:p>
            <a:pPr marL="12700" marR="5080" algn="ctr">
              <a:spcBef>
                <a:spcPts val="515"/>
              </a:spcBef>
            </a:pPr>
            <a:r>
              <a:rPr sz="3200" b="1" spc="310" dirty="0">
                <a:solidFill>
                  <a:srgbClr val="881630"/>
                </a:solidFill>
                <a:latin typeface="Times New Roman" panose="02020603050405020304" pitchFamily="18" charset="0"/>
                <a:cs typeface="Times New Roman" panose="02020603050405020304" pitchFamily="18" charset="0"/>
              </a:rPr>
              <a:t>SORUNLARIMIZI </a:t>
            </a:r>
            <a:r>
              <a:rPr sz="3200" b="1" spc="320" dirty="0">
                <a:solidFill>
                  <a:srgbClr val="881630"/>
                </a:solidFill>
                <a:latin typeface="Times New Roman" panose="02020603050405020304" pitchFamily="18" charset="0"/>
                <a:cs typeface="Times New Roman" panose="02020603050405020304" pitchFamily="18" charset="0"/>
              </a:rPr>
              <a:t>NASIL </a:t>
            </a:r>
            <a:r>
              <a:rPr sz="3200" b="1" spc="210" dirty="0">
                <a:solidFill>
                  <a:srgbClr val="881630"/>
                </a:solidFill>
                <a:latin typeface="Times New Roman" panose="02020603050405020304" pitchFamily="18" charset="0"/>
                <a:cs typeface="Times New Roman" panose="02020603050405020304" pitchFamily="18" charset="0"/>
              </a:rPr>
              <a:t>ÇÖZECEĞİZ</a:t>
            </a:r>
            <a:r>
              <a:rPr sz="3200" b="1" spc="210" dirty="0" smtClean="0">
                <a:solidFill>
                  <a:srgbClr val="881630"/>
                </a:solidFill>
                <a:latin typeface="Times New Roman" panose="02020603050405020304" pitchFamily="18" charset="0"/>
                <a:cs typeface="Times New Roman" panose="02020603050405020304" pitchFamily="18" charset="0"/>
              </a:rPr>
              <a:t>?</a:t>
            </a:r>
            <a:endParaRPr sz="3200" dirty="0">
              <a:latin typeface="Times New Roman" panose="02020603050405020304" pitchFamily="18" charset="0"/>
              <a:cs typeface="Times New Roman" panose="02020603050405020304" pitchFamily="18" charset="0"/>
            </a:endParaRPr>
          </a:p>
        </p:txBody>
      </p:sp>
      <p:grpSp>
        <p:nvGrpSpPr>
          <p:cNvPr id="7" name="object 7"/>
          <p:cNvGrpSpPr/>
          <p:nvPr/>
        </p:nvGrpSpPr>
        <p:grpSpPr>
          <a:xfrm>
            <a:off x="4515611" y="672082"/>
            <a:ext cx="7066026" cy="6337761"/>
            <a:chOff x="4515611" y="672083"/>
            <a:chExt cx="7066026" cy="5791962"/>
          </a:xfrm>
        </p:grpSpPr>
        <p:pic>
          <p:nvPicPr>
            <p:cNvPr id="8" name="object 8"/>
            <p:cNvPicPr/>
            <p:nvPr/>
          </p:nvPicPr>
          <p:blipFill>
            <a:blip r:embed="rId5" cstate="print"/>
            <a:stretch>
              <a:fillRect/>
            </a:stretch>
          </p:blipFill>
          <p:spPr>
            <a:xfrm>
              <a:off x="4515611" y="672083"/>
              <a:ext cx="7066026" cy="5791962"/>
            </a:xfrm>
            <a:prstGeom prst="rect">
              <a:avLst/>
            </a:prstGeom>
          </p:spPr>
        </p:pic>
        <p:pic>
          <p:nvPicPr>
            <p:cNvPr id="9" name="object 9"/>
            <p:cNvPicPr/>
            <p:nvPr/>
          </p:nvPicPr>
          <p:blipFill>
            <a:blip r:embed="rId6" cstate="print"/>
            <a:stretch>
              <a:fillRect/>
            </a:stretch>
          </p:blipFill>
          <p:spPr>
            <a:xfrm>
              <a:off x="4792979" y="911351"/>
              <a:ext cx="6563106" cy="5074158"/>
            </a:xfrm>
            <a:prstGeom prst="rect">
              <a:avLst/>
            </a:prstGeom>
          </p:spPr>
        </p:pic>
        <p:pic>
          <p:nvPicPr>
            <p:cNvPr id="10" name="object 10"/>
            <p:cNvPicPr/>
            <p:nvPr/>
          </p:nvPicPr>
          <p:blipFill>
            <a:blip r:embed="rId7" cstate="print"/>
            <a:stretch>
              <a:fillRect/>
            </a:stretch>
          </p:blipFill>
          <p:spPr>
            <a:xfrm>
              <a:off x="4983479" y="1103376"/>
              <a:ext cx="6182868" cy="4804076"/>
            </a:xfrm>
            <a:prstGeom prst="rect">
              <a:avLst/>
            </a:prstGeom>
          </p:spPr>
        </p:pic>
      </p:grpSp>
      <p:sp>
        <p:nvSpPr>
          <p:cNvPr id="11" name="object 11"/>
          <p:cNvSpPr txBox="1"/>
          <p:nvPr/>
        </p:nvSpPr>
        <p:spPr>
          <a:xfrm>
            <a:off x="4985003" y="1238363"/>
            <a:ext cx="6181725" cy="4781437"/>
          </a:xfrm>
          <a:prstGeom prst="rect">
            <a:avLst/>
          </a:prstGeom>
          <a:ln w="6096">
            <a:solidFill>
              <a:srgbClr val="DFDBD4"/>
            </a:solidFill>
          </a:ln>
        </p:spPr>
        <p:txBody>
          <a:bodyPr vert="horz" wrap="square" lIns="0" tIns="23495" rIns="0" bIns="0" rtlCol="0">
            <a:spAutoFit/>
          </a:bodyPr>
          <a:lstStyle/>
          <a:p>
            <a:pPr>
              <a:lnSpc>
                <a:spcPct val="100000"/>
              </a:lnSpc>
              <a:spcBef>
                <a:spcPts val="185"/>
              </a:spcBef>
            </a:pPr>
            <a:endParaRPr sz="1700" dirty="0">
              <a:latin typeface="Times New Roman" panose="02020603050405020304"/>
              <a:cs typeface="Times New Roman" panose="02020603050405020304"/>
            </a:endParaRPr>
          </a:p>
          <a:p>
            <a:pPr marL="1760855" indent="-227965">
              <a:lnSpc>
                <a:spcPct val="100000"/>
              </a:lnSpc>
              <a:buClr>
                <a:srgbClr val="B71E42"/>
              </a:buClr>
              <a:buFont typeface="Wingdings" panose="05000000000000000000"/>
              <a:buChar char=""/>
              <a:tabLst>
                <a:tab pos="1760855" algn="l"/>
              </a:tabLst>
            </a:pPr>
            <a:r>
              <a:rPr b="1" spc="-10" dirty="0">
                <a:solidFill>
                  <a:srgbClr val="D9D9D9"/>
                </a:solidFill>
                <a:latin typeface="Times New Roman" panose="02020603050405020304" pitchFamily="18" charset="0"/>
                <a:cs typeface="Times New Roman" panose="02020603050405020304" pitchFamily="18" charset="0"/>
              </a:rPr>
              <a:t>İlgili</a:t>
            </a:r>
            <a:r>
              <a:rPr b="1" spc="-45"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dersin</a:t>
            </a:r>
            <a:r>
              <a:rPr b="1" spc="-60" dirty="0">
                <a:solidFill>
                  <a:srgbClr val="D9D9D9"/>
                </a:solidFill>
                <a:latin typeface="Times New Roman" panose="02020603050405020304" pitchFamily="18" charset="0"/>
                <a:cs typeface="Times New Roman" panose="02020603050405020304" pitchFamily="18" charset="0"/>
              </a:rPr>
              <a:t> </a:t>
            </a:r>
            <a:r>
              <a:rPr b="1" dirty="0">
                <a:solidFill>
                  <a:srgbClr val="D9D9D9"/>
                </a:solidFill>
                <a:latin typeface="Times New Roman" panose="02020603050405020304" pitchFamily="18" charset="0"/>
                <a:cs typeface="Times New Roman" panose="02020603050405020304" pitchFamily="18" charset="0"/>
              </a:rPr>
              <a:t>öğretim</a:t>
            </a:r>
            <a:r>
              <a:rPr b="1" spc="-60"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görevlisi,</a:t>
            </a:r>
            <a:endParaRPr dirty="0">
              <a:latin typeface="Times New Roman" panose="02020603050405020304" pitchFamily="18" charset="0"/>
              <a:cs typeface="Times New Roman" panose="02020603050405020304" pitchFamily="18" charset="0"/>
            </a:endParaRPr>
          </a:p>
          <a:p>
            <a:pPr>
              <a:lnSpc>
                <a:spcPct val="100000"/>
              </a:lnSpc>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a:lnSpc>
                <a:spcPct val="100000"/>
              </a:lnSpc>
              <a:spcBef>
                <a:spcPts val="100"/>
              </a:spcBef>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marL="2131060" lvl="1" indent="-227965">
              <a:lnSpc>
                <a:spcPct val="100000"/>
              </a:lnSpc>
              <a:buClr>
                <a:srgbClr val="B71E42"/>
              </a:buClr>
              <a:buFont typeface="Wingdings" panose="05000000000000000000"/>
              <a:buChar char=""/>
              <a:tabLst>
                <a:tab pos="2131060" algn="l"/>
              </a:tabLst>
            </a:pPr>
            <a:r>
              <a:rPr b="1" dirty="0">
                <a:solidFill>
                  <a:srgbClr val="D9D9D9"/>
                </a:solidFill>
                <a:latin typeface="Times New Roman" panose="02020603050405020304" pitchFamily="18" charset="0"/>
                <a:cs typeface="Times New Roman" panose="02020603050405020304" pitchFamily="18" charset="0"/>
              </a:rPr>
              <a:t>Öğrenci</a:t>
            </a:r>
            <a:r>
              <a:rPr b="1" spc="85"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danışmanları</a:t>
            </a:r>
            <a:endParaRPr dirty="0">
              <a:latin typeface="Times New Roman" panose="02020603050405020304" pitchFamily="18" charset="0"/>
              <a:cs typeface="Times New Roman" panose="02020603050405020304" pitchFamily="18" charset="0"/>
            </a:endParaRPr>
          </a:p>
          <a:p>
            <a:pPr lvl="1">
              <a:lnSpc>
                <a:spcPct val="100000"/>
              </a:lnSpc>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lvl="1">
              <a:lnSpc>
                <a:spcPct val="100000"/>
              </a:lnSpc>
              <a:spcBef>
                <a:spcPts val="95"/>
              </a:spcBef>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marL="2536190" lvl="2" indent="-227965">
              <a:lnSpc>
                <a:spcPct val="100000"/>
              </a:lnSpc>
              <a:buClr>
                <a:srgbClr val="B71E42"/>
              </a:buClr>
              <a:buFont typeface="Wingdings" panose="05000000000000000000"/>
              <a:buChar char=""/>
              <a:tabLst>
                <a:tab pos="2536190" algn="l"/>
              </a:tabLst>
            </a:pPr>
            <a:r>
              <a:rPr b="1" dirty="0">
                <a:solidFill>
                  <a:srgbClr val="D9D9D9"/>
                </a:solidFill>
                <a:latin typeface="Times New Roman" panose="02020603050405020304" pitchFamily="18" charset="0"/>
                <a:cs typeface="Times New Roman" panose="02020603050405020304" pitchFamily="18" charset="0"/>
              </a:rPr>
              <a:t>Öğrenci</a:t>
            </a:r>
            <a:r>
              <a:rPr b="1" spc="85"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İşleri</a:t>
            </a:r>
            <a:endParaRPr dirty="0">
              <a:latin typeface="Times New Roman" panose="02020603050405020304" pitchFamily="18" charset="0"/>
              <a:cs typeface="Times New Roman" panose="02020603050405020304" pitchFamily="18" charset="0"/>
            </a:endParaRPr>
          </a:p>
          <a:p>
            <a:pPr>
              <a:lnSpc>
                <a:spcPct val="100000"/>
              </a:lnSpc>
            </a:pPr>
            <a:endParaRPr dirty="0">
              <a:latin typeface="Times New Roman" panose="02020603050405020304" pitchFamily="18" charset="0"/>
              <a:cs typeface="Times New Roman" panose="02020603050405020304" pitchFamily="18" charset="0"/>
            </a:endParaRPr>
          </a:p>
          <a:p>
            <a:pPr>
              <a:lnSpc>
                <a:spcPct val="100000"/>
              </a:lnSpc>
              <a:spcBef>
                <a:spcPts val="120"/>
              </a:spcBef>
            </a:pPr>
            <a:endParaRPr dirty="0">
              <a:latin typeface="Times New Roman" panose="02020603050405020304" pitchFamily="18" charset="0"/>
              <a:cs typeface="Times New Roman" panose="02020603050405020304" pitchFamily="18" charset="0"/>
            </a:endParaRPr>
          </a:p>
          <a:p>
            <a:pPr marL="2317115" indent="-227965">
              <a:lnSpc>
                <a:spcPct val="100000"/>
              </a:lnSpc>
              <a:spcBef>
                <a:spcPts val="5"/>
              </a:spcBef>
              <a:buClr>
                <a:srgbClr val="B71E42"/>
              </a:buClr>
              <a:buFont typeface="Wingdings" panose="05000000000000000000"/>
              <a:buChar char=""/>
              <a:tabLst>
                <a:tab pos="2317115" algn="l"/>
              </a:tabLst>
            </a:pPr>
            <a:r>
              <a:rPr b="1" spc="60" dirty="0">
                <a:solidFill>
                  <a:srgbClr val="D9D9D9"/>
                </a:solidFill>
                <a:latin typeface="Times New Roman" panose="02020603050405020304" pitchFamily="18" charset="0"/>
                <a:cs typeface="Times New Roman" panose="02020603050405020304" pitchFamily="18" charset="0"/>
              </a:rPr>
              <a:t>Bölüm</a:t>
            </a:r>
            <a:r>
              <a:rPr b="1" spc="-40"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Başkanları</a:t>
            </a:r>
            <a:endParaRPr dirty="0">
              <a:latin typeface="Times New Roman" panose="02020603050405020304" pitchFamily="18" charset="0"/>
              <a:cs typeface="Times New Roman" panose="02020603050405020304" pitchFamily="18" charset="0"/>
            </a:endParaRPr>
          </a:p>
          <a:p>
            <a:pPr>
              <a:lnSpc>
                <a:spcPct val="100000"/>
              </a:lnSpc>
            </a:pPr>
            <a:endParaRPr dirty="0">
              <a:latin typeface="Times New Roman" panose="02020603050405020304" pitchFamily="18" charset="0"/>
              <a:cs typeface="Times New Roman" panose="02020603050405020304" pitchFamily="18" charset="0"/>
            </a:endParaRPr>
          </a:p>
          <a:p>
            <a:pPr>
              <a:lnSpc>
                <a:spcPct val="100000"/>
              </a:lnSpc>
              <a:spcBef>
                <a:spcPts val="60"/>
              </a:spcBef>
            </a:pPr>
            <a:endParaRPr dirty="0">
              <a:latin typeface="Times New Roman" panose="02020603050405020304" pitchFamily="18" charset="0"/>
              <a:cs typeface="Times New Roman" panose="02020603050405020304" pitchFamily="18" charset="0"/>
            </a:endParaRPr>
          </a:p>
          <a:p>
            <a:pPr marL="2103755" indent="-227965">
              <a:lnSpc>
                <a:spcPct val="100000"/>
              </a:lnSpc>
              <a:buClr>
                <a:srgbClr val="B71E42"/>
              </a:buClr>
              <a:buFont typeface="Wingdings" panose="05000000000000000000"/>
              <a:buChar char=""/>
              <a:tabLst>
                <a:tab pos="2103755" algn="l"/>
              </a:tabLst>
            </a:pPr>
            <a:r>
              <a:rPr lang="tr-TR" b="1" spc="90" dirty="0" smtClean="0">
                <a:solidFill>
                  <a:srgbClr val="D9D9D9"/>
                </a:solidFill>
                <a:latin typeface="Times New Roman" panose="02020603050405020304" pitchFamily="18" charset="0"/>
                <a:cs typeface="Times New Roman" panose="02020603050405020304" pitchFamily="18" charset="0"/>
              </a:rPr>
              <a:t> </a:t>
            </a:r>
            <a:r>
              <a:rPr b="1" spc="90" dirty="0" smtClean="0">
                <a:solidFill>
                  <a:srgbClr val="D9D9D9"/>
                </a:solidFill>
                <a:latin typeface="Times New Roman" panose="02020603050405020304" pitchFamily="18" charset="0"/>
                <a:cs typeface="Times New Roman" panose="02020603050405020304" pitchFamily="18" charset="0"/>
              </a:rPr>
              <a:t> </a:t>
            </a:r>
            <a:r>
              <a:rPr b="1" dirty="0">
                <a:solidFill>
                  <a:srgbClr val="D9D9D9"/>
                </a:solidFill>
                <a:latin typeface="Times New Roman" panose="02020603050405020304" pitchFamily="18" charset="0"/>
                <a:cs typeface="Times New Roman" panose="02020603050405020304" pitchFamily="18" charset="0"/>
              </a:rPr>
              <a:t>Müdür</a:t>
            </a:r>
            <a:r>
              <a:rPr b="1" spc="-325"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Yardımcısı</a:t>
            </a:r>
            <a:endParaRPr dirty="0">
              <a:latin typeface="Times New Roman" panose="02020603050405020304" pitchFamily="18" charset="0"/>
              <a:cs typeface="Times New Roman" panose="02020603050405020304" pitchFamily="18" charset="0"/>
            </a:endParaRPr>
          </a:p>
          <a:p>
            <a:pPr>
              <a:lnSpc>
                <a:spcPct val="100000"/>
              </a:lnSpc>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a:lnSpc>
                <a:spcPct val="100000"/>
              </a:lnSpc>
              <a:spcBef>
                <a:spcPts val="130"/>
              </a:spcBef>
              <a:buClr>
                <a:srgbClr val="B71E42"/>
              </a:buClr>
              <a:buFont typeface="Wingdings" panose="05000000000000000000"/>
              <a:buChar char=""/>
            </a:pPr>
            <a:endParaRPr dirty="0">
              <a:latin typeface="Times New Roman" panose="02020603050405020304" pitchFamily="18" charset="0"/>
              <a:cs typeface="Times New Roman" panose="02020603050405020304" pitchFamily="18" charset="0"/>
            </a:endParaRPr>
          </a:p>
          <a:p>
            <a:pPr marL="2531745" lvl="1" indent="-227965">
              <a:lnSpc>
                <a:spcPct val="100000"/>
              </a:lnSpc>
              <a:spcBef>
                <a:spcPts val="5"/>
              </a:spcBef>
              <a:buClr>
                <a:srgbClr val="B71E42"/>
              </a:buClr>
              <a:buFont typeface="Wingdings" panose="05000000000000000000"/>
              <a:buChar char=""/>
              <a:tabLst>
                <a:tab pos="2531745" algn="l"/>
              </a:tabLst>
            </a:pPr>
            <a:r>
              <a:rPr b="1" spc="55" dirty="0">
                <a:solidFill>
                  <a:srgbClr val="D9D9D9"/>
                </a:solidFill>
                <a:latin typeface="Times New Roman" panose="02020603050405020304" pitchFamily="18" charset="0"/>
                <a:cs typeface="Times New Roman" panose="02020603050405020304" pitchFamily="18" charset="0"/>
              </a:rPr>
              <a:t>Okul</a:t>
            </a:r>
            <a:r>
              <a:rPr b="1" spc="-50" dirty="0">
                <a:solidFill>
                  <a:srgbClr val="D9D9D9"/>
                </a:solidFill>
                <a:latin typeface="Times New Roman" panose="02020603050405020304" pitchFamily="18" charset="0"/>
                <a:cs typeface="Times New Roman" panose="02020603050405020304" pitchFamily="18" charset="0"/>
              </a:rPr>
              <a:t> </a:t>
            </a:r>
            <a:r>
              <a:rPr b="1" spc="-10" dirty="0">
                <a:solidFill>
                  <a:srgbClr val="D9D9D9"/>
                </a:solidFill>
                <a:latin typeface="Times New Roman" panose="02020603050405020304" pitchFamily="18" charset="0"/>
                <a:cs typeface="Times New Roman" panose="02020603050405020304" pitchFamily="18" charset="0"/>
              </a:rPr>
              <a:t>Müdürü</a:t>
            </a:r>
            <a:endParaRPr dirty="0">
              <a:latin typeface="Times New Roman" panose="02020603050405020304" pitchFamily="18" charset="0"/>
              <a:cs typeface="Times New Roman" panose="02020603050405020304" pitchFamily="18" charset="0"/>
            </a:endParaRPr>
          </a:p>
        </p:txBody>
      </p:sp>
      <p:sp>
        <p:nvSpPr>
          <p:cNvPr id="12" name="object 12"/>
          <p:cNvSpPr/>
          <p:nvPr/>
        </p:nvSpPr>
        <p:spPr>
          <a:xfrm>
            <a:off x="7976616" y="1954530"/>
            <a:ext cx="102235" cy="3531870"/>
          </a:xfrm>
          <a:custGeom>
            <a:avLst/>
            <a:gdLst/>
            <a:ahLst/>
            <a:cxnLst/>
            <a:rect l="l" t="t" r="r" b="b"/>
            <a:pathLst>
              <a:path w="102234" h="3531870">
                <a:moveTo>
                  <a:pt x="76200" y="2649220"/>
                </a:moveTo>
                <a:lnTo>
                  <a:pt x="44450" y="2649220"/>
                </a:lnTo>
                <a:lnTo>
                  <a:pt x="44450" y="2295144"/>
                </a:lnTo>
                <a:lnTo>
                  <a:pt x="31750" y="2295144"/>
                </a:lnTo>
                <a:lnTo>
                  <a:pt x="31750" y="2649220"/>
                </a:lnTo>
                <a:lnTo>
                  <a:pt x="0" y="2649220"/>
                </a:lnTo>
                <a:lnTo>
                  <a:pt x="38100" y="2725420"/>
                </a:lnTo>
                <a:lnTo>
                  <a:pt x="69850" y="2661920"/>
                </a:lnTo>
                <a:lnTo>
                  <a:pt x="76200" y="2649220"/>
                </a:lnTo>
                <a:close/>
              </a:path>
              <a:path w="102234" h="3531870">
                <a:moveTo>
                  <a:pt x="76200" y="1967992"/>
                </a:moveTo>
                <a:lnTo>
                  <a:pt x="44450" y="1967992"/>
                </a:lnTo>
                <a:lnTo>
                  <a:pt x="44450" y="1613916"/>
                </a:lnTo>
                <a:lnTo>
                  <a:pt x="31750" y="1613916"/>
                </a:lnTo>
                <a:lnTo>
                  <a:pt x="31750" y="1967992"/>
                </a:lnTo>
                <a:lnTo>
                  <a:pt x="0" y="1967992"/>
                </a:lnTo>
                <a:lnTo>
                  <a:pt x="38100" y="2044192"/>
                </a:lnTo>
                <a:lnTo>
                  <a:pt x="69850" y="1980692"/>
                </a:lnTo>
                <a:lnTo>
                  <a:pt x="76200" y="1967992"/>
                </a:lnTo>
                <a:close/>
              </a:path>
              <a:path w="102234" h="3531870">
                <a:moveTo>
                  <a:pt x="76200" y="1215136"/>
                </a:moveTo>
                <a:lnTo>
                  <a:pt x="44450" y="1215136"/>
                </a:lnTo>
                <a:lnTo>
                  <a:pt x="44450" y="861060"/>
                </a:lnTo>
                <a:lnTo>
                  <a:pt x="31750" y="861060"/>
                </a:lnTo>
                <a:lnTo>
                  <a:pt x="31750" y="1215136"/>
                </a:lnTo>
                <a:lnTo>
                  <a:pt x="0" y="1215136"/>
                </a:lnTo>
                <a:lnTo>
                  <a:pt x="38100" y="1291336"/>
                </a:lnTo>
                <a:lnTo>
                  <a:pt x="69850" y="1227836"/>
                </a:lnTo>
                <a:lnTo>
                  <a:pt x="76200" y="1215136"/>
                </a:lnTo>
                <a:close/>
              </a:path>
              <a:path w="102234" h="3531870">
                <a:moveTo>
                  <a:pt x="85344" y="354076"/>
                </a:moveTo>
                <a:lnTo>
                  <a:pt x="53594" y="354076"/>
                </a:lnTo>
                <a:lnTo>
                  <a:pt x="53594" y="0"/>
                </a:lnTo>
                <a:lnTo>
                  <a:pt x="40894" y="0"/>
                </a:lnTo>
                <a:lnTo>
                  <a:pt x="40894" y="354076"/>
                </a:lnTo>
                <a:lnTo>
                  <a:pt x="9144" y="354076"/>
                </a:lnTo>
                <a:lnTo>
                  <a:pt x="47244" y="430276"/>
                </a:lnTo>
                <a:lnTo>
                  <a:pt x="78994" y="366776"/>
                </a:lnTo>
                <a:lnTo>
                  <a:pt x="85344" y="354076"/>
                </a:lnTo>
                <a:close/>
              </a:path>
              <a:path w="102234" h="3531870">
                <a:moveTo>
                  <a:pt x="102108" y="3455416"/>
                </a:moveTo>
                <a:lnTo>
                  <a:pt x="70358" y="3455416"/>
                </a:lnTo>
                <a:lnTo>
                  <a:pt x="70358" y="3101340"/>
                </a:lnTo>
                <a:lnTo>
                  <a:pt x="57658" y="3101340"/>
                </a:lnTo>
                <a:lnTo>
                  <a:pt x="57658" y="3455416"/>
                </a:lnTo>
                <a:lnTo>
                  <a:pt x="25908" y="3455416"/>
                </a:lnTo>
                <a:lnTo>
                  <a:pt x="64008" y="3531628"/>
                </a:lnTo>
                <a:lnTo>
                  <a:pt x="95758" y="3468116"/>
                </a:lnTo>
                <a:lnTo>
                  <a:pt x="102108" y="3455416"/>
                </a:lnTo>
                <a:close/>
              </a:path>
            </a:pathLst>
          </a:custGeom>
          <a:solidFill>
            <a:srgbClr val="B71E42"/>
          </a:solidFill>
        </p:spPr>
        <p:txBody>
          <a:bodyPr wrap="square" lIns="0" tIns="0" rIns="0" bIns="0" rtlCol="0"/>
          <a:lstStyle/>
          <a:p>
            <a:endParaRP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Yuvarlatılmış Dikdörtgen 18"/>
          <p:cNvSpPr/>
          <p:nvPr/>
        </p:nvSpPr>
        <p:spPr>
          <a:xfrm>
            <a:off x="5067300" y="2362200"/>
            <a:ext cx="4648200" cy="320756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10" name="object 10"/>
          <p:cNvSpPr txBox="1">
            <a:spLocks noGrp="1"/>
          </p:cNvSpPr>
          <p:nvPr>
            <p:ph type="title"/>
          </p:nvPr>
        </p:nvSpPr>
        <p:spPr>
          <a:xfrm>
            <a:off x="3276600" y="1138239"/>
            <a:ext cx="8991600" cy="700192"/>
          </a:xfrm>
          <a:prstGeom prst="rect">
            <a:avLst/>
          </a:prstGeom>
        </p:spPr>
        <p:txBody>
          <a:bodyPr vert="horz" wrap="square" lIns="0" tIns="22860" rIns="0" bIns="0" rtlCol="0">
            <a:spAutoFit/>
          </a:bodyPr>
          <a:lstStyle/>
          <a:p>
            <a:pPr marL="1311275">
              <a:lnSpc>
                <a:spcPct val="100000"/>
              </a:lnSpc>
              <a:spcBef>
                <a:spcPts val="180"/>
              </a:spcBef>
            </a:pPr>
            <a:r>
              <a:rPr sz="4400" b="1" dirty="0"/>
              <a:t>SOSYAL</a:t>
            </a:r>
            <a:r>
              <a:rPr sz="4400" b="1" spc="80" dirty="0"/>
              <a:t> </a:t>
            </a:r>
            <a:r>
              <a:rPr sz="4400" b="1" dirty="0"/>
              <a:t>MEDYA</a:t>
            </a:r>
            <a:r>
              <a:rPr sz="4400" b="1" spc="55" dirty="0"/>
              <a:t> </a:t>
            </a:r>
            <a:r>
              <a:rPr sz="4400" b="1" spc="-10" dirty="0"/>
              <a:t>HESAPLARI</a:t>
            </a:r>
          </a:p>
        </p:txBody>
      </p:sp>
      <p:sp>
        <p:nvSpPr>
          <p:cNvPr id="16" name="object 16"/>
          <p:cNvSpPr txBox="1"/>
          <p:nvPr/>
        </p:nvSpPr>
        <p:spPr>
          <a:xfrm>
            <a:off x="7086600" y="3602762"/>
            <a:ext cx="2408429" cy="289823"/>
          </a:xfrm>
          <a:prstGeom prst="rect">
            <a:avLst/>
          </a:prstGeom>
        </p:spPr>
        <p:txBody>
          <a:bodyPr vert="horz" wrap="square" lIns="0" tIns="12700" rIns="0" bIns="0" rtlCol="0">
            <a:spAutoFit/>
          </a:bodyPr>
          <a:lstStyle/>
          <a:p>
            <a:pPr marL="12700">
              <a:spcBef>
                <a:spcPts val="100"/>
              </a:spcBef>
            </a:pPr>
            <a:r>
              <a:rPr sz="1800" b="1" spc="-90" dirty="0" smtClean="0">
                <a:latin typeface="Trebuchet MS" panose="020B0603020202020204"/>
                <a:cs typeface="Trebuchet MS" panose="020B0603020202020204"/>
              </a:rPr>
              <a:t>@</a:t>
            </a:r>
            <a:r>
              <a:rPr lang="en-GB" b="1" dirty="0" smtClean="0"/>
              <a:t>ksbukutahyamyo</a:t>
            </a:r>
            <a:endParaRPr lang="en-GB" b="1" dirty="0"/>
          </a:p>
        </p:txBody>
      </p:sp>
      <p:pic>
        <p:nvPicPr>
          <p:cNvPr id="18" name="Resim 17"/>
          <p:cNvPicPr>
            <a:picLocks noChangeAspect="1"/>
          </p:cNvPicPr>
          <p:nvPr/>
        </p:nvPicPr>
        <p:blipFill>
          <a:blip r:embed="rId2"/>
          <a:stretch>
            <a:fillRect/>
          </a:stretch>
        </p:blipFill>
        <p:spPr>
          <a:xfrm>
            <a:off x="4574219" y="3177871"/>
            <a:ext cx="1502731" cy="14294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Resim 3"/>
          <p:cNvPicPr>
            <a:picLocks noChangeAspect="1"/>
          </p:cNvPicPr>
          <p:nvPr/>
        </p:nvPicPr>
        <p:blipFill rotWithShape="1">
          <a:blip r:embed="rId3" cstate="print">
            <a:extLst>
              <a:ext uri="{28A0092B-C50C-407E-A947-70E740481C1C}">
                <a14:useLocalDpi xmlns:a14="http://schemas.microsoft.com/office/drawing/2010/main" val="0"/>
              </a:ext>
            </a:extLst>
          </a:blip>
          <a:srcRect l="-789" r="789" b="8484"/>
          <a:stretch>
            <a:fillRect/>
          </a:stretch>
        </p:blipFill>
        <p:spPr>
          <a:xfrm>
            <a:off x="762000" y="1252632"/>
            <a:ext cx="3212699" cy="4990082"/>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Resim 14"/>
          <p:cNvPicPr>
            <a:picLocks noChangeAspect="1"/>
          </p:cNvPicPr>
          <p:nvPr/>
        </p:nvPicPr>
        <p:blipFill>
          <a:blip r:embed="rId2"/>
          <a:stretch>
            <a:fillRect/>
          </a:stretch>
        </p:blipFill>
        <p:spPr>
          <a:xfrm>
            <a:off x="152400" y="533400"/>
            <a:ext cx="11933665" cy="5723450"/>
          </a:xfrm>
          <a:prstGeom prst="rect">
            <a:avLst/>
          </a:prstGeom>
        </p:spPr>
      </p:pic>
      <p:grpSp>
        <p:nvGrpSpPr>
          <p:cNvPr id="20" name="Grup 19"/>
          <p:cNvGrpSpPr/>
          <p:nvPr/>
        </p:nvGrpSpPr>
        <p:grpSpPr>
          <a:xfrm>
            <a:off x="7045871" y="4572000"/>
            <a:ext cx="5146129" cy="1545528"/>
            <a:chOff x="6705600" y="4724400"/>
            <a:chExt cx="5333999" cy="1704308"/>
          </a:xfrm>
        </p:grpSpPr>
        <p:sp>
          <p:nvSpPr>
            <p:cNvPr id="17" name="object 9"/>
            <p:cNvSpPr/>
            <p:nvPr/>
          </p:nvSpPr>
          <p:spPr>
            <a:xfrm>
              <a:off x="6705600" y="4724400"/>
              <a:ext cx="5184648" cy="1469328"/>
            </a:xfrm>
            <a:custGeom>
              <a:avLst/>
              <a:gdLst/>
              <a:ahLst/>
              <a:cxnLst/>
              <a:rect l="l" t="t" r="r" b="b"/>
              <a:pathLst>
                <a:path w="5610225" h="1449704">
                  <a:moveTo>
                    <a:pt x="5609844" y="0"/>
                  </a:moveTo>
                  <a:lnTo>
                    <a:pt x="0" y="0"/>
                  </a:lnTo>
                  <a:lnTo>
                    <a:pt x="0" y="1449324"/>
                  </a:lnTo>
                  <a:lnTo>
                    <a:pt x="5609844" y="1449324"/>
                  </a:lnTo>
                  <a:lnTo>
                    <a:pt x="5609844" y="0"/>
                  </a:lnTo>
                  <a:close/>
                </a:path>
              </a:pathLst>
            </a:custGeom>
            <a:solidFill>
              <a:schemeClr val="tx1">
                <a:alpha val="74900"/>
              </a:schemeClr>
            </a:solidFill>
          </p:spPr>
          <p:txBody>
            <a:bodyPr wrap="square" lIns="0" tIns="0" rIns="0" bIns="0" rtlCol="0"/>
            <a:lstStyle/>
            <a:p>
              <a:endParaRPr dirty="0"/>
            </a:p>
          </p:txBody>
        </p:sp>
        <p:sp>
          <p:nvSpPr>
            <p:cNvPr id="18" name="object 10"/>
            <p:cNvSpPr txBox="1"/>
            <p:nvPr/>
          </p:nvSpPr>
          <p:spPr>
            <a:xfrm>
              <a:off x="7026820" y="5087779"/>
              <a:ext cx="5012779" cy="1340929"/>
            </a:xfrm>
            <a:prstGeom prst="rect">
              <a:avLst/>
            </a:prstGeom>
          </p:spPr>
          <p:txBody>
            <a:bodyPr vert="horz" wrap="square" lIns="0" tIns="13335" rIns="0" bIns="0" rtlCol="0">
              <a:spAutoFit/>
            </a:bodyPr>
            <a:lstStyle/>
            <a:p>
              <a:pPr marL="12700">
                <a:lnSpc>
                  <a:spcPct val="100000"/>
                </a:lnSpc>
                <a:spcBef>
                  <a:spcPts val="105"/>
                </a:spcBef>
              </a:pPr>
              <a:r>
                <a:rPr sz="2400" b="1" spc="204" dirty="0">
                  <a:solidFill>
                    <a:srgbClr val="FFFFFD"/>
                  </a:solidFill>
                  <a:latin typeface="Trebuchet MS" panose="020B0603020202020204"/>
                  <a:cs typeface="Trebuchet MS" panose="020B0603020202020204"/>
                </a:rPr>
                <a:t>OKUL</a:t>
              </a:r>
              <a:r>
                <a:rPr sz="2400" b="1" spc="-484" dirty="0">
                  <a:solidFill>
                    <a:srgbClr val="FFFFFD"/>
                  </a:solidFill>
                  <a:latin typeface="Trebuchet MS" panose="020B0603020202020204"/>
                  <a:cs typeface="Trebuchet MS" panose="020B0603020202020204"/>
                </a:rPr>
                <a:t> </a:t>
              </a:r>
              <a:r>
                <a:rPr sz="2400" b="1" spc="145" dirty="0">
                  <a:solidFill>
                    <a:srgbClr val="FFFFFD"/>
                  </a:solidFill>
                  <a:latin typeface="Trebuchet MS" panose="020B0603020202020204"/>
                  <a:cs typeface="Trebuchet MS" panose="020B0603020202020204"/>
                </a:rPr>
                <a:t>WEB</a:t>
              </a:r>
              <a:r>
                <a:rPr sz="2400" b="1" spc="-70" dirty="0">
                  <a:solidFill>
                    <a:srgbClr val="FFFFFD"/>
                  </a:solidFill>
                  <a:latin typeface="Trebuchet MS" panose="020B0603020202020204"/>
                  <a:cs typeface="Trebuchet MS" panose="020B0603020202020204"/>
                </a:rPr>
                <a:t> </a:t>
              </a:r>
              <a:r>
                <a:rPr sz="2400" b="1" spc="40" dirty="0" smtClean="0">
                  <a:solidFill>
                    <a:srgbClr val="FFFFFD"/>
                  </a:solidFill>
                  <a:latin typeface="Trebuchet MS" panose="020B0603020202020204"/>
                  <a:cs typeface="Trebuchet MS" panose="020B0603020202020204"/>
                </a:rPr>
                <a:t>S</a:t>
              </a:r>
              <a:r>
                <a:rPr sz="2400" b="1" spc="40" dirty="0" smtClean="0">
                  <a:solidFill>
                    <a:srgbClr val="FFFFFD"/>
                  </a:solidFill>
                  <a:latin typeface="Calibri" panose="020F0502020204030204"/>
                  <a:cs typeface="Calibri" panose="020F0502020204030204"/>
                </a:rPr>
                <a:t>İ</a:t>
              </a:r>
              <a:r>
                <a:rPr sz="2400" b="1" spc="40" dirty="0" smtClean="0">
                  <a:solidFill>
                    <a:srgbClr val="FFFFFD"/>
                  </a:solidFill>
                  <a:latin typeface="Trebuchet MS" panose="020B0603020202020204"/>
                  <a:cs typeface="Trebuchet MS" panose="020B0603020202020204"/>
                </a:rPr>
                <a:t>TEM</a:t>
              </a:r>
              <a:r>
                <a:rPr sz="2400" b="1" spc="40" dirty="0" smtClean="0">
                  <a:solidFill>
                    <a:srgbClr val="FFFFFD"/>
                  </a:solidFill>
                  <a:latin typeface="Calibri" panose="020F0502020204030204"/>
                  <a:cs typeface="Calibri" panose="020F0502020204030204"/>
                </a:rPr>
                <a:t>İ</a:t>
              </a:r>
              <a:r>
                <a:rPr sz="2400" b="1" spc="40" dirty="0" smtClean="0">
                  <a:solidFill>
                    <a:srgbClr val="FFFFFD"/>
                  </a:solidFill>
                  <a:latin typeface="Trebuchet MS" panose="020B0603020202020204"/>
                  <a:cs typeface="Trebuchet MS" panose="020B0603020202020204"/>
                </a:rPr>
                <a:t>Z</a:t>
              </a:r>
              <a:endParaRPr lang="tr-TR" sz="2400" b="1" spc="40" dirty="0" smtClean="0">
                <a:solidFill>
                  <a:srgbClr val="FFFFFD"/>
                </a:solidFill>
                <a:latin typeface="Trebuchet MS" panose="020B0603020202020204"/>
                <a:cs typeface="Trebuchet MS" panose="020B0603020202020204"/>
              </a:endParaRPr>
            </a:p>
            <a:p>
              <a:pPr marL="12700">
                <a:lnSpc>
                  <a:spcPct val="100000"/>
                </a:lnSpc>
                <a:spcBef>
                  <a:spcPts val="105"/>
                </a:spcBef>
              </a:pPr>
              <a:r>
                <a:rPr lang="tr-TR" sz="2400" b="1" dirty="0" smtClean="0">
                  <a:solidFill>
                    <a:schemeClr val="bg1"/>
                  </a:solidFill>
                  <a:latin typeface="Trebuchet MS" panose="020B0603020202020204"/>
                  <a:cs typeface="Trebuchet MS" panose="020B0603020202020204"/>
                </a:rPr>
                <a:t>https://myo.ksbu.edu.tr/</a:t>
              </a:r>
              <a:endParaRPr sz="2400" b="1" dirty="0">
                <a:solidFill>
                  <a:schemeClr val="bg1"/>
                </a:solidFill>
                <a:latin typeface="Trebuchet MS" panose="020B0603020202020204"/>
                <a:cs typeface="Trebuchet MS" panose="020B0603020202020204"/>
              </a:endParaRPr>
            </a:p>
          </p:txBody>
        </p:sp>
        <p:sp>
          <p:nvSpPr>
            <p:cNvPr id="19" name="object 11"/>
            <p:cNvSpPr/>
            <p:nvPr/>
          </p:nvSpPr>
          <p:spPr>
            <a:xfrm>
              <a:off x="6856707" y="4906088"/>
              <a:ext cx="4882429" cy="0"/>
            </a:xfrm>
            <a:custGeom>
              <a:avLst/>
              <a:gdLst/>
              <a:ahLst/>
              <a:cxnLst/>
              <a:rect l="l" t="t" r="r" b="b"/>
              <a:pathLst>
                <a:path w="5283200">
                  <a:moveTo>
                    <a:pt x="0" y="0"/>
                  </a:moveTo>
                  <a:lnTo>
                    <a:pt x="5283200" y="0"/>
                  </a:lnTo>
                </a:path>
              </a:pathLst>
            </a:custGeom>
            <a:ln w="32004">
              <a:solidFill>
                <a:srgbClr val="2977D1"/>
              </a:solidFill>
            </a:ln>
          </p:spPr>
          <p:txBody>
            <a:bodyPr wrap="square" lIns="0" tIns="0" rIns="0" bIns="0" rtlCol="0"/>
            <a:lstStyle/>
            <a:p>
              <a:endParaRPr dirty="0"/>
            </a:p>
          </p:txBody>
        </p:sp>
      </p:gr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sp>
          <p:nvSpPr>
            <p:cNvPr id="3" name="object 3"/>
            <p:cNvSpPr/>
            <p:nvPr/>
          </p:nvSpPr>
          <p:spPr>
            <a:xfrm>
              <a:off x="0" y="6121908"/>
              <a:ext cx="12192000" cy="12700"/>
            </a:xfrm>
            <a:custGeom>
              <a:avLst/>
              <a:gdLst/>
              <a:ahLst/>
              <a:cxnLst/>
              <a:rect l="l" t="t" r="r" b="b"/>
              <a:pathLst>
                <a:path w="12192000" h="12700">
                  <a:moveTo>
                    <a:pt x="0" y="12191"/>
                  </a:moveTo>
                  <a:lnTo>
                    <a:pt x="12192000" y="12191"/>
                  </a:lnTo>
                  <a:lnTo>
                    <a:pt x="12192000" y="0"/>
                  </a:lnTo>
                  <a:lnTo>
                    <a:pt x="0" y="0"/>
                  </a:lnTo>
                  <a:lnTo>
                    <a:pt x="0" y="12191"/>
                  </a:lnTo>
                  <a:close/>
                </a:path>
              </a:pathLst>
            </a:custGeom>
            <a:solidFill>
              <a:srgbClr val="000000"/>
            </a:solidFill>
          </p:spPr>
          <p:txBody>
            <a:bodyPr wrap="square" lIns="0" tIns="0" rIns="0" bIns="0" rtlCol="0"/>
            <a:lstStyle/>
            <a:p>
              <a:endParaRPr dirty="0"/>
            </a:p>
          </p:txBody>
        </p:sp>
        <p:sp>
          <p:nvSpPr>
            <p:cNvPr id="4" name="object 4"/>
            <p:cNvSpPr/>
            <p:nvPr/>
          </p:nvSpPr>
          <p:spPr>
            <a:xfrm>
              <a:off x="1454658" y="1847850"/>
              <a:ext cx="9607550" cy="0"/>
            </a:xfrm>
            <a:custGeom>
              <a:avLst/>
              <a:gdLst/>
              <a:ahLst/>
              <a:cxnLst/>
              <a:rect l="l" t="t" r="r" b="b"/>
              <a:pathLst>
                <a:path w="9607550">
                  <a:moveTo>
                    <a:pt x="0" y="0"/>
                  </a:moveTo>
                  <a:lnTo>
                    <a:pt x="9607550" y="0"/>
                  </a:lnTo>
                </a:path>
              </a:pathLst>
            </a:custGeom>
            <a:ln w="32004">
              <a:solidFill>
                <a:srgbClr val="B71E42"/>
              </a:solidFill>
            </a:ln>
          </p:spPr>
          <p:txBody>
            <a:bodyPr wrap="square" lIns="0" tIns="0" rIns="0" bIns="0" rtlCol="0"/>
            <a:lstStyle/>
            <a:p>
              <a:endParaRPr dirty="0"/>
            </a:p>
          </p:txBody>
        </p:sp>
      </p:grpSp>
      <p:sp>
        <p:nvSpPr>
          <p:cNvPr id="5" name="object 5"/>
          <p:cNvSpPr txBox="1">
            <a:spLocks noGrp="1"/>
          </p:cNvSpPr>
          <p:nvPr>
            <p:ph type="title"/>
          </p:nvPr>
        </p:nvSpPr>
        <p:spPr>
          <a:xfrm>
            <a:off x="1769965" y="792771"/>
            <a:ext cx="9888635" cy="820558"/>
          </a:xfrm>
          <a:prstGeom prst="rect">
            <a:avLst/>
          </a:prstGeom>
        </p:spPr>
        <p:txBody>
          <a:bodyPr vert="horz" wrap="square" lIns="0" tIns="263982" rIns="0" bIns="0" rtlCol="0">
            <a:spAutoFit/>
          </a:bodyPr>
          <a:lstStyle/>
          <a:p>
            <a:pPr marL="12700">
              <a:lnSpc>
                <a:spcPct val="100000"/>
              </a:lnSpc>
              <a:spcBef>
                <a:spcPts val="105"/>
              </a:spcBef>
            </a:pPr>
            <a:r>
              <a:rPr sz="3600" b="1" spc="55" dirty="0">
                <a:solidFill>
                  <a:schemeClr val="accent1"/>
                </a:solidFill>
                <a:latin typeface="Times New Roman" panose="02020603050405020304" pitchFamily="18" charset="0"/>
                <a:cs typeface="Times New Roman" panose="02020603050405020304" pitchFamily="18" charset="0"/>
              </a:rPr>
              <a:t>SOSYOKÜLTÜREL</a:t>
            </a:r>
            <a:r>
              <a:rPr sz="3600" b="1" spc="-35" dirty="0">
                <a:solidFill>
                  <a:schemeClr val="accent1"/>
                </a:solidFill>
                <a:latin typeface="Times New Roman" panose="02020603050405020304" pitchFamily="18" charset="0"/>
                <a:cs typeface="Times New Roman" panose="02020603050405020304" pitchFamily="18" charset="0"/>
              </a:rPr>
              <a:t> </a:t>
            </a:r>
            <a:r>
              <a:rPr sz="3600" b="1" spc="70" dirty="0">
                <a:solidFill>
                  <a:schemeClr val="accent1"/>
                </a:solidFill>
                <a:latin typeface="Times New Roman" panose="02020603050405020304" pitchFamily="18" charset="0"/>
                <a:cs typeface="Times New Roman" panose="02020603050405020304" pitchFamily="18" charset="0"/>
              </a:rPr>
              <a:t>ETKİNLİKLERİMİZ</a:t>
            </a:r>
          </a:p>
        </p:txBody>
      </p:sp>
      <p:pic>
        <p:nvPicPr>
          <p:cNvPr id="9" name="Resi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94694"/>
            <a:ext cx="5791200" cy="3200400"/>
          </a:xfrm>
          <a:prstGeom prst="rect">
            <a:avLst/>
          </a:prstGeom>
        </p:spPr>
      </p:pic>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920" y="2294694"/>
            <a:ext cx="5494538" cy="320040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
          <p:cNvSpPr/>
          <p:nvPr/>
        </p:nvSpPr>
        <p:spPr>
          <a:xfrm>
            <a:off x="838199" y="228600"/>
            <a:ext cx="5181601" cy="3505200"/>
          </a:xfrm>
          <a:custGeom>
            <a:avLst/>
            <a:gdLst/>
            <a:ahLst/>
            <a:cxnLst/>
            <a:rect l="l" t="t" r="r" b="b"/>
            <a:pathLst>
              <a:path w="7304325" h="5478243">
                <a:moveTo>
                  <a:pt x="0" y="0"/>
                </a:moveTo>
                <a:lnTo>
                  <a:pt x="7304325" y="0"/>
                </a:lnTo>
                <a:lnTo>
                  <a:pt x="7304325" y="5478243"/>
                </a:lnTo>
                <a:lnTo>
                  <a:pt x="0" y="5478243"/>
                </a:lnTo>
                <a:lnTo>
                  <a:pt x="0" y="0"/>
                </a:lnTo>
                <a:close/>
              </a:path>
            </a:pathLst>
          </a:custGeom>
          <a:blipFill>
            <a:blip r:embed="rId2"/>
            <a:stretch>
              <a:fillRect/>
            </a:stretch>
          </a:blipFill>
        </p:spPr>
      </p:sp>
      <p:sp>
        <p:nvSpPr>
          <p:cNvPr id="4" name="Freeform 5"/>
          <p:cNvSpPr/>
          <p:nvPr/>
        </p:nvSpPr>
        <p:spPr>
          <a:xfrm>
            <a:off x="6172198" y="2590800"/>
            <a:ext cx="5486402" cy="3657600"/>
          </a:xfrm>
          <a:custGeom>
            <a:avLst/>
            <a:gdLst/>
            <a:ahLst/>
            <a:cxnLst/>
            <a:rect l="l" t="t" r="r" b="b"/>
            <a:pathLst>
              <a:path w="7280058" h="5478243">
                <a:moveTo>
                  <a:pt x="0" y="0"/>
                </a:moveTo>
                <a:lnTo>
                  <a:pt x="7280058" y="0"/>
                </a:lnTo>
                <a:lnTo>
                  <a:pt x="7280058" y="5478243"/>
                </a:lnTo>
                <a:lnTo>
                  <a:pt x="0" y="5478243"/>
                </a:lnTo>
                <a:lnTo>
                  <a:pt x="0" y="0"/>
                </a:lnTo>
                <a:close/>
              </a:path>
            </a:pathLst>
          </a:custGeom>
          <a:blipFill>
            <a:blip r:embed="rId3"/>
            <a:stretch>
              <a:fillRect/>
            </a:stretch>
          </a:blipFill>
        </p:spPr>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5" name="Freeform 4"/>
          <p:cNvSpPr/>
          <p:nvPr/>
        </p:nvSpPr>
        <p:spPr>
          <a:xfrm>
            <a:off x="6096000" y="2499064"/>
            <a:ext cx="5181600" cy="4191000"/>
          </a:xfrm>
          <a:custGeom>
            <a:avLst/>
            <a:gdLst/>
            <a:ahLst/>
            <a:cxnLst/>
            <a:rect l="l" t="t" r="r" b="b"/>
            <a:pathLst>
              <a:path w="3369727" h="4412081">
                <a:moveTo>
                  <a:pt x="0" y="0"/>
                </a:moveTo>
                <a:lnTo>
                  <a:pt x="3369727" y="0"/>
                </a:lnTo>
                <a:lnTo>
                  <a:pt x="3369727" y="4412081"/>
                </a:lnTo>
                <a:lnTo>
                  <a:pt x="0" y="4412081"/>
                </a:lnTo>
                <a:lnTo>
                  <a:pt x="0" y="0"/>
                </a:lnTo>
                <a:close/>
              </a:path>
            </a:pathLst>
          </a:custGeom>
          <a:blipFill>
            <a:blip r:embed="rId2"/>
            <a:stretch>
              <a:fillRect/>
            </a:stretch>
          </a:blipFill>
        </p:spPr>
      </p:sp>
      <p:sp>
        <p:nvSpPr>
          <p:cNvPr id="6" name="Freeform 5"/>
          <p:cNvSpPr/>
          <p:nvPr/>
        </p:nvSpPr>
        <p:spPr>
          <a:xfrm>
            <a:off x="533400" y="98764"/>
            <a:ext cx="5174201" cy="4495800"/>
          </a:xfrm>
          <a:custGeom>
            <a:avLst/>
            <a:gdLst/>
            <a:ahLst/>
            <a:cxnLst/>
            <a:rect l="l" t="t" r="r" b="b"/>
            <a:pathLst>
              <a:path w="5990760" h="4455627">
                <a:moveTo>
                  <a:pt x="0" y="0"/>
                </a:moveTo>
                <a:lnTo>
                  <a:pt x="5990759" y="0"/>
                </a:lnTo>
                <a:lnTo>
                  <a:pt x="5990759" y="4455627"/>
                </a:lnTo>
                <a:lnTo>
                  <a:pt x="0" y="4455627"/>
                </a:lnTo>
                <a:lnTo>
                  <a:pt x="0" y="0"/>
                </a:lnTo>
                <a:close/>
              </a:path>
            </a:pathLst>
          </a:custGeom>
          <a:blipFill>
            <a:blip r:embed="rId3"/>
            <a:stretch>
              <a:fillRect/>
            </a:stretch>
          </a:blipFill>
        </p:spPr>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a:xfrm>
            <a:off x="533400" y="685800"/>
            <a:ext cx="6172199" cy="4191000"/>
          </a:xfrm>
          <a:custGeom>
            <a:avLst/>
            <a:gdLst/>
            <a:ahLst/>
            <a:cxnLst/>
            <a:rect l="l" t="t" r="r" b="b"/>
            <a:pathLst>
              <a:path w="7517159" h="4176199">
                <a:moveTo>
                  <a:pt x="0" y="0"/>
                </a:moveTo>
                <a:lnTo>
                  <a:pt x="7517159" y="0"/>
                </a:lnTo>
                <a:lnTo>
                  <a:pt x="7517159" y="4176199"/>
                </a:lnTo>
                <a:lnTo>
                  <a:pt x="0" y="4176199"/>
                </a:lnTo>
                <a:lnTo>
                  <a:pt x="0" y="0"/>
                </a:lnTo>
                <a:close/>
              </a:path>
            </a:pathLst>
          </a:custGeom>
          <a:blipFill>
            <a:blip r:embed="rId2"/>
            <a:stretch>
              <a:fillRect/>
            </a:stretch>
          </a:blipFill>
        </p:spPr>
      </p:sp>
      <p:sp>
        <p:nvSpPr>
          <p:cNvPr id="3" name="Freeform 4"/>
          <p:cNvSpPr/>
          <p:nvPr/>
        </p:nvSpPr>
        <p:spPr>
          <a:xfrm>
            <a:off x="7010400" y="1371600"/>
            <a:ext cx="4724400" cy="5257800"/>
          </a:xfrm>
          <a:custGeom>
            <a:avLst/>
            <a:gdLst/>
            <a:ahLst/>
            <a:cxnLst/>
            <a:rect l="l" t="t" r="r" b="b"/>
            <a:pathLst>
              <a:path w="4375275" h="5833700">
                <a:moveTo>
                  <a:pt x="0" y="0"/>
                </a:moveTo>
                <a:lnTo>
                  <a:pt x="4375274" y="0"/>
                </a:lnTo>
                <a:lnTo>
                  <a:pt x="4375274" y="5833700"/>
                </a:lnTo>
                <a:lnTo>
                  <a:pt x="0" y="5833700"/>
                </a:lnTo>
                <a:lnTo>
                  <a:pt x="0" y="0"/>
                </a:lnTo>
                <a:close/>
              </a:path>
            </a:pathLst>
          </a:custGeom>
          <a:blipFill>
            <a:blip r:embed="rId3"/>
            <a:stretch>
              <a:fillRect/>
            </a:stretch>
          </a:blipFill>
        </p:spPr>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p:nvPr/>
        </p:nvSpPr>
        <p:spPr>
          <a:xfrm>
            <a:off x="1524000" y="401715"/>
            <a:ext cx="4038600" cy="6019800"/>
          </a:xfrm>
          <a:custGeom>
            <a:avLst/>
            <a:gdLst/>
            <a:ahLst/>
            <a:cxnLst/>
            <a:rect l="l" t="t" r="r" b="b"/>
            <a:pathLst>
              <a:path w="3192506" h="5675566">
                <a:moveTo>
                  <a:pt x="0" y="0"/>
                </a:moveTo>
                <a:lnTo>
                  <a:pt x="3192506" y="0"/>
                </a:lnTo>
                <a:lnTo>
                  <a:pt x="3192506" y="5675565"/>
                </a:lnTo>
                <a:lnTo>
                  <a:pt x="0" y="5675565"/>
                </a:lnTo>
                <a:lnTo>
                  <a:pt x="0" y="0"/>
                </a:lnTo>
                <a:close/>
              </a:path>
            </a:pathLst>
          </a:custGeom>
          <a:blipFill>
            <a:blip r:embed="rId2"/>
            <a:stretch>
              <a:fillRect/>
            </a:stretch>
          </a:blipFill>
        </p:spPr>
      </p:sp>
      <p:sp>
        <p:nvSpPr>
          <p:cNvPr id="3" name="Freeform 4"/>
          <p:cNvSpPr/>
          <p:nvPr/>
        </p:nvSpPr>
        <p:spPr>
          <a:xfrm>
            <a:off x="6705600" y="401715"/>
            <a:ext cx="4343400" cy="6019800"/>
          </a:xfrm>
          <a:custGeom>
            <a:avLst/>
            <a:gdLst/>
            <a:ahLst/>
            <a:cxnLst/>
            <a:rect l="l" t="t" r="r" b="b"/>
            <a:pathLst>
              <a:path w="3144808" h="5590769">
                <a:moveTo>
                  <a:pt x="0" y="0"/>
                </a:moveTo>
                <a:lnTo>
                  <a:pt x="3144807" y="0"/>
                </a:lnTo>
                <a:lnTo>
                  <a:pt x="3144807" y="5590769"/>
                </a:lnTo>
                <a:lnTo>
                  <a:pt x="0" y="5590769"/>
                </a:lnTo>
                <a:lnTo>
                  <a:pt x="0" y="0"/>
                </a:lnTo>
                <a:close/>
              </a:path>
            </a:pathLst>
          </a:custGeom>
          <a:blipFill>
            <a:blip r:embed="rId3"/>
            <a:stretch>
              <a:fillRect/>
            </a:stretch>
          </a:blipFill>
        </p:spPr>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4070726" y="643809"/>
            <a:ext cx="3991880" cy="56616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Resim 5"/>
          <p:cNvPicPr>
            <a:picLocks noChangeAspect="1"/>
          </p:cNvPicPr>
          <p:nvPr/>
        </p:nvPicPr>
        <p:blipFill>
          <a:blip r:embed="rId3"/>
          <a:stretch>
            <a:fillRect/>
          </a:stretch>
        </p:blipFill>
        <p:spPr>
          <a:xfrm>
            <a:off x="8182991" y="685534"/>
            <a:ext cx="3733800" cy="5597719"/>
          </a:xfrm>
          <a:prstGeom prst="rect">
            <a:avLst/>
          </a:prstGeom>
        </p:spPr>
      </p:pic>
      <p:pic>
        <p:nvPicPr>
          <p:cNvPr id="9" name="Resim 8"/>
          <p:cNvPicPr>
            <a:picLocks noChangeAspect="1"/>
          </p:cNvPicPr>
          <p:nvPr/>
        </p:nvPicPr>
        <p:blipFill>
          <a:blip r:embed="rId4"/>
          <a:stretch>
            <a:fillRect/>
          </a:stretch>
        </p:blipFill>
        <p:spPr>
          <a:xfrm>
            <a:off x="353459" y="762000"/>
            <a:ext cx="3521422" cy="5503498"/>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50" y="-28810"/>
            <a:ext cx="12192000" cy="6705557"/>
            <a:chOff x="0" y="43"/>
            <a:chExt cx="12192000" cy="6857956"/>
          </a:xfrm>
        </p:grpSpPr>
        <p:sp>
          <p:nvSpPr>
            <p:cNvPr id="3" name="object 3"/>
            <p:cNvSpPr/>
            <p:nvPr/>
          </p:nvSpPr>
          <p:spPr>
            <a:xfrm>
              <a:off x="1454658" y="1831848"/>
              <a:ext cx="9607550" cy="32384"/>
            </a:xfrm>
            <a:custGeom>
              <a:avLst/>
              <a:gdLst/>
              <a:ahLst/>
              <a:cxnLst/>
              <a:rect l="l" t="t" r="r" b="b"/>
              <a:pathLst>
                <a:path w="9607550" h="32385">
                  <a:moveTo>
                    <a:pt x="0" y="32003"/>
                  </a:moveTo>
                  <a:lnTo>
                    <a:pt x="9607550" y="32003"/>
                  </a:lnTo>
                  <a:lnTo>
                    <a:pt x="9607550" y="0"/>
                  </a:lnTo>
                  <a:lnTo>
                    <a:pt x="0" y="0"/>
                  </a:lnTo>
                  <a:lnTo>
                    <a:pt x="0" y="32003"/>
                  </a:lnTo>
                  <a:close/>
                </a:path>
              </a:pathLst>
            </a:custGeom>
            <a:solidFill>
              <a:srgbClr val="B71E42"/>
            </a:solidFill>
          </p:spPr>
          <p:txBody>
            <a:bodyPr wrap="square" lIns="0" tIns="0" rIns="0" bIns="0" rtlCol="0"/>
            <a:lstStyle/>
            <a:p>
              <a:endParaRPr dirty="0"/>
            </a:p>
          </p:txBody>
        </p:sp>
        <p:pic>
          <p:nvPicPr>
            <p:cNvPr id="4" name="object 4"/>
            <p:cNvPicPr/>
            <p:nvPr/>
          </p:nvPicPr>
          <p:blipFill>
            <a:blip r:embed="rId2" cstate="print"/>
            <a:stretch>
              <a:fillRect/>
            </a:stretch>
          </p:blipFill>
          <p:spPr>
            <a:xfrm>
              <a:off x="0" y="2019300"/>
              <a:ext cx="12192000" cy="4114800"/>
            </a:xfrm>
            <a:prstGeom prst="rect">
              <a:avLst/>
            </a:prstGeom>
          </p:spPr>
        </p:pic>
        <p:pic>
          <p:nvPicPr>
            <p:cNvPr id="5" name="object 5"/>
            <p:cNvPicPr/>
            <p:nvPr/>
          </p:nvPicPr>
          <p:blipFill>
            <a:blip r:embed="rId3" cstate="print"/>
            <a:stretch>
              <a:fillRect/>
            </a:stretch>
          </p:blipFill>
          <p:spPr>
            <a:xfrm>
              <a:off x="0" y="6126483"/>
              <a:ext cx="12192000" cy="731516"/>
            </a:xfrm>
            <a:prstGeom prst="rect">
              <a:avLst/>
            </a:prstGeom>
          </p:spPr>
        </p:pic>
        <p:sp>
          <p:nvSpPr>
            <p:cNvPr id="6" name="object 6"/>
            <p:cNvSpPr/>
            <p:nvPr/>
          </p:nvSpPr>
          <p:spPr>
            <a:xfrm>
              <a:off x="0" y="6128003"/>
              <a:ext cx="12192000" cy="0"/>
            </a:xfrm>
            <a:custGeom>
              <a:avLst/>
              <a:gdLst/>
              <a:ahLst/>
              <a:cxnLst/>
              <a:rect l="l" t="t" r="r" b="b"/>
              <a:pathLst>
                <a:path w="12192000">
                  <a:moveTo>
                    <a:pt x="0" y="0"/>
                  </a:moveTo>
                  <a:lnTo>
                    <a:pt x="12192000" y="0"/>
                  </a:lnTo>
                </a:path>
              </a:pathLst>
            </a:custGeom>
            <a:ln w="12192">
              <a:solidFill>
                <a:srgbClr val="000000"/>
              </a:solidFill>
            </a:ln>
          </p:spPr>
          <p:txBody>
            <a:bodyPr wrap="square" lIns="0" tIns="0" rIns="0" bIns="0" rtlCol="0"/>
            <a:lstStyle/>
            <a:p>
              <a:endParaRPr dirty="0"/>
            </a:p>
          </p:txBody>
        </p:sp>
        <p:sp>
          <p:nvSpPr>
            <p:cNvPr id="7" name="object 7"/>
            <p:cNvSpPr/>
            <p:nvPr/>
          </p:nvSpPr>
          <p:spPr>
            <a:xfrm>
              <a:off x="1454658" y="1831848"/>
              <a:ext cx="9607550" cy="32384"/>
            </a:xfrm>
            <a:custGeom>
              <a:avLst/>
              <a:gdLst/>
              <a:ahLst/>
              <a:cxnLst/>
              <a:rect l="l" t="t" r="r" b="b"/>
              <a:pathLst>
                <a:path w="9607550" h="32385">
                  <a:moveTo>
                    <a:pt x="0" y="32003"/>
                  </a:moveTo>
                  <a:lnTo>
                    <a:pt x="9607550" y="32003"/>
                  </a:lnTo>
                  <a:lnTo>
                    <a:pt x="9607550" y="0"/>
                  </a:lnTo>
                  <a:lnTo>
                    <a:pt x="0" y="0"/>
                  </a:lnTo>
                  <a:lnTo>
                    <a:pt x="0" y="32003"/>
                  </a:lnTo>
                  <a:close/>
                </a:path>
              </a:pathLst>
            </a:custGeom>
            <a:solidFill>
              <a:srgbClr val="B71E42"/>
            </a:solidFill>
          </p:spPr>
          <p:txBody>
            <a:bodyPr wrap="square" lIns="0" tIns="0" rIns="0" bIns="0" rtlCol="0"/>
            <a:lstStyle/>
            <a:p>
              <a:endParaRPr dirty="0"/>
            </a:p>
          </p:txBody>
        </p:sp>
        <p:pic>
          <p:nvPicPr>
            <p:cNvPr id="8" name="object 8"/>
            <p:cNvPicPr/>
            <p:nvPr/>
          </p:nvPicPr>
          <p:blipFill>
            <a:blip r:embed="rId4" cstate="print"/>
            <a:stretch>
              <a:fillRect/>
            </a:stretch>
          </p:blipFill>
          <p:spPr>
            <a:xfrm>
              <a:off x="0" y="43"/>
              <a:ext cx="12191873" cy="6857873"/>
            </a:xfrm>
            <a:prstGeom prst="rect">
              <a:avLst/>
            </a:prstGeom>
          </p:spPr>
        </p:pic>
        <p:sp>
          <p:nvSpPr>
            <p:cNvPr id="9" name="object 9"/>
            <p:cNvSpPr/>
            <p:nvPr/>
          </p:nvSpPr>
          <p:spPr>
            <a:xfrm>
              <a:off x="5925375" y="4996683"/>
              <a:ext cx="5610225" cy="1449705"/>
            </a:xfrm>
            <a:custGeom>
              <a:avLst/>
              <a:gdLst/>
              <a:ahLst/>
              <a:cxnLst/>
              <a:rect l="l" t="t" r="r" b="b"/>
              <a:pathLst>
                <a:path w="5610225" h="1449704">
                  <a:moveTo>
                    <a:pt x="5609844" y="0"/>
                  </a:moveTo>
                  <a:lnTo>
                    <a:pt x="0" y="0"/>
                  </a:lnTo>
                  <a:lnTo>
                    <a:pt x="0" y="1449324"/>
                  </a:lnTo>
                  <a:lnTo>
                    <a:pt x="5609844" y="1449324"/>
                  </a:lnTo>
                  <a:lnTo>
                    <a:pt x="5609844" y="0"/>
                  </a:lnTo>
                  <a:close/>
                </a:path>
              </a:pathLst>
            </a:custGeom>
            <a:solidFill>
              <a:srgbClr val="000000">
                <a:alpha val="74900"/>
              </a:srgbClr>
            </a:solidFill>
          </p:spPr>
          <p:txBody>
            <a:bodyPr wrap="square" lIns="0" tIns="0" rIns="0" bIns="0" rtlCol="0"/>
            <a:lstStyle/>
            <a:p>
              <a:endParaRPr dirty="0"/>
            </a:p>
          </p:txBody>
        </p:sp>
      </p:grpSp>
      <p:sp>
        <p:nvSpPr>
          <p:cNvPr id="10" name="object 10"/>
          <p:cNvSpPr txBox="1"/>
          <p:nvPr/>
        </p:nvSpPr>
        <p:spPr>
          <a:xfrm>
            <a:off x="6263684" y="5520134"/>
            <a:ext cx="4804874" cy="448841"/>
          </a:xfrm>
          <a:prstGeom prst="rect">
            <a:avLst/>
          </a:prstGeom>
        </p:spPr>
        <p:txBody>
          <a:bodyPr vert="horz" wrap="square" lIns="0" tIns="12700" rIns="0" bIns="0" rtlCol="0">
            <a:spAutoFit/>
          </a:bodyPr>
          <a:lstStyle/>
          <a:p>
            <a:pPr marL="12700">
              <a:lnSpc>
                <a:spcPts val="3420"/>
              </a:lnSpc>
              <a:spcBef>
                <a:spcPts val="100"/>
              </a:spcBef>
            </a:pPr>
            <a:r>
              <a:rPr lang="tr-TR" sz="4000" b="1" dirty="0" smtClean="0">
                <a:solidFill>
                  <a:schemeClr val="bg1"/>
                </a:solidFill>
                <a:latin typeface="Times New Roman" panose="02020603050405020304" pitchFamily="18" charset="0"/>
                <a:cs typeface="Times New Roman" panose="02020603050405020304" pitchFamily="18" charset="0"/>
              </a:rPr>
              <a:t>BÖLÜMLERİMİZ</a:t>
            </a:r>
            <a:r>
              <a:rPr lang="tr-TR" sz="3600" dirty="0" smtClean="0">
                <a:solidFill>
                  <a:schemeClr val="bg1"/>
                </a:solidFill>
                <a:latin typeface="Trebuchet MS" panose="020B0603020202020204"/>
                <a:cs typeface="Trebuchet MS" panose="020B0603020202020204"/>
              </a:rPr>
              <a:t> </a:t>
            </a:r>
            <a:endParaRPr sz="3600" dirty="0">
              <a:solidFill>
                <a:schemeClr val="bg1"/>
              </a:solidFill>
              <a:latin typeface="Trebuchet MS" panose="020B0603020202020204"/>
              <a:cs typeface="Trebuchet MS" panose="020B0603020202020204"/>
            </a:endParaRPr>
          </a:p>
        </p:txBody>
      </p:sp>
      <p:sp>
        <p:nvSpPr>
          <p:cNvPr id="11" name="object 11"/>
          <p:cNvSpPr/>
          <p:nvPr/>
        </p:nvSpPr>
        <p:spPr>
          <a:xfrm>
            <a:off x="6095238" y="5074158"/>
            <a:ext cx="5283200" cy="0"/>
          </a:xfrm>
          <a:custGeom>
            <a:avLst/>
            <a:gdLst/>
            <a:ahLst/>
            <a:cxnLst/>
            <a:rect l="l" t="t" r="r" b="b"/>
            <a:pathLst>
              <a:path w="5283200">
                <a:moveTo>
                  <a:pt x="0" y="0"/>
                </a:moveTo>
                <a:lnTo>
                  <a:pt x="5283200" y="0"/>
                </a:lnTo>
              </a:path>
            </a:pathLst>
          </a:custGeom>
          <a:ln w="32004">
            <a:solidFill>
              <a:srgbClr val="BA5B43"/>
            </a:solidFill>
          </a:ln>
        </p:spPr>
        <p:txBody>
          <a:bodyPr wrap="square" lIns="0" tIns="0" rIns="0" bIns="0" rtlCol="0"/>
          <a:lstStyle/>
          <a:p>
            <a:endParaRP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28800" y="685800"/>
            <a:ext cx="8534400" cy="1261884"/>
          </a:xfrm>
          <a:prstGeom prst="rect">
            <a:avLst/>
          </a:prstGeom>
        </p:spPr>
        <p:txBody>
          <a:bodyPr wrap="square">
            <a:spAutoFit/>
          </a:bodyPr>
          <a:lstStyle/>
          <a:p>
            <a:pPr rtl="0">
              <a:spcBef>
                <a:spcPts val="0"/>
              </a:spcBef>
              <a:spcAft>
                <a:spcPts val="0"/>
              </a:spcAft>
            </a:pPr>
            <a:r>
              <a:rPr lang="tr-TR" sz="4000" b="1" i="0" u="none" strike="noStrike" dirty="0" smtClean="0">
                <a:solidFill>
                  <a:schemeClr val="accent1"/>
                </a:solidFill>
                <a:effectLst/>
                <a:latin typeface="Times New Roman" panose="02020603050405020304" pitchFamily="18" charset="0"/>
                <a:cs typeface="Times New Roman" panose="02020603050405020304" pitchFamily="18" charset="0"/>
              </a:rPr>
              <a:t>Hasta Bakımı Programı</a:t>
            </a:r>
            <a:endParaRPr lang="tr-TR" sz="4000" b="1" dirty="0" smtClean="0">
              <a:solidFill>
                <a:schemeClr val="accent1"/>
              </a:solidFill>
              <a:effectLst/>
              <a:latin typeface="Times New Roman" panose="02020603050405020304" pitchFamily="18" charset="0"/>
              <a:cs typeface="Times New Roman" panose="02020603050405020304" pitchFamily="18" charset="0"/>
            </a:endParaRPr>
          </a:p>
          <a:p>
            <a:r>
              <a:rPr lang="tr-TR" dirty="0" smtClean="0"/>
              <a:t/>
            </a:r>
            <a:br>
              <a:rPr lang="tr-TR" dirty="0" smtClean="0"/>
            </a:br>
            <a:endParaRPr lang="tr-TR" dirty="0"/>
          </a:p>
        </p:txBody>
      </p:sp>
      <p:sp>
        <p:nvSpPr>
          <p:cNvPr id="3" name="Dikdörtgen 2"/>
          <p:cNvSpPr/>
          <p:nvPr/>
        </p:nvSpPr>
        <p:spPr>
          <a:xfrm>
            <a:off x="1295400" y="2009240"/>
            <a:ext cx="9677400" cy="2862322"/>
          </a:xfrm>
          <a:prstGeom prst="rect">
            <a:avLst/>
          </a:prstGeom>
        </p:spPr>
        <p:txBody>
          <a:bodyPr wrap="square">
            <a:spAutoFit/>
          </a:bodyPr>
          <a:lstStyle/>
          <a:p>
            <a:pPr algn="l" rtl="0">
              <a:lnSpc>
                <a:spcPct val="150000"/>
              </a:lnSpc>
              <a:spcBef>
                <a:spcPts val="0"/>
              </a:spcBef>
              <a:spcAft>
                <a:spcPts val="0"/>
              </a:spcAft>
            </a:pPr>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Meslek Tanımı </a:t>
            </a:r>
          </a:p>
          <a:p>
            <a:pPr algn="l" rtl="0">
              <a:lnSpc>
                <a:spcPct val="150000"/>
              </a:lnSpc>
              <a:spcBef>
                <a:spcPts val="0"/>
              </a:spcBef>
              <a:spcAft>
                <a:spcPts val="0"/>
              </a:spcAft>
            </a:pPr>
            <a:endParaRPr lang="tr-TR" sz="2400" dirty="0">
              <a:solidFill>
                <a:schemeClr val="accent1"/>
              </a:solidFill>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400" b="0" i="0" u="none" strike="noStrike" dirty="0" smtClean="0">
                <a:solidFill>
                  <a:srgbClr val="000000"/>
                </a:solidFill>
                <a:effectLst/>
                <a:latin typeface="Times New Roman" panose="02020603050405020304" pitchFamily="18" charset="0"/>
                <a:cs typeface="Times New Roman" panose="02020603050405020304" pitchFamily="18" charset="0"/>
              </a:rPr>
              <a:t>Hasta Bakım Teknikerleri, hastalara temel sağlık bakımı ve desteği sunan, hemşire ve doktor gözetiminde çalışan, hastanın sağlığını ve esenliğini geliştirmek için profesyonel bakım sağlayacak meslek elemanlarıdır. </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Dikdörtgen 6"/>
          <p:cNvSpPr/>
          <p:nvPr/>
        </p:nvSpPr>
        <p:spPr>
          <a:xfrm>
            <a:off x="609600" y="609600"/>
            <a:ext cx="10287000" cy="5078313"/>
          </a:xfrm>
          <a:prstGeom prst="rect">
            <a:avLst/>
          </a:prstGeom>
        </p:spPr>
        <p:txBody>
          <a:bodyPr wrap="squar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ÇALIŞMA ALANLARI VE İŞ BULMA OLANAKLARI </a:t>
            </a:r>
          </a:p>
          <a:p>
            <a:pPr algn="l">
              <a:lnSpc>
                <a:spcPct val="150000"/>
              </a:lnSpc>
            </a:pPr>
            <a:endParaRPr lang="tr-TR" sz="2400" dirty="0" smtClean="0">
              <a:latin typeface="Times New Roman" panose="02020603050405020304" pitchFamily="18" charset="0"/>
              <a:cs typeface="Times New Roman" panose="02020603050405020304" pitchFamily="18" charset="0"/>
            </a:endParaRPr>
          </a:p>
          <a:p>
            <a:pPr algn="l">
              <a:lnSpc>
                <a:spcPct val="150000"/>
              </a:lnSpc>
            </a:pPr>
            <a:r>
              <a:rPr lang="tr-TR" sz="2400" dirty="0" smtClean="0">
                <a:latin typeface="Times New Roman" panose="02020603050405020304" pitchFamily="18" charset="0"/>
                <a:cs typeface="Times New Roman" panose="02020603050405020304" pitchFamily="18" charset="0"/>
              </a:rPr>
              <a:t>Özel ya da Kamu Hastanelerinin palyatif üniteleri ve yoğun bakımlar başta olmak üzere hasta bakımı gerektiren tüm birimlerinde çalışabilirler.</a:t>
            </a:r>
          </a:p>
          <a:p>
            <a:pPr algn="l">
              <a:lnSpc>
                <a:spcPct val="150000"/>
              </a:lnSpc>
            </a:pPr>
            <a:endParaRPr lang="tr-TR" sz="2400" dirty="0" smtClean="0">
              <a:latin typeface="Times New Roman" panose="02020603050405020304" pitchFamily="18" charset="0"/>
              <a:cs typeface="Times New Roman" panose="02020603050405020304" pitchFamily="18" charset="0"/>
            </a:endParaRPr>
          </a:p>
          <a:p>
            <a:pPr algn="l">
              <a:lnSpc>
                <a:spcPct val="150000"/>
              </a:lnSpc>
            </a:pPr>
            <a:r>
              <a:rPr lang="tr-TR" sz="2400" dirty="0" smtClean="0">
                <a:latin typeface="Times New Roman" panose="02020603050405020304" pitchFamily="18" charset="0"/>
                <a:cs typeface="Times New Roman" panose="02020603050405020304" pitchFamily="18" charset="0"/>
              </a:rPr>
              <a:t>Bunların yanında özel ya da kamuya ait bakım evleri/merkezlerinde, palyatif bakım merkezlerinde ve evde bakım hizmetlerinin yürütüldüğü özel ya da kamu kuruluşlarında çalışabilirler. Ayrıca hasta bakım hizmeti almak isteyen kişilere özel evde bakım hizmeti sunabilirler. </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9600" y="304800"/>
            <a:ext cx="10972800" cy="5669309"/>
          </a:xfrm>
          <a:prstGeom prst="rect">
            <a:avLst/>
          </a:prstGeom>
        </p:spPr>
        <p:txBody>
          <a:bodyPr wrap="square">
            <a:spAutoFit/>
          </a:bodyPr>
          <a:lstStyle/>
          <a:p>
            <a:pPr rtl="0">
              <a:lnSpc>
                <a:spcPct val="150000"/>
              </a:lnSpc>
              <a:spcBef>
                <a:spcPts val="0"/>
              </a:spcBef>
              <a:spcAft>
                <a:spcPts val="0"/>
              </a:spcAft>
            </a:pPr>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	</a:t>
            </a:r>
            <a:r>
              <a:rPr lang="tr-TR" sz="2400" b="1" i="0" u="none" strike="noStrike" dirty="0" err="1" smtClean="0">
                <a:solidFill>
                  <a:schemeClr val="accent1"/>
                </a:solidFill>
                <a:effectLst/>
                <a:latin typeface="Times New Roman" panose="02020603050405020304" pitchFamily="18" charset="0"/>
                <a:cs typeface="Times New Roman" panose="02020603050405020304" pitchFamily="18" charset="0"/>
              </a:rPr>
              <a:t>GÖREVLERi</a:t>
            </a:r>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sz="2000" b="0" dirty="0" smtClean="0">
              <a:effectLst/>
              <a:latin typeface="Times New Roman" panose="02020603050405020304" pitchFamily="18" charset="0"/>
              <a:cs typeface="Times New Roman" panose="02020603050405020304" pitchFamily="18" charset="0"/>
            </a:endParaRP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Çalıştığı ünitenin, tıbbi aletlerin ve malzemelerin kullanıma hazır bulundurulmasında görev alır. Hasta odalarında gerekli malzemelerin depolanmasını yapar. </a:t>
            </a: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Hasta odasının düzenini, temizliğini ve hasta yatağının yapılmasını sağlar. </a:t>
            </a: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Hastanın fiziksel, ruhsal ve sosyal yönden bakım gereksinimlerini desteklemeye yardım eder. </a:t>
            </a: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Hastanın kişisel bakım ve temizliği ile ilgili gereksinimlerinin karşılanmasına ve hastanın günlük yaşam aktivitelerinin yerine getirilmesine yardım eder. </a:t>
            </a: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Hastanın muayene, tetkik ve tedavi için hazırlanmasına yardım eder, tetkik amaçlı örnek alınması sürecinde hastaya yardımcı olur.</a:t>
            </a:r>
          </a:p>
          <a:p>
            <a:pPr marL="457200" indent="-457200" rtl="0" fontAlgn="base">
              <a:lnSpc>
                <a:spcPct val="150000"/>
              </a:lnSpc>
              <a:spcBef>
                <a:spcPts val="0"/>
              </a:spcBef>
              <a:spcAft>
                <a:spcPts val="0"/>
              </a:spcAft>
              <a:buFont typeface="+mj-lt"/>
              <a:buAutoNum type="alphaLcParenR"/>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İlgilendiği hastaların genel durumunu gözlemler ve fark ettiği değişiklikleri bağlı olduğu sağlık profesyoneline iletir.</a:t>
            </a:r>
          </a:p>
          <a:p>
            <a:pPr rtl="0">
              <a:lnSpc>
                <a:spcPct val="150000"/>
              </a:lnSpc>
              <a:spcBef>
                <a:spcPts val="0"/>
              </a:spcBef>
              <a:spcAft>
                <a:spcPts val="0"/>
              </a:spcAft>
            </a:pPr>
            <a:endParaRPr lang="tr-TR" sz="2000" b="0" dirty="0" smtClean="0">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9600" y="457200"/>
            <a:ext cx="10439400" cy="5724644"/>
          </a:xfrm>
          <a:prstGeom prst="rect">
            <a:avLst/>
          </a:prstGeom>
        </p:spPr>
        <p:txBody>
          <a:bodyPr wrap="square">
            <a:spAutoFit/>
          </a:bodyPr>
          <a:lstStyle/>
          <a:p>
            <a:pPr algn="l" rtl="0">
              <a:lnSpc>
                <a:spcPct val="150000"/>
              </a:lnSpc>
              <a:spcBef>
                <a:spcPts val="0"/>
              </a:spcBef>
              <a:spcAft>
                <a:spcPts val="0"/>
              </a:spcAft>
            </a:pPr>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	GÖREVLERİ</a:t>
            </a:r>
            <a:endParaRPr lang="tr-TR" sz="2400" b="0" dirty="0" smtClean="0">
              <a:solidFill>
                <a:schemeClr val="accent1"/>
              </a:solidFill>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g) Hastaya uygulanan tedavi ve girişimler sonrası hastayı gözlemler ve fark ettiği değişiklikleri ilgili sağlık profesyoneline iletir.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h) Kilo takibi gereken hastalarda günlük kilo ölçümü yapar ve kaydeder.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i) Temel kardiyak yaşam desteğine sağlık ekibinin talebi doğrultusunda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j)Yatak yarasını önlemeye yönelik koruyucu işlemlerde ve hastalara pozisyon verme/yeniden konumlandırılmasını sağlar.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k) Hastanın </a:t>
            </a:r>
            <a:r>
              <a:rPr lang="tr-TR" sz="2000" b="0" i="0" u="none" strike="noStrike" dirty="0" err="1" smtClean="0">
                <a:solidFill>
                  <a:srgbClr val="000000"/>
                </a:solidFill>
                <a:effectLst/>
                <a:latin typeface="Times New Roman" panose="02020603050405020304" pitchFamily="18" charset="0"/>
                <a:cs typeface="Times New Roman" panose="02020603050405020304" pitchFamily="18" charset="0"/>
              </a:rPr>
              <a:t>mobilizasyonunu</a:t>
            </a: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 sağlamada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l) Hastanın pansumanlarında sağlık profesyoneline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m) Hastanın idrar torbasını boşaltır veya değiştirir, miktarı kaydeder.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n) Hastadan steril olmayan idrar örneği ve dışkı örneği alır.</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o) Alınan kan, doku veya diğer örneklerinin laboratuvara naklini sağlar. </a:t>
            </a:r>
            <a:endParaRPr lang="tr-TR" sz="2000" b="0" dirty="0" smtClean="0">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33400" y="609600"/>
            <a:ext cx="11277600" cy="5539978"/>
          </a:xfrm>
          <a:prstGeom prst="rect">
            <a:avLst/>
          </a:prstGeom>
        </p:spPr>
        <p:txBody>
          <a:bodyPr wrap="square">
            <a:spAutoFit/>
          </a:bodyPr>
          <a:lstStyle/>
          <a:p>
            <a:pPr algn="l" rtl="0">
              <a:spcBef>
                <a:spcPts val="0"/>
              </a:spcBef>
              <a:spcAft>
                <a:spcPts val="0"/>
              </a:spcAft>
            </a:pPr>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	GÖREVLERİ</a:t>
            </a:r>
            <a:endParaRPr lang="tr-TR" sz="2400" b="0" dirty="0" smtClean="0">
              <a:solidFill>
                <a:schemeClr val="accent1"/>
              </a:solidFill>
              <a:effectLst/>
              <a:latin typeface="Trebuchet MS" panose="020B0603020202020204" pitchFamily="34"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p) Hastanın başka bir kliniğe ya da birime nakledilmesine yardım ve refakat eder.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r) Ameliyata giden ve ameliyattan çıkan her hastayı hemşire ya da doktor eşliğinde ameliyathaneye teslim eder/alır.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s) Hastanın beslenme programına uygun olarak beslenmesine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t) Ölüm sonrası yapılması gereken bakımlara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u) Hasta bakımında kullanılan malzemelerin hazırlanmasına, temizliğine, dezenfeksiyonuna ve uygun şekilde saklanmasına yardımcı olur.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v) Pansumanda kullanılan kirli malzemeleri steril edilmesi için sterilizasyon ünitesine götürür. Malzemeleri sayarak teslim eder ve sayarak teslim alır. Tekrar kullanılması için ilgili birime getirir. Doğru şekilde yerlerine yerleştirir. </a:t>
            </a:r>
            <a:endParaRPr lang="tr-TR" sz="2000" b="0" dirty="0" smtClean="0">
              <a:effectLst/>
              <a:latin typeface="Times New Roman" panose="02020603050405020304" pitchFamily="18" charset="0"/>
              <a:cs typeface="Times New Roman" panose="02020603050405020304" pitchFamily="18" charset="0"/>
            </a:endParaRPr>
          </a:p>
          <a:p>
            <a:pPr algn="l" rtl="0">
              <a:lnSpc>
                <a:spcPct val="150000"/>
              </a:lnSpc>
              <a:spcBef>
                <a:spcPts val="0"/>
              </a:spcBef>
              <a:spcAft>
                <a:spcPts val="0"/>
              </a:spcAft>
            </a:pPr>
            <a:r>
              <a:rPr lang="tr-TR" sz="2000" b="0" i="0" u="none" strike="noStrike" dirty="0" smtClean="0">
                <a:solidFill>
                  <a:srgbClr val="000000"/>
                </a:solidFill>
                <a:effectLst/>
                <a:latin typeface="Times New Roman" panose="02020603050405020304" pitchFamily="18" charset="0"/>
                <a:cs typeface="Times New Roman" panose="02020603050405020304" pitchFamily="18" charset="0"/>
              </a:rPr>
              <a:t>y) Bakım veren aile üyelerine bakıma ilişkin konularda yardımcı olur. </a:t>
            </a:r>
            <a:endParaRPr lang="tr-TR" sz="2000" b="0" dirty="0" smtClean="0">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Dikey Geçiş Sınavı Dgs Nedir?"/>
          <p:cNvSpPr>
            <a:spLocks noChangeAspect="1" noChangeArrowheads="1"/>
          </p:cNvSpPr>
          <p:nvPr/>
        </p:nvSpPr>
        <p:spPr bwMode="auto">
          <a:xfrm>
            <a:off x="155575" y="84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tr-TR"/>
          </a:p>
        </p:txBody>
      </p:sp>
      <p:pic>
        <p:nvPicPr>
          <p:cNvPr id="4" name="Resim 3"/>
          <p:cNvPicPr>
            <a:picLocks noChangeAspect="1"/>
          </p:cNvPicPr>
          <p:nvPr/>
        </p:nvPicPr>
        <p:blipFill>
          <a:blip r:embed="rId2"/>
          <a:stretch>
            <a:fillRect/>
          </a:stretch>
        </p:blipFill>
        <p:spPr>
          <a:xfrm>
            <a:off x="7391400" y="2362200"/>
            <a:ext cx="3414056" cy="2633700"/>
          </a:xfrm>
          <a:prstGeom prst="rect">
            <a:avLst/>
          </a:prstGeom>
        </p:spPr>
      </p:pic>
      <p:pic>
        <p:nvPicPr>
          <p:cNvPr id="6" name="Resim 5"/>
          <p:cNvPicPr>
            <a:picLocks noChangeAspect="1"/>
          </p:cNvPicPr>
          <p:nvPr/>
        </p:nvPicPr>
        <p:blipFill>
          <a:blip r:embed="rId3"/>
          <a:stretch>
            <a:fillRect/>
          </a:stretch>
        </p:blipFill>
        <p:spPr>
          <a:xfrm>
            <a:off x="990600" y="990600"/>
            <a:ext cx="5060119" cy="5224725"/>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74324" y="457200"/>
            <a:ext cx="10668000" cy="1077218"/>
          </a:xfrm>
          <a:prstGeom prst="rect">
            <a:avLst/>
          </a:prstGeom>
        </p:spPr>
        <p:txBody>
          <a:bodyPr wrap="square">
            <a:spAutoFit/>
          </a:bodyPr>
          <a:lstStyle/>
          <a:p>
            <a:r>
              <a:rPr lang="tr-TR" sz="3200" b="1" dirty="0" smtClean="0">
                <a:solidFill>
                  <a:schemeClr val="accent1"/>
                </a:solidFill>
                <a:latin typeface="Times New Roman" panose="02020603050405020304" pitchFamily="18" charset="0"/>
                <a:cs typeface="Times New Roman" panose="02020603050405020304" pitchFamily="18" charset="0"/>
              </a:rPr>
              <a:t>DİKKAT !!!</a:t>
            </a:r>
            <a:br>
              <a:rPr lang="tr-TR" sz="3200" b="1" dirty="0" smtClean="0">
                <a:solidFill>
                  <a:schemeClr val="accent1"/>
                </a:solidFill>
                <a:latin typeface="Times New Roman" panose="02020603050405020304" pitchFamily="18" charset="0"/>
                <a:cs typeface="Times New Roman" panose="02020603050405020304" pitchFamily="18" charset="0"/>
              </a:rPr>
            </a:br>
            <a:r>
              <a:rPr lang="tr-TR" sz="3200" b="1" dirty="0" smtClean="0">
                <a:solidFill>
                  <a:schemeClr val="accent1"/>
                </a:solidFill>
                <a:latin typeface="Times New Roman" panose="02020603050405020304" pitchFamily="18" charset="0"/>
                <a:cs typeface="Times New Roman" panose="02020603050405020304" pitchFamily="18" charset="0"/>
              </a:rPr>
              <a:t>KLİNİK UYGULAMAYA ÇIKMADAN ÖNCE</a:t>
            </a:r>
            <a:r>
              <a:rPr lang="tr-TR" sz="3200" b="1" dirty="0" smtClean="0">
                <a:solidFill>
                  <a:srgbClr val="FF0000"/>
                </a:solidFill>
                <a:latin typeface="Times New Roman" panose="02020603050405020304" pitchFamily="18" charset="0"/>
                <a:cs typeface="Times New Roman" panose="02020603050405020304" pitchFamily="18" charset="0"/>
              </a:rPr>
              <a:t> </a:t>
            </a:r>
            <a:endParaRPr lang="tr-TR" sz="3200" b="1" dirty="0">
              <a:latin typeface="Times New Roman" panose="02020603050405020304" pitchFamily="18" charset="0"/>
              <a:cs typeface="Times New Roman" panose="02020603050405020304" pitchFamily="18" charset="0"/>
            </a:endParaRPr>
          </a:p>
        </p:txBody>
      </p:sp>
      <p:sp>
        <p:nvSpPr>
          <p:cNvPr id="3" name="Dikdörtgen 2"/>
          <p:cNvSpPr/>
          <p:nvPr/>
        </p:nvSpPr>
        <p:spPr>
          <a:xfrm>
            <a:off x="974324" y="2133600"/>
            <a:ext cx="10058400" cy="4524315"/>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Ø"/>
              <a:defRPr/>
            </a:pP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Her öğrenci birinci sınıf güz döneminde sağlık kuruluşunda Hepatit </a:t>
            </a:r>
            <a:r>
              <a:rPr kumimoji="0" lang="tr-TR" sz="2400" b="0" i="0" u="none" strike="noStrike" kern="0" cap="none" spc="0" normalizeH="0" baseline="0" noProof="0" dirty="0" err="1"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markerlarına</a:t>
            </a: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 baktırarak Hepatit A ve Hepatit B aşısını yaptırır. </a:t>
            </a:r>
          </a:p>
          <a:p>
            <a:pPr marL="285750" marR="0" lvl="0" indent="-28575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Ø"/>
              <a:defRPr/>
            </a:pPr>
            <a:endPar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endParaRPr>
          </a:p>
          <a:p>
            <a:pPr marL="285750" marR="0" lvl="0" indent="-28575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Ø"/>
              <a:defRPr/>
            </a:pP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Aşı kartı ve bağışıklık durumlarına ilişkin laboratuvar sonuçlarını danışmanına teslim eder.</a:t>
            </a:r>
          </a:p>
          <a:p>
            <a:pPr marL="285750" marR="0" lvl="0" indent="-28575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Ø"/>
              <a:defRPr/>
            </a:pPr>
            <a:endPar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endParaRPr>
          </a:p>
          <a:p>
            <a:pPr marL="285750" indent="-285750" algn="l" rtl="0">
              <a:lnSpc>
                <a:spcPct val="150000"/>
              </a:lnSpc>
              <a:buClr>
                <a:srgbClr val="000000"/>
              </a:buClr>
              <a:buFont typeface="Wingdings" panose="05000000000000000000" pitchFamily="2" charset="2"/>
              <a:buChar char="Ø"/>
              <a:defRPr/>
            </a:pPr>
            <a:r>
              <a:rPr lang="tr-TR" sz="2400" dirty="0">
                <a:latin typeface="Times New Roman" panose="02020603050405020304" pitchFamily="18" charset="0"/>
                <a:cs typeface="Times New Roman" panose="02020603050405020304" pitchFamily="18" charset="0"/>
              </a:rPr>
              <a:t>İş Sağlığı ve Güvenliği sertifikası almakla yükümlüdür.</a:t>
            </a:r>
          </a:p>
          <a:p>
            <a:pPr marL="285750" marR="0" lvl="0" indent="-28575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Ø"/>
              <a:defRPr/>
            </a:pPr>
            <a:endParaRPr kumimoji="0" lang="tr-TR" sz="2400" b="0" i="0" u="none" strike="noStrike" kern="0" cap="none" spc="0" normalizeH="0" baseline="0" noProof="0" dirty="0" smtClean="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76400" y="914400"/>
            <a:ext cx="6096000" cy="707886"/>
          </a:xfrm>
          <a:prstGeom prst="rect">
            <a:avLst/>
          </a:prstGeom>
        </p:spPr>
        <p:txBody>
          <a:bodyPr>
            <a:spAutoFit/>
          </a:bodyPr>
          <a:lstStyle/>
          <a:p>
            <a:r>
              <a:rPr lang="tr-TR" sz="4000" b="1" dirty="0" smtClean="0">
                <a:solidFill>
                  <a:schemeClr val="accent1">
                    <a:lumMod val="75000"/>
                  </a:schemeClr>
                </a:solidFill>
                <a:latin typeface="Times New Roman" panose="02020603050405020304" pitchFamily="18" charset="0"/>
                <a:cs typeface="Times New Roman" panose="02020603050405020304" pitchFamily="18" charset="0"/>
              </a:rPr>
              <a:t>Anestezi Programı </a:t>
            </a:r>
            <a:endParaRPr lang="tr-TR" sz="4000" dirty="0">
              <a:latin typeface="Times New Roman" panose="02020603050405020304" pitchFamily="18" charset="0"/>
              <a:cs typeface="Times New Roman" panose="02020603050405020304" pitchFamily="18" charset="0"/>
            </a:endParaRPr>
          </a:p>
        </p:txBody>
      </p:sp>
      <p:sp>
        <p:nvSpPr>
          <p:cNvPr id="3" name="Dikdörtgen 2"/>
          <p:cNvSpPr/>
          <p:nvPr/>
        </p:nvSpPr>
        <p:spPr>
          <a:xfrm>
            <a:off x="838200" y="2133600"/>
            <a:ext cx="10591800" cy="3416320"/>
          </a:xfrm>
          <a:prstGeom prst="rect">
            <a:avLst/>
          </a:prstGeom>
        </p:spPr>
        <p:txBody>
          <a:bodyPr wrap="squar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Meslek Tanımı </a:t>
            </a:r>
          </a:p>
          <a:p>
            <a:pPr algn="l">
              <a:lnSpc>
                <a:spcPct val="150000"/>
              </a:lnSpc>
            </a:pPr>
            <a:endParaRPr lang="tr-TR" sz="2400" b="1" dirty="0" smtClean="0">
              <a:solidFill>
                <a:schemeClr val="accent1"/>
              </a:solidFill>
              <a:latin typeface="Times New Roman" panose="02020603050405020304" pitchFamily="18" charset="0"/>
              <a:cs typeface="Times New Roman" panose="02020603050405020304" pitchFamily="18" charset="0"/>
            </a:endParaRPr>
          </a:p>
          <a:p>
            <a:pPr algn="l">
              <a:lnSpc>
                <a:spcPct val="150000"/>
              </a:lnSpc>
            </a:pPr>
            <a:r>
              <a:rPr lang="tr-TR" sz="2400" dirty="0" smtClean="0">
                <a:latin typeface="Times New Roman" panose="02020603050405020304" pitchFamily="18" charset="0"/>
                <a:cs typeface="Times New Roman" panose="02020603050405020304" pitchFamily="18" charset="0"/>
              </a:rPr>
              <a:t>Hastaların ameliyat öncesi hazırlanmasında, ameliyat sırasında anestezinin güvenli bir şekilde uygulanabilmesi, sürdürülebilmesi ve sonlandırılmasında anestezi uzmanına yardımcı olan, ameliyat sonrası hasta kontrol ve denetimini üstlenen sağlık meslek profesyonelleridir.</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914400" y="2286000"/>
            <a:ext cx="9144000" cy="2862322"/>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ü"/>
              <a:defRPr/>
            </a:pP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Özel hastaneler, devlet hastaneleri ve tıp fakültesi hastanelerinin</a:t>
            </a:r>
            <a:r>
              <a:rPr kumimoji="0" lang="tr-TR" sz="2400" b="0" i="0" u="none" strike="noStrike" kern="0" cap="none" spc="0" normalizeH="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 </a:t>
            </a: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ameliyathanelerinde, doğumevlerinde</a:t>
            </a:r>
          </a:p>
          <a:p>
            <a:pPr marL="457200" marR="0" lvl="0" indent="-45720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ü"/>
              <a:defRPr/>
            </a:pP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Ayılma (derlenme) odalarında</a:t>
            </a:r>
          </a:p>
          <a:p>
            <a:pPr marL="457200" marR="0" lvl="0" indent="-45720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ü"/>
              <a:defRPr/>
            </a:pPr>
            <a:r>
              <a:rPr kumimoji="0" lang="tr-TR" sz="2400" b="0" i="0" u="none" strike="noStrike" kern="0" cap="none" spc="0" normalizeH="0" baseline="0" noProof="0" dirty="0" err="1"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Resüsitasyon</a:t>
            </a: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 biriminde</a:t>
            </a:r>
          </a:p>
          <a:p>
            <a:pPr marL="457200" marR="0" lvl="0" indent="-457200" algn="l" defTabSz="914400" rtl="0" eaLnBrk="1" fontAlgn="auto" latinLnBrk="0" hangingPunct="1">
              <a:lnSpc>
                <a:spcPct val="150000"/>
              </a:lnSpc>
              <a:spcBef>
                <a:spcPts val="0"/>
              </a:spcBef>
              <a:spcAft>
                <a:spcPts val="0"/>
              </a:spcAft>
              <a:buClr>
                <a:srgbClr val="000000"/>
              </a:buClr>
              <a:buSzTx/>
              <a:buFont typeface="Wingdings" panose="05000000000000000000" pitchFamily="2" charset="2"/>
              <a:buChar char="ü"/>
              <a:defRPr/>
            </a:pPr>
            <a:r>
              <a:rPr kumimoji="0" lang="tr-TR" sz="24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sym typeface="Arial" panose="020B0604020202020204"/>
              </a:rPr>
              <a:t>Ağrı tedavi ünitelerinde gibi alanlarda iş imkanına sahiptir. </a:t>
            </a:r>
          </a:p>
        </p:txBody>
      </p:sp>
      <p:sp>
        <p:nvSpPr>
          <p:cNvPr id="4" name="Dikdörtgen 3"/>
          <p:cNvSpPr/>
          <p:nvPr/>
        </p:nvSpPr>
        <p:spPr>
          <a:xfrm>
            <a:off x="1066800" y="762000"/>
            <a:ext cx="7734810" cy="579967"/>
          </a:xfrm>
          <a:prstGeom prst="rect">
            <a:avLst/>
          </a:prstGeom>
        </p:spPr>
        <p:txBody>
          <a:bodyPr wrap="non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ÇALIŞMA ALANLARI VE İŞ BULMA OLANAKLARI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09600" y="1371600"/>
            <a:ext cx="11201400" cy="4247317"/>
          </a:xfrm>
          <a:prstGeom prst="rect">
            <a:avLst/>
          </a:prstGeom>
        </p:spPr>
        <p:txBody>
          <a:bodyPr wrap="square">
            <a:spAutoFit/>
          </a:bodyPr>
          <a:lstStyle/>
          <a:p>
            <a:pPr algn="l">
              <a:lnSpc>
                <a:spcPct val="150000"/>
              </a:lnSpc>
            </a:pPr>
            <a:r>
              <a:rPr lang="tr-TR" sz="2000" dirty="0" smtClean="0">
                <a:latin typeface="Times New Roman" panose="02020603050405020304" pitchFamily="18" charset="0"/>
                <a:cs typeface="Times New Roman" panose="02020603050405020304" pitchFamily="18" charset="0"/>
              </a:rPr>
              <a:t>a)  Anestezide kullanılacak tüm cihaz ve ekipmanı kontrol eder ve anestezi uygulamasına hazırlar.</a:t>
            </a:r>
          </a:p>
          <a:p>
            <a:pPr algn="l">
              <a:lnSpc>
                <a:spcPct val="150000"/>
              </a:lnSpc>
            </a:pPr>
            <a:r>
              <a:rPr lang="tr-TR" sz="2000" dirty="0" smtClean="0">
                <a:latin typeface="Times New Roman" panose="02020603050405020304" pitchFamily="18" charset="0"/>
                <a:cs typeface="Times New Roman" panose="02020603050405020304" pitchFamily="18" charset="0"/>
              </a:rPr>
              <a:t>b) Merkezi gaz kaynaklarının bağlantılarının doğru olup olmadığını, oksijen, azot </a:t>
            </a:r>
            <a:r>
              <a:rPr lang="tr-TR" sz="2000" dirty="0" err="1" smtClean="0">
                <a:latin typeface="Times New Roman" panose="02020603050405020304" pitchFamily="18" charset="0"/>
                <a:cs typeface="Times New Roman" panose="02020603050405020304" pitchFamily="18" charset="0"/>
              </a:rPr>
              <a:t>protoksit</a:t>
            </a:r>
            <a:r>
              <a:rPr lang="tr-TR" sz="2000" dirty="0" smtClean="0">
                <a:latin typeface="Times New Roman" panose="02020603050405020304" pitchFamily="18" charset="0"/>
                <a:cs typeface="Times New Roman" panose="02020603050405020304" pitchFamily="18" charset="0"/>
              </a:rPr>
              <a:t>, tüplerinin doluluğunu ve bağlantılarını kontrol eder.</a:t>
            </a:r>
          </a:p>
          <a:p>
            <a:pPr algn="l">
              <a:lnSpc>
                <a:spcPct val="150000"/>
              </a:lnSpc>
            </a:pPr>
            <a:r>
              <a:rPr lang="tr-TR" sz="2000" dirty="0" smtClean="0">
                <a:latin typeface="Times New Roman" panose="02020603050405020304" pitchFamily="18" charset="0"/>
                <a:cs typeface="Times New Roman" panose="02020603050405020304" pitchFamily="18" charset="0"/>
              </a:rPr>
              <a:t>c) Uygulanacak anestezi yöntemine göre gerekli ilaç ve malzemeleri hazırlar.</a:t>
            </a:r>
          </a:p>
          <a:p>
            <a:pPr algn="l">
              <a:lnSpc>
                <a:spcPct val="150000"/>
              </a:lnSpc>
            </a:pPr>
            <a:r>
              <a:rPr lang="tr-TR" sz="2000" dirty="0" smtClean="0">
                <a:latin typeface="Times New Roman" panose="02020603050405020304" pitchFamily="18" charset="0"/>
                <a:cs typeface="Times New Roman" panose="02020603050405020304" pitchFamily="18" charset="0"/>
              </a:rPr>
              <a:t>ç) Anestezi cihazındaki arızaları, </a:t>
            </a:r>
            <a:r>
              <a:rPr lang="tr-TR" sz="2000" dirty="0" err="1" smtClean="0">
                <a:latin typeface="Times New Roman" panose="02020603050405020304" pitchFamily="18" charset="0"/>
                <a:cs typeface="Times New Roman" panose="02020603050405020304" pitchFamily="18" charset="0"/>
              </a:rPr>
              <a:t>anestezik</a:t>
            </a:r>
            <a:r>
              <a:rPr lang="tr-TR" sz="2000" dirty="0" smtClean="0">
                <a:latin typeface="Times New Roman" panose="02020603050405020304" pitchFamily="18" charset="0"/>
                <a:cs typeface="Times New Roman" panose="02020603050405020304" pitchFamily="18" charset="0"/>
              </a:rPr>
              <a:t> maddelerle, anestezide kullanılan bütün yardımcı ilaç ve malzeme ihtiyacını anesteziyoloji ve </a:t>
            </a:r>
            <a:r>
              <a:rPr lang="tr-TR" sz="2000" dirty="0" err="1" smtClean="0">
                <a:latin typeface="Times New Roman" panose="02020603050405020304" pitchFamily="18" charset="0"/>
                <a:cs typeface="Times New Roman" panose="02020603050405020304" pitchFamily="18" charset="0"/>
              </a:rPr>
              <a:t>reanimasyon</a:t>
            </a:r>
            <a:r>
              <a:rPr lang="tr-TR" sz="2000" dirty="0" smtClean="0">
                <a:latin typeface="Times New Roman" panose="02020603050405020304" pitchFamily="18" charset="0"/>
                <a:cs typeface="Times New Roman" panose="02020603050405020304" pitchFamily="18" charset="0"/>
              </a:rPr>
              <a:t> uzmanına zamanında haber verir.</a:t>
            </a:r>
          </a:p>
          <a:p>
            <a:pPr algn="l">
              <a:lnSpc>
                <a:spcPct val="150000"/>
              </a:lnSpc>
            </a:pPr>
            <a:r>
              <a:rPr lang="tr-TR" sz="2000" dirty="0" smtClean="0">
                <a:latin typeface="Times New Roman" panose="02020603050405020304" pitchFamily="18" charset="0"/>
                <a:cs typeface="Times New Roman" panose="02020603050405020304" pitchFamily="18" charset="0"/>
              </a:rPr>
              <a:t>d) Anestezi uygulamaları ve </a:t>
            </a:r>
            <a:r>
              <a:rPr lang="tr-TR" sz="2000" dirty="0" err="1" smtClean="0">
                <a:latin typeface="Times New Roman" panose="02020603050405020304" pitchFamily="18" charset="0"/>
                <a:cs typeface="Times New Roman" panose="02020603050405020304" pitchFamily="18" charset="0"/>
              </a:rPr>
              <a:t>monitörizasyon</a:t>
            </a:r>
            <a:r>
              <a:rPr lang="tr-TR" sz="2000" dirty="0" smtClean="0">
                <a:latin typeface="Times New Roman" panose="02020603050405020304" pitchFamily="18" charset="0"/>
                <a:cs typeface="Times New Roman" panose="02020603050405020304" pitchFamily="18" charset="0"/>
              </a:rPr>
              <a:t> için hastayı hazırlar.</a:t>
            </a:r>
          </a:p>
          <a:p>
            <a:pPr algn="l">
              <a:lnSpc>
                <a:spcPct val="150000"/>
              </a:lnSpc>
            </a:pPr>
            <a:r>
              <a:rPr lang="tr-TR" sz="2000" dirty="0" smtClean="0">
                <a:latin typeface="Times New Roman" panose="02020603050405020304" pitchFamily="18" charset="0"/>
                <a:cs typeface="Times New Roman" panose="02020603050405020304" pitchFamily="18" charset="0"/>
              </a:rPr>
              <a:t>e) Anestezinin güvenli bir şekilde uygulanabilmesinde, sürdürülebilmesinde ve sonlandırılmasında anesteziyoloji ve </a:t>
            </a:r>
            <a:r>
              <a:rPr lang="tr-TR" sz="2000" dirty="0" err="1" smtClean="0">
                <a:latin typeface="Times New Roman" panose="02020603050405020304" pitchFamily="18" charset="0"/>
                <a:cs typeface="Times New Roman" panose="02020603050405020304" pitchFamily="18" charset="0"/>
              </a:rPr>
              <a:t>reanimasyon</a:t>
            </a:r>
            <a:r>
              <a:rPr lang="tr-TR" sz="2000" dirty="0" smtClean="0">
                <a:latin typeface="Times New Roman" panose="02020603050405020304" pitchFamily="18" charset="0"/>
                <a:cs typeface="Times New Roman" panose="02020603050405020304" pitchFamily="18" charset="0"/>
              </a:rPr>
              <a:t> uzmanına yardımcı olur.</a:t>
            </a:r>
            <a:endParaRPr lang="tr-TR" sz="2000" dirty="0">
              <a:latin typeface="Times New Roman" panose="02020603050405020304" pitchFamily="18" charset="0"/>
              <a:cs typeface="Times New Roman" panose="02020603050405020304" pitchFamily="18" charset="0"/>
            </a:endParaRPr>
          </a:p>
        </p:txBody>
      </p:sp>
      <p:sp>
        <p:nvSpPr>
          <p:cNvPr id="2" name="Dikdörtgen 1"/>
          <p:cNvSpPr/>
          <p:nvPr/>
        </p:nvSpPr>
        <p:spPr>
          <a:xfrm>
            <a:off x="1447800" y="533400"/>
            <a:ext cx="2089033" cy="461665"/>
          </a:xfrm>
          <a:prstGeom prst="rect">
            <a:avLst/>
          </a:prstGeom>
        </p:spPr>
        <p:txBody>
          <a:bodyPr wrap="none">
            <a:spAutoFit/>
          </a:bodyPr>
          <a:lstStyle/>
          <a:p>
            <a:r>
              <a:rPr lang="tr-TR" sz="2400" b="1" i="0" u="none" strike="noStrike" dirty="0" err="1"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57200" y="1219200"/>
            <a:ext cx="11125200" cy="4708981"/>
          </a:xfrm>
          <a:prstGeom prst="rect">
            <a:avLst/>
          </a:prstGeom>
        </p:spPr>
        <p:txBody>
          <a:bodyPr wrap="square">
            <a:spAutoFit/>
          </a:bodyPr>
          <a:lstStyle/>
          <a:p>
            <a:pPr algn="l">
              <a:lnSpc>
                <a:spcPct val="150000"/>
              </a:lnSpc>
            </a:pPr>
            <a:r>
              <a:rPr lang="tr-TR" sz="2000" dirty="0" smtClean="0">
                <a:latin typeface="Times New Roman" panose="02020603050405020304" pitchFamily="18" charset="0"/>
                <a:cs typeface="Times New Roman" panose="02020603050405020304" pitchFamily="18" charset="0"/>
              </a:rPr>
              <a:t>f) Anestezi uygulamasında hastaya ilişkin </a:t>
            </a:r>
            <a:r>
              <a:rPr lang="tr-TR" sz="2000" u="sng" dirty="0" smtClean="0">
                <a:latin typeface="Times New Roman" panose="02020603050405020304" pitchFamily="18" charset="0"/>
                <a:cs typeface="Times New Roman" panose="02020603050405020304" pitchFamily="18" charset="0"/>
              </a:rPr>
              <a:t>anestezi kayıtlarını tutar.</a:t>
            </a:r>
          </a:p>
          <a:p>
            <a:pPr algn="l">
              <a:lnSpc>
                <a:spcPct val="150000"/>
              </a:lnSpc>
            </a:pPr>
            <a:r>
              <a:rPr lang="tr-TR" sz="2000" dirty="0" smtClean="0">
                <a:latin typeface="Times New Roman" panose="02020603050405020304" pitchFamily="18" charset="0"/>
                <a:cs typeface="Times New Roman" panose="02020603050405020304" pitchFamily="18" charset="0"/>
              </a:rPr>
              <a:t>g) </a:t>
            </a:r>
            <a:r>
              <a:rPr lang="tr-TR" sz="2000" u="sng" dirty="0" smtClean="0">
                <a:latin typeface="Times New Roman" panose="02020603050405020304" pitchFamily="18" charset="0"/>
                <a:cs typeface="Times New Roman" panose="02020603050405020304" pitchFamily="18" charset="0"/>
              </a:rPr>
              <a:t>Hasta ve anestezi işlemine ait takip bilgilerini </a:t>
            </a:r>
            <a:r>
              <a:rPr lang="tr-TR" sz="2000" dirty="0" smtClean="0">
                <a:latin typeface="Times New Roman" panose="02020603050405020304" pitchFamily="18" charset="0"/>
                <a:cs typeface="Times New Roman" panose="02020603050405020304" pitchFamily="18" charset="0"/>
              </a:rPr>
              <a:t>anesteziyoloji ve </a:t>
            </a:r>
            <a:r>
              <a:rPr lang="tr-TR" sz="2000" dirty="0" err="1" smtClean="0">
                <a:latin typeface="Times New Roman" panose="02020603050405020304" pitchFamily="18" charset="0"/>
                <a:cs typeface="Times New Roman" panose="02020603050405020304" pitchFamily="18" charset="0"/>
              </a:rPr>
              <a:t>reanimasyon</a:t>
            </a:r>
            <a:r>
              <a:rPr lang="tr-TR" sz="2000" dirty="0" smtClean="0">
                <a:latin typeface="Times New Roman" panose="02020603050405020304" pitchFamily="18" charset="0"/>
                <a:cs typeface="Times New Roman" panose="02020603050405020304" pitchFamily="18" charset="0"/>
              </a:rPr>
              <a:t> </a:t>
            </a:r>
            <a:r>
              <a:rPr lang="tr-TR" sz="2000" u="sng" dirty="0" smtClean="0">
                <a:latin typeface="Times New Roman" panose="02020603050405020304" pitchFamily="18" charset="0"/>
                <a:cs typeface="Times New Roman" panose="02020603050405020304" pitchFamily="18" charset="0"/>
              </a:rPr>
              <a:t>uzmanıyla paylaşır.</a:t>
            </a:r>
          </a:p>
          <a:p>
            <a:pPr algn="l">
              <a:lnSpc>
                <a:spcPct val="150000"/>
              </a:lnSpc>
            </a:pPr>
            <a:r>
              <a:rPr lang="tr-TR" sz="2000" dirty="0" smtClean="0">
                <a:latin typeface="Times New Roman" panose="02020603050405020304" pitchFamily="18" charset="0"/>
                <a:cs typeface="Times New Roman" panose="02020603050405020304" pitchFamily="18" charset="0"/>
              </a:rPr>
              <a:t>ğ) Anestezinin sonlandırılmasından itibaren hastanın derlenme odasına güvenli bir şekilde teslim edilmesine yardımcı olur.</a:t>
            </a:r>
          </a:p>
          <a:p>
            <a:pPr algn="l">
              <a:lnSpc>
                <a:spcPct val="150000"/>
              </a:lnSpc>
            </a:pPr>
            <a:r>
              <a:rPr lang="tr-TR" sz="2000" dirty="0" smtClean="0">
                <a:latin typeface="Times New Roman" panose="02020603050405020304" pitchFamily="18" charset="0"/>
                <a:cs typeface="Times New Roman" panose="02020603050405020304" pitchFamily="18" charset="0"/>
              </a:rPr>
              <a:t>h) Anesteziyoloji ve </a:t>
            </a:r>
            <a:r>
              <a:rPr lang="tr-TR" sz="2000" dirty="0" err="1" smtClean="0">
                <a:latin typeface="Times New Roman" panose="02020603050405020304" pitchFamily="18" charset="0"/>
                <a:cs typeface="Times New Roman" panose="02020603050405020304" pitchFamily="18" charset="0"/>
              </a:rPr>
              <a:t>reanimasyon</a:t>
            </a:r>
            <a:r>
              <a:rPr lang="tr-TR" sz="2000" dirty="0" smtClean="0">
                <a:latin typeface="Times New Roman" panose="02020603050405020304" pitchFamily="18" charset="0"/>
                <a:cs typeface="Times New Roman" panose="02020603050405020304" pitchFamily="18" charset="0"/>
              </a:rPr>
              <a:t> </a:t>
            </a:r>
            <a:r>
              <a:rPr lang="tr-TR" sz="2000" u="sng" dirty="0" smtClean="0">
                <a:solidFill>
                  <a:schemeClr val="tx1"/>
                </a:solidFill>
                <a:latin typeface="Times New Roman" panose="02020603050405020304" pitchFamily="18" charset="0"/>
                <a:cs typeface="Times New Roman" panose="02020603050405020304" pitchFamily="18" charset="0"/>
              </a:rPr>
              <a:t>uzmanı tabibin gözetimi ve sorumluluğunda; </a:t>
            </a:r>
            <a:r>
              <a:rPr lang="tr-TR" sz="2000" dirty="0" smtClean="0">
                <a:solidFill>
                  <a:schemeClr val="tx1"/>
                </a:solidFill>
                <a:latin typeface="Times New Roman" panose="02020603050405020304" pitchFamily="18" charset="0"/>
                <a:cs typeface="Times New Roman" panose="02020603050405020304" pitchFamily="18" charset="0"/>
              </a:rPr>
              <a:t>hastanın havayolu açıklığının sağlanması uygun </a:t>
            </a:r>
            <a:r>
              <a:rPr lang="tr-TR" sz="2000" dirty="0" err="1" smtClean="0">
                <a:solidFill>
                  <a:schemeClr val="tx1"/>
                </a:solidFill>
                <a:latin typeface="Times New Roman" panose="02020603050405020304" pitchFamily="18" charset="0"/>
                <a:cs typeface="Times New Roman" panose="02020603050405020304" pitchFamily="18" charset="0"/>
              </a:rPr>
              <a:t>enteral</a:t>
            </a:r>
            <a:r>
              <a:rPr lang="tr-TR" sz="2000" dirty="0" smtClean="0">
                <a:solidFill>
                  <a:schemeClr val="tx1"/>
                </a:solidFill>
                <a:latin typeface="Times New Roman" panose="02020603050405020304" pitchFamily="18" charset="0"/>
                <a:cs typeface="Times New Roman" panose="02020603050405020304" pitchFamily="18" charset="0"/>
              </a:rPr>
              <a:t> ve </a:t>
            </a:r>
            <a:r>
              <a:rPr lang="tr-TR" sz="2000" dirty="0" err="1" smtClean="0">
                <a:solidFill>
                  <a:schemeClr val="tx1"/>
                </a:solidFill>
                <a:latin typeface="Times New Roman" panose="02020603050405020304" pitchFamily="18" charset="0"/>
                <a:cs typeface="Times New Roman" panose="02020603050405020304" pitchFamily="18" charset="0"/>
              </a:rPr>
              <a:t>parenteral</a:t>
            </a:r>
            <a:r>
              <a:rPr lang="tr-TR" sz="2000" dirty="0" smtClean="0">
                <a:solidFill>
                  <a:schemeClr val="tx1"/>
                </a:solidFill>
                <a:latin typeface="Times New Roman" panose="02020603050405020304" pitchFamily="18" charset="0"/>
                <a:cs typeface="Times New Roman" panose="02020603050405020304" pitchFamily="18" charset="0"/>
              </a:rPr>
              <a:t> girişimlerle ilaç uygulama dahil </a:t>
            </a:r>
            <a:r>
              <a:rPr lang="tr-TR" sz="2000" dirty="0" smtClean="0">
                <a:latin typeface="Times New Roman" panose="02020603050405020304" pitchFamily="18" charset="0"/>
                <a:cs typeface="Times New Roman" panose="02020603050405020304" pitchFamily="18" charset="0"/>
              </a:rPr>
              <a:t>anestezi işlemlerinin güvenli bir şekilde başlatılması, sürdürülmesi ve sonlandırılması için gerekenleri yapar.</a:t>
            </a:r>
          </a:p>
          <a:p>
            <a:pPr algn="l">
              <a:lnSpc>
                <a:spcPct val="150000"/>
              </a:lnSpc>
            </a:pPr>
            <a:r>
              <a:rPr lang="tr-TR" sz="2000" dirty="0" smtClean="0">
                <a:latin typeface="Times New Roman" panose="02020603050405020304" pitchFamily="18" charset="0"/>
                <a:cs typeface="Times New Roman" panose="02020603050405020304" pitchFamily="18" charset="0"/>
              </a:rPr>
              <a:t>ı)  Acil durumlarda </a:t>
            </a:r>
            <a:r>
              <a:rPr lang="tr-TR" sz="2000" u="sng" dirty="0" smtClean="0">
                <a:solidFill>
                  <a:schemeClr val="tx1"/>
                </a:solidFill>
                <a:latin typeface="Times New Roman" panose="02020603050405020304" pitchFamily="18" charset="0"/>
                <a:cs typeface="Times New Roman" panose="02020603050405020304" pitchFamily="18" charset="0"/>
              </a:rPr>
              <a:t>yalnızca </a:t>
            </a:r>
            <a:r>
              <a:rPr lang="tr-TR" sz="2000" u="sng" dirty="0" err="1" smtClean="0">
                <a:solidFill>
                  <a:schemeClr val="tx1"/>
                </a:solidFill>
                <a:latin typeface="Times New Roman" panose="02020603050405020304" pitchFamily="18" charset="0"/>
                <a:cs typeface="Times New Roman" panose="02020603050405020304" pitchFamily="18" charset="0"/>
              </a:rPr>
              <a:t>resüsitasyon</a:t>
            </a:r>
            <a:r>
              <a:rPr lang="tr-TR" sz="2000" u="sng" dirty="0" smtClean="0">
                <a:solidFill>
                  <a:schemeClr val="tx1"/>
                </a:solidFill>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amacıyla ilgili </a:t>
            </a:r>
            <a:r>
              <a:rPr lang="tr-TR" sz="2000" dirty="0" smtClean="0">
                <a:solidFill>
                  <a:schemeClr val="tx1"/>
                </a:solidFill>
                <a:latin typeface="Times New Roman" panose="02020603050405020304" pitchFamily="18" charset="0"/>
                <a:cs typeface="Times New Roman" panose="02020603050405020304" pitchFamily="18" charset="0"/>
              </a:rPr>
              <a:t>tabip sorumluluğunda hastanın havayolu açıklığını sağlar</a:t>
            </a:r>
            <a:r>
              <a:rPr lang="tr-TR" sz="2000" dirty="0" smtClean="0">
                <a:latin typeface="Times New Roman" panose="02020603050405020304" pitchFamily="18" charset="0"/>
                <a:cs typeface="Times New Roman" panose="02020603050405020304" pitchFamily="18" charset="0"/>
              </a:rPr>
              <a:t>; anestezi amacıyla yapılan </a:t>
            </a:r>
            <a:r>
              <a:rPr lang="tr-TR" sz="2000" u="sng" dirty="0" err="1" smtClean="0">
                <a:solidFill>
                  <a:schemeClr val="tx1"/>
                </a:solidFill>
                <a:latin typeface="Times New Roman" panose="02020603050405020304" pitchFamily="18" charset="0"/>
                <a:cs typeface="Times New Roman" panose="02020603050405020304" pitchFamily="18" charset="0"/>
              </a:rPr>
              <a:t>sedasyon</a:t>
            </a:r>
            <a:r>
              <a:rPr lang="tr-TR" sz="2000" u="sng" dirty="0" smtClean="0">
                <a:solidFill>
                  <a:schemeClr val="tx1"/>
                </a:solidFill>
                <a:latin typeface="Times New Roman" panose="02020603050405020304" pitchFamily="18" charset="0"/>
                <a:cs typeface="Times New Roman" panose="02020603050405020304" pitchFamily="18" charset="0"/>
              </a:rPr>
              <a:t> uygulamaları dışında </a:t>
            </a:r>
            <a:r>
              <a:rPr lang="tr-TR" sz="2000" dirty="0" err="1" smtClean="0">
                <a:latin typeface="Times New Roman" panose="02020603050405020304" pitchFamily="18" charset="0"/>
                <a:cs typeface="Times New Roman" panose="02020603050405020304" pitchFamily="18" charset="0"/>
              </a:rPr>
              <a:t>parenteral</a:t>
            </a:r>
            <a:r>
              <a:rPr lang="tr-TR" sz="2000" dirty="0" smtClean="0">
                <a:latin typeface="Times New Roman" panose="02020603050405020304" pitchFamily="18" charset="0"/>
                <a:cs typeface="Times New Roman" panose="02020603050405020304" pitchFamily="18" charset="0"/>
              </a:rPr>
              <a:t> girişimleri yapar, hastaya gerekli ilaç ve sıvıları uygun </a:t>
            </a:r>
            <a:r>
              <a:rPr lang="tr-TR" sz="2000" dirty="0" err="1" smtClean="0">
                <a:latin typeface="Times New Roman" panose="02020603050405020304" pitchFamily="18" charset="0"/>
                <a:cs typeface="Times New Roman" panose="02020603050405020304" pitchFamily="18" charset="0"/>
              </a:rPr>
              <a:t>enteral</a:t>
            </a:r>
            <a:r>
              <a:rPr lang="tr-TR" sz="2000" dirty="0" smtClean="0">
                <a:latin typeface="Times New Roman" panose="02020603050405020304" pitchFamily="18" charset="0"/>
                <a:cs typeface="Times New Roman" panose="02020603050405020304" pitchFamily="18" charset="0"/>
              </a:rPr>
              <a:t> veya </a:t>
            </a:r>
            <a:r>
              <a:rPr lang="tr-TR" sz="2000" dirty="0" err="1" smtClean="0">
                <a:latin typeface="Times New Roman" panose="02020603050405020304" pitchFamily="18" charset="0"/>
                <a:cs typeface="Times New Roman" panose="02020603050405020304" pitchFamily="18" charset="0"/>
              </a:rPr>
              <a:t>parenteral</a:t>
            </a:r>
            <a:r>
              <a:rPr lang="tr-TR" sz="2000" dirty="0" smtClean="0">
                <a:latin typeface="Times New Roman" panose="02020603050405020304" pitchFamily="18" charset="0"/>
                <a:cs typeface="Times New Roman" panose="02020603050405020304" pitchFamily="18" charset="0"/>
              </a:rPr>
              <a:t> yol ile uygular.</a:t>
            </a:r>
            <a:endParaRPr lang="tr-TR" sz="2000" dirty="0">
              <a:latin typeface="Times New Roman" panose="02020603050405020304" pitchFamily="18" charset="0"/>
              <a:cs typeface="Times New Roman" panose="02020603050405020304" pitchFamily="18" charset="0"/>
            </a:endParaRPr>
          </a:p>
        </p:txBody>
      </p:sp>
      <p:sp>
        <p:nvSpPr>
          <p:cNvPr id="4" name="Dikdörtgen 3"/>
          <p:cNvSpPr/>
          <p:nvPr/>
        </p:nvSpPr>
        <p:spPr>
          <a:xfrm>
            <a:off x="1447800" y="533400"/>
            <a:ext cx="2089033" cy="461665"/>
          </a:xfrm>
          <a:prstGeom prst="rect">
            <a:avLst/>
          </a:prstGeom>
        </p:spPr>
        <p:txBody>
          <a:bodyPr wrap="none">
            <a:spAutoFit/>
          </a:bodyPr>
          <a:lstStyle/>
          <a:p>
            <a:r>
              <a:rPr lang="tr-TR" sz="2400" b="1" i="0" u="none" strike="noStrike" dirty="0" err="1"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685800" y="2057400"/>
            <a:ext cx="10363200" cy="3970318"/>
          </a:xfrm>
          <a:prstGeom prst="rect">
            <a:avLst/>
          </a:prstGeom>
        </p:spPr>
        <p:txBody>
          <a:bodyPr wrap="square">
            <a:spAutoFit/>
          </a:bodyPr>
          <a:lstStyle/>
          <a:p>
            <a:pPr marL="285750" indent="-285750" algn="l">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Her öğrenci birinci sınıf güz döneminde sağlık kuruluşunda Hepatit </a:t>
            </a:r>
            <a:r>
              <a:rPr lang="tr-TR" sz="2400" dirty="0" err="1" smtClean="0">
                <a:latin typeface="Times New Roman" panose="02020603050405020304" pitchFamily="18" charset="0"/>
                <a:cs typeface="Times New Roman" panose="02020603050405020304" pitchFamily="18" charset="0"/>
              </a:rPr>
              <a:t>markerlarına</a:t>
            </a:r>
            <a:r>
              <a:rPr lang="tr-TR" sz="2400" dirty="0" smtClean="0">
                <a:latin typeface="Times New Roman" panose="02020603050405020304" pitchFamily="18" charset="0"/>
                <a:cs typeface="Times New Roman" panose="02020603050405020304" pitchFamily="18" charset="0"/>
              </a:rPr>
              <a:t> baktırarak Hepatit A ve Hepatit B aşısını yaptırır. </a:t>
            </a:r>
          </a:p>
          <a:p>
            <a:pPr algn="l">
              <a:lnSpc>
                <a:spcPct val="150000"/>
              </a:lnSpc>
            </a:pPr>
            <a:endParaRPr lang="tr-TR" sz="2400" dirty="0" smtClean="0">
              <a:latin typeface="Times New Roman" panose="02020603050405020304" pitchFamily="18" charset="0"/>
              <a:cs typeface="Times New Roman" panose="02020603050405020304" pitchFamily="18" charset="0"/>
            </a:endParaRPr>
          </a:p>
          <a:p>
            <a:pPr marL="285750" indent="-285750" algn="l">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Aşı kartı ve bağışıklık durumlarına ilişkin laboratuvar sonuçlarını danışmanına teslim eder. </a:t>
            </a:r>
          </a:p>
          <a:p>
            <a:pPr marL="285750" indent="-285750" algn="l">
              <a:lnSpc>
                <a:spcPct val="150000"/>
              </a:lnSpc>
              <a:buFont typeface="Wingdings" panose="05000000000000000000" pitchFamily="2" charset="2"/>
              <a:buChar char="Ø"/>
            </a:pPr>
            <a:endParaRPr lang="tr-TR" sz="2400" dirty="0" smtClean="0">
              <a:latin typeface="Times New Roman" panose="02020603050405020304" pitchFamily="18" charset="0"/>
              <a:cs typeface="Times New Roman" panose="02020603050405020304" pitchFamily="18" charset="0"/>
            </a:endParaRPr>
          </a:p>
          <a:p>
            <a:pPr marL="285750" indent="-285750" algn="l">
              <a:lnSpc>
                <a:spcPct val="150000"/>
              </a:lnSpc>
              <a:buFont typeface="Wingdings" panose="05000000000000000000" pitchFamily="2" charset="2"/>
              <a:buChar char="Ø"/>
            </a:pPr>
            <a:r>
              <a:rPr lang="tr-TR" sz="2400" dirty="0" smtClean="0">
                <a:latin typeface="Times New Roman" panose="02020603050405020304" pitchFamily="18" charset="0"/>
                <a:cs typeface="Times New Roman" panose="02020603050405020304" pitchFamily="18" charset="0"/>
              </a:rPr>
              <a:t>İş Sağlığı ve Güvenliği sertifikası almakla yükümlüdür.</a:t>
            </a: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990600" y="685800"/>
            <a:ext cx="10668000" cy="1077218"/>
          </a:xfrm>
          <a:prstGeom prst="rect">
            <a:avLst/>
          </a:prstGeom>
        </p:spPr>
        <p:txBody>
          <a:bodyPr wrap="square">
            <a:spAutoFit/>
          </a:bodyPr>
          <a:lstStyle/>
          <a:p>
            <a:r>
              <a:rPr lang="tr-TR" sz="3200" b="1" dirty="0" smtClean="0">
                <a:solidFill>
                  <a:schemeClr val="accent1"/>
                </a:solidFill>
                <a:latin typeface="Times New Roman" panose="02020603050405020304" pitchFamily="18" charset="0"/>
                <a:cs typeface="Times New Roman" panose="02020603050405020304" pitchFamily="18" charset="0"/>
              </a:rPr>
              <a:t>DİKKAT !!!</a:t>
            </a:r>
            <a:br>
              <a:rPr lang="tr-TR" sz="3200" b="1" dirty="0" smtClean="0">
                <a:solidFill>
                  <a:schemeClr val="accent1"/>
                </a:solidFill>
                <a:latin typeface="Times New Roman" panose="02020603050405020304" pitchFamily="18" charset="0"/>
                <a:cs typeface="Times New Roman" panose="02020603050405020304" pitchFamily="18" charset="0"/>
              </a:rPr>
            </a:br>
            <a:r>
              <a:rPr lang="tr-TR" sz="3200" b="1" dirty="0" smtClean="0">
                <a:solidFill>
                  <a:schemeClr val="accent1"/>
                </a:solidFill>
                <a:latin typeface="Times New Roman" panose="02020603050405020304" pitchFamily="18" charset="0"/>
                <a:cs typeface="Times New Roman" panose="02020603050405020304" pitchFamily="18" charset="0"/>
              </a:rPr>
              <a:t>KLİNİK UYGULAMAYA ÇIKMADAN ÖNCE</a:t>
            </a:r>
            <a:r>
              <a:rPr lang="tr-TR" sz="3200" b="1" dirty="0" smtClean="0">
                <a:solidFill>
                  <a:srgbClr val="FF0000"/>
                </a:solidFill>
                <a:latin typeface="Times New Roman" panose="02020603050405020304" pitchFamily="18" charset="0"/>
                <a:cs typeface="Times New Roman" panose="02020603050405020304" pitchFamily="18" charset="0"/>
              </a:rPr>
              <a:t> </a:t>
            </a:r>
            <a:endParaRPr lang="tr-TR" sz="32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143000" y="1371600"/>
            <a:ext cx="5181600" cy="4065266"/>
          </a:xfrm>
          <a:prstGeom prst="rect">
            <a:avLst/>
          </a:prstGeom>
        </p:spPr>
      </p:pic>
      <p:pic>
        <p:nvPicPr>
          <p:cNvPr id="3" name="Resim 2"/>
          <p:cNvPicPr>
            <a:picLocks noChangeAspect="1"/>
          </p:cNvPicPr>
          <p:nvPr/>
        </p:nvPicPr>
        <p:blipFill>
          <a:blip r:embed="rId3"/>
          <a:stretch>
            <a:fillRect/>
          </a:stretch>
        </p:blipFill>
        <p:spPr>
          <a:xfrm>
            <a:off x="7924800" y="1898949"/>
            <a:ext cx="3292125" cy="2786113"/>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90600" y="685800"/>
            <a:ext cx="9972602" cy="707886"/>
          </a:xfrm>
          <a:prstGeom prst="rect">
            <a:avLst/>
          </a:prstGeom>
        </p:spPr>
        <p:txBody>
          <a:bodyPr wrap="none">
            <a:spAutoFit/>
          </a:bodyPr>
          <a:lstStyle/>
          <a:p>
            <a:r>
              <a:rPr lang="tr-TR" sz="4000" b="1" dirty="0">
                <a:solidFill>
                  <a:schemeClr val="accent1">
                    <a:lumMod val="75000"/>
                  </a:schemeClr>
                </a:solidFill>
                <a:latin typeface="Times New Roman" panose="02020603050405020304" pitchFamily="18" charset="0"/>
                <a:cs typeface="Times New Roman" panose="02020603050405020304" pitchFamily="18" charset="0"/>
              </a:rPr>
              <a:t>DİŞ PROTEZ TEKNOLOJİSİ PROGRAMI</a:t>
            </a:r>
            <a:endParaRPr lang="tr-TR" sz="4000" dirty="0">
              <a:latin typeface="Times New Roman" panose="02020603050405020304" pitchFamily="18" charset="0"/>
              <a:cs typeface="Times New Roman" panose="02020603050405020304" pitchFamily="18" charset="0"/>
            </a:endParaRPr>
          </a:p>
        </p:txBody>
      </p:sp>
      <p:sp>
        <p:nvSpPr>
          <p:cNvPr id="3" name="Dikdörtgen 2"/>
          <p:cNvSpPr/>
          <p:nvPr/>
        </p:nvSpPr>
        <p:spPr>
          <a:xfrm>
            <a:off x="609600" y="1752600"/>
            <a:ext cx="11049000" cy="4154984"/>
          </a:xfrm>
          <a:prstGeom prst="rect">
            <a:avLst/>
          </a:prstGeom>
        </p:spPr>
        <p:txBody>
          <a:bodyPr wrap="square">
            <a:spAutoFit/>
          </a:bodyPr>
          <a:lstStyle/>
          <a:p>
            <a:r>
              <a:rPr lang="tr-TR" sz="2400" b="1" dirty="0" smtClean="0">
                <a:solidFill>
                  <a:schemeClr val="accent1">
                    <a:lumMod val="75000"/>
                  </a:schemeClr>
                </a:solidFill>
                <a:latin typeface="Times New Roman" panose="02020603050405020304" pitchFamily="18" charset="0"/>
                <a:cs typeface="Times New Roman" panose="02020603050405020304" pitchFamily="18" charset="0"/>
              </a:rPr>
              <a:t>Meslek Tanımı</a:t>
            </a:r>
          </a:p>
          <a:p>
            <a:pPr algn="just"/>
            <a:endParaRPr lang="tr-TR" sz="2400" dirty="0" smtClean="0">
              <a:latin typeface="Times New Roman" panose="02020603050405020304" pitchFamily="18" charset="0"/>
              <a:cs typeface="Times New Roman" panose="02020603050405020304" pitchFamily="18" charset="0"/>
            </a:endParaRPr>
          </a:p>
          <a:p>
            <a:pPr algn="l">
              <a:lnSpc>
                <a:spcPct val="150000"/>
              </a:lnSpc>
            </a:pPr>
            <a:r>
              <a:rPr lang="tr-TR" sz="2400" dirty="0" smtClean="0">
                <a:latin typeface="Times New Roman" panose="02020603050405020304" pitchFamily="18" charset="0"/>
                <a:cs typeface="Times New Roman" panose="02020603050405020304" pitchFamily="18" charset="0"/>
              </a:rPr>
              <a:t>Diş protez teknikerleri, diş hekimince alınan ağız ölçülerinden model hazırlar. Hazırlanan modeller üzerinde; sabit ve hareketli bölümlü protezlerin şekillendirilmesini, döküm yöntemiyle çoğaltılmasını, bunlara tesviye ve cila ile estetik görünüm vererek ağızda kullanılmaya uygun hale getirilmesini sağlar. Çatlayan ve kırılan protezlerin tamirini yapar. Diş hekiminin uyguladığı tedavi süreci boyunca planladığı hareketli </a:t>
            </a:r>
            <a:r>
              <a:rPr lang="tr-TR" sz="2400" dirty="0" err="1" smtClean="0">
                <a:latin typeface="Times New Roman" panose="02020603050405020304" pitchFamily="18" charset="0"/>
                <a:cs typeface="Times New Roman" panose="02020603050405020304" pitchFamily="18" charset="0"/>
              </a:rPr>
              <a:t>ortodontik</a:t>
            </a:r>
            <a:r>
              <a:rPr lang="tr-TR" sz="2400" dirty="0" smtClean="0">
                <a:latin typeface="Times New Roman" panose="02020603050405020304" pitchFamily="18" charset="0"/>
                <a:cs typeface="Times New Roman" panose="02020603050405020304" pitchFamily="18" charset="0"/>
              </a:rPr>
              <a:t> apareyleri hazırlar. Kullandığı aletlerin bakımı ve basit onarımını yapar.</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30928" y="1905000"/>
            <a:ext cx="10134600" cy="3165290"/>
          </a:xfrm>
          <a:prstGeom prst="rect">
            <a:avLst/>
          </a:prstGeom>
        </p:spPr>
        <p:txBody>
          <a:bodyPr wrap="square">
            <a:spAutoFit/>
          </a:bodyPr>
          <a:lstStyle/>
          <a:p>
            <a:pPr algn="just"/>
            <a:endParaRPr lang="tr-TR" sz="2400" dirty="0">
              <a:solidFill>
                <a:srgbClr val="212529"/>
              </a:solidFill>
              <a:latin typeface="Trebuchet MS" panose="020B0603020202020204" pitchFamily="34" charset="0"/>
            </a:endParaRPr>
          </a:p>
          <a:p>
            <a:pPr algn="l">
              <a:lnSpc>
                <a:spcPct val="150000"/>
              </a:lnSpc>
            </a:pPr>
            <a:r>
              <a:rPr lang="tr-TR" sz="2400" dirty="0">
                <a:solidFill>
                  <a:srgbClr val="212529"/>
                </a:solidFill>
                <a:latin typeface="Times New Roman" panose="02020603050405020304" pitchFamily="18" charset="0"/>
                <a:cs typeface="Times New Roman" panose="02020603050405020304" pitchFamily="18" charset="0"/>
              </a:rPr>
              <a:t>Diş Protez Teknolojisi mezunları, özel sektörde diş protez laboratuvarlarında çalışabilmekte, kamu sektöründe “tekniker” unvanı ile atanabilmekte ayrıca  kendi laboratuvarlarını açabilmektedirler. </a:t>
            </a:r>
            <a:endParaRPr lang="tr-TR" sz="2400" dirty="0" smtClean="0">
              <a:solidFill>
                <a:srgbClr val="212529"/>
              </a:solidFill>
              <a:latin typeface="Times New Roman" panose="02020603050405020304" pitchFamily="18" charset="0"/>
              <a:cs typeface="Times New Roman" panose="02020603050405020304" pitchFamily="18" charset="0"/>
            </a:endParaRPr>
          </a:p>
          <a:p>
            <a:pPr algn="l">
              <a:lnSpc>
                <a:spcPct val="150000"/>
              </a:lnSpc>
            </a:pPr>
            <a:r>
              <a:rPr lang="tr-TR" sz="2400" dirty="0" smtClean="0">
                <a:solidFill>
                  <a:srgbClr val="212529"/>
                </a:solidFill>
                <a:latin typeface="Times New Roman" panose="02020603050405020304" pitchFamily="18" charset="0"/>
                <a:cs typeface="Times New Roman" panose="02020603050405020304" pitchFamily="18" charset="0"/>
              </a:rPr>
              <a:t>Programı </a:t>
            </a:r>
            <a:r>
              <a:rPr lang="tr-TR" sz="2400" dirty="0">
                <a:solidFill>
                  <a:srgbClr val="212529"/>
                </a:solidFill>
                <a:latin typeface="Times New Roman" panose="02020603050405020304" pitchFamily="18" charset="0"/>
                <a:cs typeface="Times New Roman" panose="02020603050405020304" pitchFamily="18" charset="0"/>
              </a:rPr>
              <a:t>bitiren öğrencilere ön lisans diploması ve </a:t>
            </a:r>
            <a:r>
              <a:rPr lang="tr-TR" sz="2400" dirty="0" smtClean="0">
                <a:solidFill>
                  <a:srgbClr val="212529"/>
                </a:solidFill>
                <a:latin typeface="Times New Roman" panose="02020603050405020304" pitchFamily="18" charset="0"/>
                <a:cs typeface="Times New Roman" panose="02020603050405020304" pitchFamily="18" charset="0"/>
              </a:rPr>
              <a:t>‘Diş </a:t>
            </a:r>
            <a:r>
              <a:rPr lang="tr-TR" sz="2400" dirty="0">
                <a:solidFill>
                  <a:srgbClr val="212529"/>
                </a:solidFill>
                <a:latin typeface="Times New Roman" panose="02020603050405020304" pitchFamily="18" charset="0"/>
                <a:cs typeface="Times New Roman" panose="02020603050405020304" pitchFamily="18" charset="0"/>
              </a:rPr>
              <a:t>Protez </a:t>
            </a:r>
            <a:r>
              <a:rPr lang="tr-TR" sz="2400" dirty="0" smtClean="0">
                <a:solidFill>
                  <a:srgbClr val="212529"/>
                </a:solidFill>
                <a:latin typeface="Times New Roman" panose="02020603050405020304" pitchFamily="18" charset="0"/>
                <a:cs typeface="Times New Roman" panose="02020603050405020304" pitchFamily="18" charset="0"/>
              </a:rPr>
              <a:t>Teknikeri’ unvanı </a:t>
            </a:r>
            <a:r>
              <a:rPr lang="tr-TR" sz="2400" dirty="0">
                <a:solidFill>
                  <a:srgbClr val="212529"/>
                </a:solidFill>
                <a:latin typeface="Times New Roman" panose="02020603050405020304" pitchFamily="18" charset="0"/>
                <a:cs typeface="Times New Roman" panose="02020603050405020304" pitchFamily="18" charset="0"/>
              </a:rPr>
              <a:t>verilir.</a:t>
            </a: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1066800" y="762000"/>
            <a:ext cx="7734810" cy="579967"/>
          </a:xfrm>
          <a:prstGeom prst="rect">
            <a:avLst/>
          </a:prstGeom>
        </p:spPr>
        <p:txBody>
          <a:bodyPr wrap="non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ÇALIŞMA ALANLARI VE İŞ BULMA OLANAKLARI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9600" y="1600200"/>
            <a:ext cx="10134600" cy="3268652"/>
          </a:xfrm>
          <a:prstGeom prst="rect">
            <a:avLst/>
          </a:prstGeom>
        </p:spPr>
        <p:txBody>
          <a:bodyPr wrap="square">
            <a:spAutoFit/>
          </a:bodyPr>
          <a:lstStyle/>
          <a:p>
            <a:pPr marL="457200" indent="-457200" algn="just">
              <a:lnSpc>
                <a:spcPct val="150000"/>
              </a:lnSpc>
              <a:buFont typeface="+mj-lt"/>
              <a:buAutoNum type="alphaLcParenR"/>
            </a:pPr>
            <a:r>
              <a:rPr lang="tr-TR" sz="2000" dirty="0" smtClean="0">
                <a:solidFill>
                  <a:srgbClr val="212529"/>
                </a:solidFill>
                <a:latin typeface="Times New Roman" panose="02020603050405020304" pitchFamily="18" charset="0"/>
                <a:cs typeface="Times New Roman" panose="02020603050405020304" pitchFamily="18" charset="0"/>
              </a:rPr>
              <a:t>Laboratuvardaki cihazların ve araçlarının kullanım öncesi kontrollerini yapıp düzenli aralıklar ile kalibrasyonlarını yaptırır.</a:t>
            </a:r>
          </a:p>
          <a:p>
            <a:pPr marL="457200" indent="-457200" algn="just">
              <a:lnSpc>
                <a:spcPct val="150000"/>
              </a:lnSpc>
              <a:buFont typeface="+mj-lt"/>
              <a:buAutoNum type="alphaLcParenR"/>
            </a:pPr>
            <a:r>
              <a:rPr lang="tr-TR" sz="2000" dirty="0" smtClean="0">
                <a:solidFill>
                  <a:srgbClr val="212529"/>
                </a:solidFill>
                <a:latin typeface="Times New Roman" panose="02020603050405020304" pitchFamily="18" charset="0"/>
                <a:cs typeface="Times New Roman" panose="02020603050405020304" pitchFamily="18" charset="0"/>
              </a:rPr>
              <a:t>Diş hekimince alınan ölçüye göre hastaya özel modelini hazırlar.</a:t>
            </a:r>
          </a:p>
          <a:p>
            <a:pPr marL="457200" indent="-457200" algn="just">
              <a:lnSpc>
                <a:spcPct val="150000"/>
              </a:lnSpc>
              <a:buFont typeface="+mj-lt"/>
              <a:buAutoNum type="alphaLcParenR"/>
            </a:pPr>
            <a:r>
              <a:rPr lang="tr-TR" sz="2000" dirty="0" smtClean="0">
                <a:solidFill>
                  <a:srgbClr val="212529"/>
                </a:solidFill>
                <a:latin typeface="Times New Roman" panose="02020603050405020304" pitchFamily="18" charset="0"/>
                <a:cs typeface="Times New Roman" panose="02020603050405020304" pitchFamily="18" charset="0"/>
              </a:rPr>
              <a:t>Diş hekimince alınan ölçüler ile verilen talimatlara göre protezleri, </a:t>
            </a:r>
            <a:r>
              <a:rPr lang="tr-TR" sz="2000" dirty="0" err="1" smtClean="0">
                <a:solidFill>
                  <a:srgbClr val="212529"/>
                </a:solidFill>
                <a:latin typeface="Times New Roman" panose="02020603050405020304" pitchFamily="18" charset="0"/>
                <a:cs typeface="Times New Roman" panose="02020603050405020304" pitchFamily="18" charset="0"/>
              </a:rPr>
              <a:t>ortodontik</a:t>
            </a:r>
            <a:r>
              <a:rPr lang="tr-TR" sz="2000" dirty="0" smtClean="0">
                <a:solidFill>
                  <a:srgbClr val="212529"/>
                </a:solidFill>
                <a:latin typeface="Times New Roman" panose="02020603050405020304" pitchFamily="18" charset="0"/>
                <a:cs typeface="Times New Roman" panose="02020603050405020304" pitchFamily="18" charset="0"/>
              </a:rPr>
              <a:t> apareyleri, porselen işlemlerini ve protezlerin tamirini yapar.</a:t>
            </a:r>
          </a:p>
          <a:p>
            <a:pPr marL="457200" indent="-457200" algn="just">
              <a:lnSpc>
                <a:spcPct val="150000"/>
              </a:lnSpc>
              <a:buFont typeface="+mj-lt"/>
              <a:buAutoNum type="alphaLcParenR"/>
            </a:pPr>
            <a:r>
              <a:rPr lang="tr-TR" sz="2000" dirty="0" smtClean="0">
                <a:solidFill>
                  <a:srgbClr val="212529"/>
                </a:solidFill>
                <a:latin typeface="Times New Roman" panose="02020603050405020304" pitchFamily="18" charset="0"/>
                <a:cs typeface="Times New Roman" panose="02020603050405020304" pitchFamily="18" charset="0"/>
              </a:rPr>
              <a:t>Laboratuvar araç - gereçlerinin temizlik ve dezenfeksiyonunu yapar ve cihazların günlük bakımını sağlar.</a:t>
            </a:r>
            <a:endParaRPr lang="tr-TR" sz="2000" dirty="0">
              <a:solidFill>
                <a:srgbClr val="212529"/>
              </a:solidFill>
              <a:latin typeface="Times New Roman" panose="02020603050405020304" pitchFamily="18" charset="0"/>
              <a:cs typeface="Times New Roman" panose="02020603050405020304" pitchFamily="18" charset="0"/>
            </a:endParaRPr>
          </a:p>
        </p:txBody>
      </p:sp>
      <p:sp>
        <p:nvSpPr>
          <p:cNvPr id="4" name="Dikdörtgen 3"/>
          <p:cNvSpPr/>
          <p:nvPr/>
        </p:nvSpPr>
        <p:spPr>
          <a:xfrm>
            <a:off x="1447800" y="533400"/>
            <a:ext cx="2089033" cy="461665"/>
          </a:xfrm>
          <a:prstGeom prst="rect">
            <a:avLst/>
          </a:prstGeom>
        </p:spPr>
        <p:txBody>
          <a:bodyPr wrap="none">
            <a:spAutoFit/>
          </a:bodyPr>
          <a:lstStyle/>
          <a:p>
            <a:r>
              <a:rPr lang="tr-TR" sz="2400" b="1" i="0" u="none" strike="noStrike" dirty="0" err="1"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990600" y="1676400"/>
            <a:ext cx="5468586" cy="3535986"/>
          </a:xfrm>
          <a:prstGeom prst="rect">
            <a:avLst/>
          </a:prstGeom>
        </p:spPr>
      </p:pic>
      <p:pic>
        <p:nvPicPr>
          <p:cNvPr id="3" name="Resim 2"/>
          <p:cNvPicPr>
            <a:picLocks noChangeAspect="1"/>
          </p:cNvPicPr>
          <p:nvPr/>
        </p:nvPicPr>
        <p:blipFill>
          <a:blip r:embed="rId3"/>
          <a:stretch>
            <a:fillRect/>
          </a:stretch>
        </p:blipFill>
        <p:spPr>
          <a:xfrm>
            <a:off x="8305800" y="2130591"/>
            <a:ext cx="3243353" cy="2627604"/>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90600" y="609600"/>
            <a:ext cx="9177512" cy="707886"/>
          </a:xfrm>
          <a:prstGeom prst="rect">
            <a:avLst/>
          </a:prstGeom>
        </p:spPr>
        <p:txBody>
          <a:bodyPr wrap="none">
            <a:spAutoFit/>
          </a:bodyPr>
          <a:lstStyle/>
          <a:p>
            <a:r>
              <a:rPr lang="tr-TR" sz="4000" b="1" dirty="0" smtClean="0">
                <a:solidFill>
                  <a:schemeClr val="accent1"/>
                </a:solidFill>
                <a:latin typeface="Times New Roman" panose="02020603050405020304" pitchFamily="18" charset="0"/>
                <a:ea typeface="Times New Roman" panose="02020603050405020304"/>
                <a:cs typeface="Times New Roman" panose="02020603050405020304" pitchFamily="18" charset="0"/>
                <a:sym typeface="Times New Roman" panose="02020603050405020304"/>
              </a:rPr>
              <a:t>Biyomedikal</a:t>
            </a:r>
            <a:r>
              <a:rPr lang="tr-TR" sz="4000" b="1" dirty="0" smtClean="0">
                <a:solidFill>
                  <a:schemeClr val="accent1"/>
                </a:solidFill>
                <a:latin typeface="Times New Roman" panose="02020603050405020304" pitchFamily="18" charset="0"/>
                <a:cs typeface="Times New Roman" panose="02020603050405020304" pitchFamily="18" charset="0"/>
              </a:rPr>
              <a:t> Cihaz Teknolojisi </a:t>
            </a:r>
            <a:r>
              <a:rPr lang="tr-TR" sz="4000" b="1" dirty="0" smtClean="0">
                <a:solidFill>
                  <a:schemeClr val="accent1"/>
                </a:solidFill>
                <a:latin typeface="Times New Roman" panose="02020603050405020304" pitchFamily="18" charset="0"/>
                <a:ea typeface="Times New Roman" panose="02020603050405020304"/>
                <a:cs typeface="Times New Roman" panose="02020603050405020304" pitchFamily="18" charset="0"/>
                <a:sym typeface="Times New Roman" panose="02020603050405020304"/>
              </a:rPr>
              <a:t>Programı</a:t>
            </a:r>
            <a:endParaRPr lang="tr-TR" sz="4000" dirty="0">
              <a:latin typeface="Times New Roman" panose="02020603050405020304" pitchFamily="18" charset="0"/>
              <a:cs typeface="Times New Roman" panose="02020603050405020304" pitchFamily="18" charset="0"/>
            </a:endParaRPr>
          </a:p>
        </p:txBody>
      </p:sp>
      <p:sp>
        <p:nvSpPr>
          <p:cNvPr id="3" name="Dikdörtgen 2"/>
          <p:cNvSpPr/>
          <p:nvPr/>
        </p:nvSpPr>
        <p:spPr>
          <a:xfrm>
            <a:off x="1143000" y="1981200"/>
            <a:ext cx="2234907" cy="461665"/>
          </a:xfrm>
          <a:prstGeom prst="rect">
            <a:avLst/>
          </a:prstGeom>
        </p:spPr>
        <p:txBody>
          <a:bodyPr wrap="none">
            <a:spAutoFit/>
          </a:bodyPr>
          <a:lstStyle/>
          <a:p>
            <a:r>
              <a:rPr lang="tr-TR" sz="2400" b="1" dirty="0" smtClean="0">
                <a:solidFill>
                  <a:schemeClr val="accent1"/>
                </a:solidFill>
                <a:latin typeface="Times New Roman" panose="02020603050405020304" pitchFamily="18" charset="0"/>
                <a:cs typeface="Times New Roman" panose="02020603050405020304" pitchFamily="18" charset="0"/>
              </a:rPr>
              <a:t>Meslek Tanımı </a:t>
            </a: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914400" y="2667000"/>
            <a:ext cx="10134600" cy="2308324"/>
          </a:xfrm>
          <a:prstGeom prst="rect">
            <a:avLst/>
          </a:prstGeom>
        </p:spPr>
        <p:txBody>
          <a:bodyPr wrap="square">
            <a:spAutoFit/>
          </a:bodyPr>
          <a:lstStyle/>
          <a:p>
            <a:pPr algn="l">
              <a:lnSpc>
                <a:spcPct val="150000"/>
              </a:lnSpc>
            </a:pPr>
            <a:r>
              <a:rPr lang="tr-TR" sz="2400" dirty="0">
                <a:solidFill>
                  <a:srgbClr val="212529"/>
                </a:solidFill>
                <a:latin typeface="Times New Roman" panose="02020603050405020304" pitchFamily="18" charset="0"/>
                <a:cs typeface="Times New Roman" panose="02020603050405020304" pitchFamily="18" charset="0"/>
              </a:rPr>
              <a:t>Biyomedikal sistem ve donanımlarını tanıyan, özelliklerini bilen, bilgisini endüstriyel sistem ve donanımlara uygulayabilen, tıp sektöründe kullanılan elektronik araç ve cihazların montajı, bakımı, onarımı ve kalibrasyonu konularında çalışan yüksek </a:t>
            </a:r>
            <a:r>
              <a:rPr lang="tr-TR" sz="2400" dirty="0">
                <a:latin typeface="Times New Roman" panose="02020603050405020304" pitchFamily="18" charset="0"/>
                <a:cs typeface="Times New Roman" panose="02020603050405020304" pitchFamily="18" charset="0"/>
              </a:rPr>
              <a:t>nitelikli teknik elemanlarıdır.</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09600" y="2133600"/>
            <a:ext cx="9982200" cy="2862322"/>
          </a:xfrm>
          <a:prstGeom prst="rect">
            <a:avLst/>
          </a:prstGeom>
        </p:spPr>
        <p:txBody>
          <a:bodyPr wrap="square">
            <a:spAutoFit/>
          </a:bodyPr>
          <a:lstStyle/>
          <a:p>
            <a:pPr marL="285750" indent="-285750" algn="l">
              <a:lnSpc>
                <a:spcPct val="150000"/>
              </a:lnSpc>
              <a:buFont typeface="Wingdings" panose="05000000000000000000" pitchFamily="2" charset="2"/>
              <a:buChar char="ü"/>
            </a:pPr>
            <a:r>
              <a:rPr lang="tr-TR" sz="2400" dirty="0">
                <a:solidFill>
                  <a:schemeClr val="tx1"/>
                </a:solidFill>
                <a:latin typeface="Times New Roman" panose="02020603050405020304" pitchFamily="18" charset="0"/>
                <a:cs typeface="Times New Roman" panose="02020603050405020304" pitchFamily="18" charset="0"/>
              </a:rPr>
              <a:t>Kamu ve Hastanelerin Klinik mühendislik birimleri</a:t>
            </a:r>
          </a:p>
          <a:p>
            <a:pPr marL="285750" indent="-285750" algn="l">
              <a:lnSpc>
                <a:spcPct val="150000"/>
              </a:lnSpc>
              <a:buFont typeface="Wingdings" panose="05000000000000000000" pitchFamily="2" charset="2"/>
              <a:buChar char="ü"/>
            </a:pPr>
            <a:r>
              <a:rPr lang="tr-TR" sz="2400" dirty="0">
                <a:solidFill>
                  <a:schemeClr val="tx1"/>
                </a:solidFill>
                <a:latin typeface="Times New Roman" panose="02020603050405020304" pitchFamily="18" charset="0"/>
                <a:cs typeface="Times New Roman" panose="02020603050405020304" pitchFamily="18" charset="0"/>
              </a:rPr>
              <a:t>Biyomedikal cihaz üretim firmaları</a:t>
            </a:r>
          </a:p>
          <a:p>
            <a:pPr marL="285750" indent="-285750" algn="l">
              <a:lnSpc>
                <a:spcPct val="150000"/>
              </a:lnSpc>
              <a:buFont typeface="Wingdings" panose="05000000000000000000" pitchFamily="2" charset="2"/>
              <a:buChar char="ü"/>
            </a:pPr>
            <a:r>
              <a:rPr lang="tr-TR" sz="2400" dirty="0">
                <a:solidFill>
                  <a:schemeClr val="tx1"/>
                </a:solidFill>
                <a:latin typeface="Times New Roman" panose="02020603050405020304" pitchFamily="18" charset="0"/>
                <a:cs typeface="Times New Roman" panose="02020603050405020304" pitchFamily="18" charset="0"/>
              </a:rPr>
              <a:t>Biyomedikal teknik servis firmaları</a:t>
            </a:r>
          </a:p>
          <a:p>
            <a:pPr marL="285750" indent="-285750" algn="l">
              <a:lnSpc>
                <a:spcPct val="150000"/>
              </a:lnSpc>
              <a:buFont typeface="Wingdings" panose="05000000000000000000" pitchFamily="2" charset="2"/>
              <a:buChar char="ü"/>
            </a:pPr>
            <a:r>
              <a:rPr lang="tr-TR" sz="2400" dirty="0">
                <a:solidFill>
                  <a:schemeClr val="tx1"/>
                </a:solidFill>
                <a:latin typeface="Times New Roman" panose="02020603050405020304" pitchFamily="18" charset="0"/>
                <a:cs typeface="Times New Roman" panose="02020603050405020304" pitchFamily="18" charset="0"/>
              </a:rPr>
              <a:t>Kalibrasyon laboratuvarları</a:t>
            </a:r>
          </a:p>
          <a:p>
            <a:pPr marL="285750" indent="-285750" algn="l">
              <a:lnSpc>
                <a:spcPct val="150000"/>
              </a:lnSpc>
              <a:buFont typeface="Wingdings" panose="05000000000000000000" pitchFamily="2" charset="2"/>
              <a:buChar char="ü"/>
            </a:pPr>
            <a:r>
              <a:rPr lang="tr-TR" sz="2400" dirty="0">
                <a:solidFill>
                  <a:schemeClr val="tx1"/>
                </a:solidFill>
                <a:latin typeface="Times New Roman" panose="02020603050405020304" pitchFamily="18" charset="0"/>
                <a:cs typeface="Times New Roman" panose="02020603050405020304" pitchFamily="18" charset="0"/>
              </a:rPr>
              <a:t>Laboratuvar ve görüntüleme merkezleri gibi alanlarda iş imkanına sahiptir. </a:t>
            </a:r>
          </a:p>
        </p:txBody>
      </p:sp>
      <p:sp>
        <p:nvSpPr>
          <p:cNvPr id="4" name="Dikdörtgen 3"/>
          <p:cNvSpPr/>
          <p:nvPr/>
        </p:nvSpPr>
        <p:spPr>
          <a:xfrm>
            <a:off x="1066800" y="762000"/>
            <a:ext cx="7734810" cy="579967"/>
          </a:xfrm>
          <a:prstGeom prst="rect">
            <a:avLst/>
          </a:prstGeom>
        </p:spPr>
        <p:txBody>
          <a:bodyPr wrap="non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ÇALIŞMA ALANLARI VE İŞ BULMA OLANAKLARI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 y="1066800"/>
            <a:ext cx="11582400" cy="5016758"/>
          </a:xfrm>
          <a:prstGeom prst="rect">
            <a:avLst/>
          </a:prstGeom>
        </p:spPr>
        <p:txBody>
          <a:bodyPr wrap="square">
            <a:spAutoFit/>
          </a:bodyPr>
          <a:lstStyle/>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Klinik Mühendislik birimi çalışma planı doğrultusunda yapacağı işler ile ilgili kritik  cihaz ihtiyaçları ve özelliklerine dair bilgileri edinmek.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Bakım veya kalibrasyon sırasında kullanılması muhtemel olan alet setini almak, kullanılacak sarf malzemelerini hastane deposundan temin etmek.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Servis sorumlusu ile birlikte bakım veya kalibrasyon yapılacak bölgedeki güvenliğin sağlanması için gerekli tedbirleri almak.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Cihazların bakım veya kalibrasyon hizmetlerinin maliyet analizlerini yaparak verimliliklerini kontrol etmek.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Bakım veya kalibrasyon faaliyetleri sonucu oluşan verilerin kolayca erişilebilecek bir şekilde dosyalanmasını sağlamak.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Bakım veya kalibrasyon faaliyetlerinin sürekliliğini sağlamak.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Sözleşme ile dışarıdan alınan bakım hizmetlerinde ilgili firmanın bakım görevlisine, işin sorunsuz tamamlanabilmesi için gerekli desteği vermek. Bakımı yapan kişiyi izleyerek hastane dahilinde eşlik etmek.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Satın alma öncesi biyomedikal cihazların teknik şartnamesinin hazırlanmasına yardımcı olmak ve ilgili değerlendirmelerde bulunmak. </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Yeni alınan biyomedikal cihazı teslim almak ve ilgili bölüme teslim etmek.</a:t>
            </a:r>
          </a:p>
          <a:p>
            <a:pPr marL="342900" lvl="0" indent="-342900" algn="l" fontAlgn="base">
              <a:buFont typeface="+mj-lt"/>
              <a:buAutoNum type="alphaLcParenR"/>
            </a:pPr>
            <a:r>
              <a:rPr lang="tr-TR" sz="2000" dirty="0" smtClean="0">
                <a:latin typeface="Times New Roman" panose="02020603050405020304" pitchFamily="18" charset="0"/>
                <a:cs typeface="Times New Roman" panose="02020603050405020304" pitchFamily="18" charset="0"/>
              </a:rPr>
              <a:t>Biyomedikal cihazların etkin ve emniyetli bir biçimde kullanılabilmesi için ilgili personeli eğitmek. </a:t>
            </a:r>
            <a:endParaRPr lang="tr-TR" sz="2000" dirty="0">
              <a:latin typeface="Times New Roman" panose="02020603050405020304" pitchFamily="18" charset="0"/>
              <a:cs typeface="Times New Roman" panose="02020603050405020304" pitchFamily="18" charset="0"/>
            </a:endParaRPr>
          </a:p>
        </p:txBody>
      </p:sp>
      <p:sp>
        <p:nvSpPr>
          <p:cNvPr id="4" name="Dikdörtgen 3"/>
          <p:cNvSpPr/>
          <p:nvPr/>
        </p:nvSpPr>
        <p:spPr>
          <a:xfrm>
            <a:off x="1066800" y="304800"/>
            <a:ext cx="2066591" cy="461665"/>
          </a:xfrm>
          <a:prstGeom prst="rect">
            <a:avLst/>
          </a:prstGeom>
        </p:spPr>
        <p:txBody>
          <a:bodyPr wrap="none">
            <a:spAutoFit/>
          </a:bodyPr>
          <a:lstStyle/>
          <a:p>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GÖREVLERİ</a:t>
            </a:r>
            <a:endParaRPr lang="tr-TR"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04800" y="1295400"/>
            <a:ext cx="11430000" cy="4093428"/>
          </a:xfrm>
          <a:prstGeom prst="rect">
            <a:avLst/>
          </a:prstGeom>
        </p:spPr>
        <p:txBody>
          <a:bodyPr wrap="square">
            <a:spAutoFit/>
          </a:bodyPr>
          <a:lstStyle/>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Bakımı veya onarımı gerçekleştirilen cihazların çalışır halde olduklarını kontrol etmek, arıza nedenini ve kullanımla ilgili uyarıları bildirerek işi talep eden kişiye teslim etmek. </a:t>
            </a:r>
          </a:p>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Hastanede bulunan biyomedikal cihazların teknik şema ve dokümanlarını arşivlemek. </a:t>
            </a:r>
          </a:p>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Biyomedikal cihazların envanterlerini oluşturmak ve güncellemek. </a:t>
            </a:r>
          </a:p>
          <a:p>
            <a:pPr marL="342900" indent="-342900" algn="l">
              <a:buFont typeface="+mj-lt"/>
              <a:buAutoNum type="alphaLcParenR" startAt="11"/>
            </a:pPr>
            <a:r>
              <a:rPr lang="tr-TR" sz="2000" dirty="0" smtClean="0">
                <a:latin typeface="Times New Roman" panose="02020603050405020304" pitchFamily="18" charset="0"/>
                <a:cs typeface="Times New Roman" panose="02020603050405020304" pitchFamily="18" charset="0"/>
              </a:rPr>
              <a:t>Tamamlanan işle ilgili olarak Hastane Müdürü’nü bilgilendirir. </a:t>
            </a:r>
          </a:p>
          <a:p>
            <a:pPr marL="342900" lvl="0" indent="-342900" algn="l">
              <a:buFont typeface="+mj-lt"/>
              <a:buAutoNum type="alphaLcParenR" startAt="11"/>
            </a:pPr>
            <a:r>
              <a:rPr lang="tr-TR" sz="2000" dirty="0" smtClean="0">
                <a:latin typeface="Times New Roman" panose="02020603050405020304" pitchFamily="18" charset="0"/>
                <a:cs typeface="Times New Roman" panose="02020603050405020304" pitchFamily="18" charset="0"/>
              </a:rPr>
              <a:t>Sorumluluk bölgesindeki acil duruma hemen müdahale ederek tespit edilen arızayı gidermek için çalışmak.</a:t>
            </a:r>
          </a:p>
          <a:p>
            <a:pPr marL="342900" lvl="0" indent="-342900" algn="l">
              <a:buFont typeface="+mj-lt"/>
              <a:buAutoNum type="alphaLcParenR" startAt="11"/>
            </a:pPr>
            <a:r>
              <a:rPr lang="tr-TR" sz="2000" dirty="0" smtClean="0">
                <a:latin typeface="Times New Roman" panose="02020603050405020304" pitchFamily="18" charset="0"/>
                <a:cs typeface="Times New Roman" panose="02020603050405020304" pitchFamily="18" charset="0"/>
              </a:rPr>
              <a:t>Bakım, onarım veya kalibrasyonun tamamlanabilmesi için dışarıdan temin edilmesi gereken bir hizmet veya malzeme olması durumunda Hastane Müdürü’nü bilgilendirmek.</a:t>
            </a:r>
          </a:p>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 Kullandığı aletlerin temizliğini ve bakımını gerçekleştirerek ilgili yerlerine yerleştirmek. </a:t>
            </a:r>
          </a:p>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Sorumlu olduğu biyomedikal cihazlarla ilgili malzeme deposu </a:t>
            </a:r>
            <a:r>
              <a:rPr lang="tr-TR" sz="2000" dirty="0" err="1" smtClean="0">
                <a:latin typeface="Times New Roman" panose="02020603050405020304" pitchFamily="18" charset="0"/>
                <a:cs typeface="Times New Roman" panose="02020603050405020304" pitchFamily="18" charset="0"/>
              </a:rPr>
              <a:t>stoğunu</a:t>
            </a:r>
            <a:r>
              <a:rPr lang="tr-TR" sz="2000" dirty="0" smtClean="0">
                <a:latin typeface="Times New Roman" panose="02020603050405020304" pitchFamily="18" charset="0"/>
                <a:cs typeface="Times New Roman" panose="02020603050405020304" pitchFamily="18" charset="0"/>
              </a:rPr>
              <a:t>  kontrol ederek belirlenmiş stok seviyelerine göre yedek parça, malzeme vb. eksikliklerini çıkartır ve  Hastane Müdürüne iletir. </a:t>
            </a:r>
          </a:p>
          <a:p>
            <a:pPr marL="342900" lvl="0" indent="-342900" algn="l" fontAlgn="base">
              <a:buFont typeface="+mj-lt"/>
              <a:buAutoNum type="alphaLcParenR" startAt="11"/>
            </a:pPr>
            <a:r>
              <a:rPr lang="tr-TR" sz="2000" dirty="0" smtClean="0">
                <a:latin typeface="Times New Roman" panose="02020603050405020304" pitchFamily="18" charset="0"/>
                <a:cs typeface="Times New Roman" panose="02020603050405020304" pitchFamily="18" charset="0"/>
              </a:rPr>
              <a:t>Biyomedikal cihaz </a:t>
            </a:r>
            <a:r>
              <a:rPr lang="tr-TR" sz="2000" dirty="0" err="1" smtClean="0">
                <a:latin typeface="Times New Roman" panose="02020603050405020304" pitchFamily="18" charset="0"/>
                <a:cs typeface="Times New Roman" panose="02020603050405020304" pitchFamily="18" charset="0"/>
              </a:rPr>
              <a:t>kalibratörlerinin</a:t>
            </a:r>
            <a:r>
              <a:rPr lang="tr-TR" sz="2000" dirty="0" smtClean="0">
                <a:latin typeface="Times New Roman" panose="02020603050405020304" pitchFamily="18" charset="0"/>
                <a:cs typeface="Times New Roman" panose="02020603050405020304" pitchFamily="18" charset="0"/>
              </a:rPr>
              <a:t> bakım ve kalibrasyonlarının gerçekleştirilmesi için ilgili firmaya göndermek ve takibini yapmak.</a:t>
            </a:r>
            <a:endParaRPr lang="tr-TR" sz="2000" dirty="0">
              <a:latin typeface="Times New Roman" panose="02020603050405020304" pitchFamily="18" charset="0"/>
              <a:cs typeface="Times New Roman" panose="02020603050405020304" pitchFamily="18" charset="0"/>
            </a:endParaRPr>
          </a:p>
        </p:txBody>
      </p:sp>
      <p:sp>
        <p:nvSpPr>
          <p:cNvPr id="5" name="Dikdörtgen 4"/>
          <p:cNvSpPr/>
          <p:nvPr/>
        </p:nvSpPr>
        <p:spPr>
          <a:xfrm>
            <a:off x="1447800" y="533400"/>
            <a:ext cx="2124299" cy="461665"/>
          </a:xfrm>
          <a:prstGeom prst="rect">
            <a:avLst/>
          </a:prstGeom>
        </p:spPr>
        <p:txBody>
          <a:bodyPr wrap="none">
            <a:spAutoFit/>
          </a:bodyPr>
          <a:lstStyle/>
          <a:p>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p:cNvSpPr/>
          <p:nvPr/>
        </p:nvSpPr>
        <p:spPr>
          <a:xfrm>
            <a:off x="304800" y="1447800"/>
            <a:ext cx="11430000" cy="3477875"/>
          </a:xfrm>
          <a:prstGeom prst="rect">
            <a:avLst/>
          </a:prstGeom>
        </p:spPr>
        <p:txBody>
          <a:bodyPr wrap="square">
            <a:spAutoFit/>
          </a:bodyPr>
          <a:lstStyle/>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Dışarıya teknik hizmet almak için gönderilen cihazın takibini yapmak.</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Kişisel gelişimini takip etmek, eğitim ve gelişim ihtiyaçlarını Hastane Müdürü ile birlikte saptamak.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Kişisel gelişimi için planlanan eğitimlere katılarak kendisini sürekli geliştirmek.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Sorumluluk alanında yer alan biyomedikal cihazların güvenliğini sağlamak.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Kurum ve yapılan çalışmalar ile ilgili tüm bilgilerin gizliliğini, değerli belgelerin güvenliğini sağlamak.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Yedek parça, malzeme vb. kullanımını izler ve depo eksikliklerinin tamamlanması için Satın alma birimine taleplerin iletilmesini sağlar.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Gerektiğinde Biyomedikal Servis tarafından kullanılan yedek parçaların, malzemelerin vb. stok sayımlarının yapılmasını koordine eder ve gerekli raporlamayı gerçekleştirir. </a:t>
            </a:r>
          </a:p>
          <a:p>
            <a:pPr marL="342900" lvl="0" indent="-342900" algn="l" fontAlgn="base">
              <a:buFont typeface="+mj-lt"/>
              <a:buAutoNum type="alphaLcParenR" startAt="21"/>
            </a:pPr>
            <a:r>
              <a:rPr lang="tr-TR" sz="2000" dirty="0" smtClean="0">
                <a:latin typeface="Times New Roman" panose="02020603050405020304" pitchFamily="18" charset="0"/>
                <a:cs typeface="Times New Roman" panose="02020603050405020304" pitchFamily="18" charset="0"/>
              </a:rPr>
              <a:t>Biyomedikal Servis çalışanlarının hastane içinde kendi bölümleriyle ilgili tüm yapı, cihaz, makine ve sistemlere yönelik hizmet verebilmeleri için gerekli olan eğitimleri planlar. </a:t>
            </a:r>
            <a:endParaRPr lang="tr-TR" sz="2000" dirty="0">
              <a:latin typeface="Times New Roman" panose="02020603050405020304" pitchFamily="18" charset="0"/>
              <a:cs typeface="Times New Roman" panose="02020603050405020304" pitchFamily="18" charset="0"/>
            </a:endParaRPr>
          </a:p>
        </p:txBody>
      </p:sp>
      <p:sp>
        <p:nvSpPr>
          <p:cNvPr id="5" name="Dikdörtgen 4"/>
          <p:cNvSpPr/>
          <p:nvPr/>
        </p:nvSpPr>
        <p:spPr>
          <a:xfrm>
            <a:off x="1447800" y="533400"/>
            <a:ext cx="2124299" cy="461665"/>
          </a:xfrm>
          <a:prstGeom prst="rect">
            <a:avLst/>
          </a:prstGeom>
        </p:spPr>
        <p:txBody>
          <a:bodyPr wrap="none">
            <a:spAutoFit/>
          </a:bodyPr>
          <a:lstStyle/>
          <a:p>
            <a:r>
              <a:rPr lang="tr-TR" sz="2400" b="1" i="0" u="none" strike="noStrike" dirty="0"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838200" y="1143000"/>
            <a:ext cx="5791702" cy="4761389"/>
          </a:xfrm>
          <a:prstGeom prst="rect">
            <a:avLst/>
          </a:prstGeom>
        </p:spPr>
      </p:pic>
      <p:pic>
        <p:nvPicPr>
          <p:cNvPr id="3" name="Resim 2"/>
          <p:cNvPicPr>
            <a:picLocks noChangeAspect="1"/>
          </p:cNvPicPr>
          <p:nvPr/>
        </p:nvPicPr>
        <p:blipFill>
          <a:blip r:embed="rId3"/>
          <a:stretch>
            <a:fillRect/>
          </a:stretch>
        </p:blipFill>
        <p:spPr>
          <a:xfrm>
            <a:off x="8458200" y="2414126"/>
            <a:ext cx="2993395" cy="2219136"/>
          </a:xfrm>
          <a:prstGeom prst="rect">
            <a:avLst/>
          </a:prstGeom>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219200" y="513698"/>
            <a:ext cx="8541121" cy="707886"/>
          </a:xfrm>
          <a:prstGeom prst="rect">
            <a:avLst/>
          </a:prstGeom>
        </p:spPr>
        <p:txBody>
          <a:bodyPr wrap="none">
            <a:spAutoFit/>
          </a:bodyPr>
          <a:lstStyle/>
          <a:p>
            <a:r>
              <a:rPr lang="tr-TR" sz="4000" b="1" dirty="0">
                <a:solidFill>
                  <a:schemeClr val="accent1"/>
                </a:solidFill>
                <a:latin typeface="Times New Roman" panose="02020603050405020304" pitchFamily="18" charset="0"/>
                <a:ea typeface="Times New Roman" panose="02020603050405020304"/>
                <a:cs typeface="Times New Roman" panose="02020603050405020304" pitchFamily="18" charset="0"/>
                <a:sym typeface="Times New Roman" panose="02020603050405020304"/>
              </a:rPr>
              <a:t>Yapay Zeka Operatörlüğü Programı</a:t>
            </a:r>
            <a:endParaRPr lang="tr-TR" sz="4000" dirty="0">
              <a:latin typeface="Times New Roman" panose="02020603050405020304" pitchFamily="18" charset="0"/>
              <a:cs typeface="Times New Roman" panose="02020603050405020304" pitchFamily="18" charset="0"/>
            </a:endParaRPr>
          </a:p>
        </p:txBody>
      </p:sp>
      <p:sp>
        <p:nvSpPr>
          <p:cNvPr id="4" name="Dikdörtgen 3"/>
          <p:cNvSpPr/>
          <p:nvPr/>
        </p:nvSpPr>
        <p:spPr>
          <a:xfrm>
            <a:off x="1219200" y="1524000"/>
            <a:ext cx="2234907" cy="646331"/>
          </a:xfrm>
          <a:prstGeom prst="rect">
            <a:avLst/>
          </a:prstGeom>
        </p:spPr>
        <p:txBody>
          <a:bodyPr wrap="none">
            <a:spAutoFit/>
          </a:bodyPr>
          <a:lstStyle/>
          <a:p>
            <a:pPr>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Meslek Tanımı </a:t>
            </a:r>
            <a:endParaRPr lang="tr-TR" sz="2400" b="1" dirty="0">
              <a:solidFill>
                <a:schemeClr val="accent1"/>
              </a:solidFill>
              <a:latin typeface="Times New Roman" panose="02020603050405020304" pitchFamily="18" charset="0"/>
              <a:cs typeface="Times New Roman" panose="02020603050405020304" pitchFamily="18" charset="0"/>
            </a:endParaRPr>
          </a:p>
        </p:txBody>
      </p:sp>
      <p:sp>
        <p:nvSpPr>
          <p:cNvPr id="5" name="Dikdörtgen 4"/>
          <p:cNvSpPr/>
          <p:nvPr/>
        </p:nvSpPr>
        <p:spPr>
          <a:xfrm>
            <a:off x="762000" y="2472747"/>
            <a:ext cx="10439400" cy="3468009"/>
          </a:xfrm>
          <a:prstGeom prst="rect">
            <a:avLst/>
          </a:prstGeom>
        </p:spPr>
        <p:txBody>
          <a:bodyPr wrap="square">
            <a:spAutoFit/>
          </a:bodyPr>
          <a:lstStyle/>
          <a:p>
            <a:pPr algn="l">
              <a:lnSpc>
                <a:spcPct val="150000"/>
              </a:lnSpc>
            </a:pPr>
            <a:r>
              <a:rPr lang="tr-TR" sz="2400" dirty="0" smtClean="0">
                <a:latin typeface="Times New Roman" panose="02020603050405020304" pitchFamily="18" charset="0"/>
                <a:cs typeface="Times New Roman" panose="02020603050405020304" pitchFamily="18" charset="0"/>
              </a:rPr>
              <a:t>Ülkemizin ve dünyanın hızla artan yapay zeka tabanlı uygulamalarını etkin şekilde kullanabilen ve bu uygulamaları geliştirmeye yardımcı olan, kurum ve kuruluşların dijital dönüşümü için yapay zeka uygulamalarını bu dönüşüme entegre ederek uygulayabilen, aynı zamanda bilgisayar sistem ve donanımlarını tanıyan, programlama dillerinin en az birine hakim, bilgisi ile çok geniş yelpazede çalışma alanı bulan teknik elemanlardır.</a:t>
            </a:r>
            <a:endParaRPr lang="tr-TR"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1000" y="1524000"/>
            <a:ext cx="11430000" cy="4524315"/>
          </a:xfrm>
          <a:prstGeom prst="rect">
            <a:avLst/>
          </a:prstGeom>
        </p:spPr>
        <p:txBody>
          <a:bodyPr wrap="square">
            <a:spAutoFit/>
          </a:bodyPr>
          <a:lstStyle/>
          <a:p>
            <a:pPr algn="l">
              <a:lnSpc>
                <a:spcPct val="150000"/>
              </a:lnSpc>
            </a:pPr>
            <a:r>
              <a:rPr lang="tr-TR" sz="2400" dirty="0">
                <a:solidFill>
                  <a:srgbClr val="212529"/>
                </a:solidFill>
                <a:latin typeface="Times New Roman" panose="02020603050405020304" pitchFamily="18" charset="0"/>
                <a:cs typeface="Times New Roman" panose="02020603050405020304" pitchFamily="18" charset="0"/>
              </a:rPr>
              <a:t>Yapay Zeka Operatörlüğü Programı mezunları özel sektör ve kamuda yapay zeka destekli sistemlerin kurulumu, izlenmesi, verilerin işlenmesi ve sonuçların yorumlanması gibi uygulama odaklı süreçlerde görev alabilirler. Bu nedenle program mezunları, verinin elde edilmesi ve işlenmesine dayalı faaliyet gösteren tüm sektörlerde, sağlık bilişiminde, özel sektör ve kamu kuruluşlarının dijital dönüşüm birimlerinde, bilgi işlem merkezlerinde, savunma sanayiinde, yapay zeka uygulamaları geliştiren teknoloji şirketlerinde, veri analitiği ve büyük veri hizmeti sunan kuruluşlarda,  bankalarda, e-ticaret platformlarında, üretim sektöründe otomasyon sistemlerini kullanan tüm işletmelerde istihdam edilebilirler. </a:t>
            </a:r>
            <a:endParaRPr lang="tr-TR" sz="2400" dirty="0">
              <a:latin typeface="Times New Roman" panose="02020603050405020304" pitchFamily="18" charset="0"/>
              <a:cs typeface="Times New Roman" panose="02020603050405020304" pitchFamily="18" charset="0"/>
            </a:endParaRPr>
          </a:p>
        </p:txBody>
      </p:sp>
      <p:sp>
        <p:nvSpPr>
          <p:cNvPr id="4" name="Dikdörtgen 3"/>
          <p:cNvSpPr/>
          <p:nvPr/>
        </p:nvSpPr>
        <p:spPr>
          <a:xfrm>
            <a:off x="1066800" y="762000"/>
            <a:ext cx="7734810" cy="579967"/>
          </a:xfrm>
          <a:prstGeom prst="rect">
            <a:avLst/>
          </a:prstGeom>
        </p:spPr>
        <p:txBody>
          <a:bodyPr wrap="none">
            <a:spAutoFit/>
          </a:bodyPr>
          <a:lstStyle/>
          <a:p>
            <a:pPr algn="l">
              <a:lnSpc>
                <a:spcPct val="150000"/>
              </a:lnSpc>
            </a:pPr>
            <a:r>
              <a:rPr lang="tr-TR" sz="2400" b="1" dirty="0" smtClean="0">
                <a:solidFill>
                  <a:schemeClr val="accent1"/>
                </a:solidFill>
                <a:latin typeface="Times New Roman" panose="02020603050405020304" pitchFamily="18" charset="0"/>
                <a:cs typeface="Times New Roman" panose="02020603050405020304" pitchFamily="18" charset="0"/>
              </a:rPr>
              <a:t>ÇALIŞMA ALANLARI VE İŞ BULMA OLANAKLARI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81000" y="1524000"/>
            <a:ext cx="10972799" cy="3785652"/>
          </a:xfrm>
          <a:prstGeom prst="rect">
            <a:avLst/>
          </a:prstGeom>
        </p:spPr>
        <p:txBody>
          <a:bodyPr wrap="square">
            <a:spAutoFit/>
          </a:bodyPr>
          <a:lstStyle/>
          <a:p>
            <a:pPr marL="457200" indent="-457200" algn="l">
              <a:lnSpc>
                <a:spcPct val="150000"/>
              </a:lnSpc>
              <a:buFont typeface="+mj-lt"/>
              <a:buAutoNum type="alphaLcPeriod"/>
            </a:pPr>
            <a:r>
              <a:rPr lang="tr-TR" sz="2000" dirty="0">
                <a:solidFill>
                  <a:srgbClr val="212529"/>
                </a:solidFill>
                <a:latin typeface="Times New Roman" panose="02020603050405020304" pitchFamily="18" charset="0"/>
                <a:cs typeface="Times New Roman" panose="02020603050405020304" pitchFamily="18" charset="0"/>
              </a:rPr>
              <a:t>Çalıştığı kurum ve kuruluşların dijital dönüşüm döngüsünü sağlayabilmek için sorumluluk alanı içerisindeki ilgili yapılara yapay zeka destekli uygulamaları entegre etmek</a:t>
            </a:r>
            <a:r>
              <a:rPr lang="tr-TR" sz="2000" dirty="0" smtClean="0">
                <a:solidFill>
                  <a:srgbClr val="212529"/>
                </a:solidFill>
                <a:latin typeface="Times New Roman" panose="02020603050405020304" pitchFamily="18" charset="0"/>
                <a:cs typeface="Times New Roman" panose="02020603050405020304" pitchFamily="18" charset="0"/>
              </a:rPr>
              <a:t>.</a:t>
            </a:r>
            <a:endParaRPr lang="tr-TR" sz="2000" dirty="0">
              <a:solidFill>
                <a:srgbClr val="212529"/>
              </a:solidFill>
              <a:latin typeface="Times New Roman" panose="02020603050405020304" pitchFamily="18" charset="0"/>
              <a:cs typeface="Times New Roman" panose="02020603050405020304" pitchFamily="18" charset="0"/>
            </a:endParaRPr>
          </a:p>
          <a:p>
            <a:pPr marL="457200" indent="-457200" algn="l">
              <a:lnSpc>
                <a:spcPct val="150000"/>
              </a:lnSpc>
              <a:buFont typeface="+mj-lt"/>
              <a:buAutoNum type="alphaLcPeriod"/>
            </a:pPr>
            <a:r>
              <a:rPr lang="tr-TR" sz="2000" dirty="0">
                <a:solidFill>
                  <a:srgbClr val="212529"/>
                </a:solidFill>
                <a:latin typeface="Times New Roman" panose="02020603050405020304" pitchFamily="18" charset="0"/>
                <a:cs typeface="Times New Roman" panose="02020603050405020304" pitchFamily="18" charset="0"/>
              </a:rPr>
              <a:t> Sorumluluğunda bulunan yapay zeka uygulamalarını takip ederek sürekli olarak güncel tutulmasını sağlamak. </a:t>
            </a:r>
          </a:p>
          <a:p>
            <a:pPr marL="457200" indent="-457200" algn="l">
              <a:lnSpc>
                <a:spcPct val="150000"/>
              </a:lnSpc>
              <a:buFont typeface="+mj-lt"/>
              <a:buAutoNum type="alphaLcPeriod"/>
            </a:pPr>
            <a:r>
              <a:rPr lang="tr-TR" sz="2000" dirty="0">
                <a:solidFill>
                  <a:srgbClr val="212529"/>
                </a:solidFill>
                <a:latin typeface="Times New Roman" panose="02020603050405020304" pitchFamily="18" charset="0"/>
                <a:cs typeface="Times New Roman" panose="02020603050405020304" pitchFamily="18" charset="0"/>
              </a:rPr>
              <a:t> Çalışılan kurum veya kuruluşta </a:t>
            </a:r>
            <a:r>
              <a:rPr lang="tr-TR" sz="2000" dirty="0" err="1">
                <a:solidFill>
                  <a:srgbClr val="212529"/>
                </a:solidFill>
                <a:latin typeface="Times New Roman" panose="02020603050405020304" pitchFamily="18" charset="0"/>
                <a:cs typeface="Times New Roman" panose="02020603050405020304" pitchFamily="18" charset="0"/>
              </a:rPr>
              <a:t>operasyonel</a:t>
            </a:r>
            <a:r>
              <a:rPr lang="tr-TR" sz="2000" dirty="0">
                <a:solidFill>
                  <a:srgbClr val="212529"/>
                </a:solidFill>
                <a:latin typeface="Times New Roman" panose="02020603050405020304" pitchFamily="18" charset="0"/>
                <a:cs typeface="Times New Roman" panose="02020603050405020304" pitchFamily="18" charset="0"/>
              </a:rPr>
              <a:t> verimliliği sağlamak için yapay zeka tabanlı sistemleri </a:t>
            </a:r>
            <a:r>
              <a:rPr lang="tr-TR" sz="2000" dirty="0" smtClean="0">
                <a:solidFill>
                  <a:srgbClr val="212529"/>
                </a:solidFill>
                <a:latin typeface="Times New Roman" panose="02020603050405020304" pitchFamily="18" charset="0"/>
                <a:cs typeface="Times New Roman" panose="02020603050405020304" pitchFamily="18" charset="0"/>
              </a:rPr>
              <a:t>kullanmak.</a:t>
            </a:r>
          </a:p>
          <a:p>
            <a:pPr marL="457200" indent="-457200" algn="l">
              <a:lnSpc>
                <a:spcPct val="150000"/>
              </a:lnSpc>
              <a:buFont typeface="+mj-lt"/>
              <a:buAutoNum type="alphaLcPeriod"/>
            </a:pPr>
            <a:r>
              <a:rPr lang="tr-TR" sz="2000" dirty="0" smtClean="0">
                <a:solidFill>
                  <a:srgbClr val="212529"/>
                </a:solidFill>
                <a:latin typeface="Times New Roman" panose="02020603050405020304" pitchFamily="18" charset="0"/>
                <a:cs typeface="Times New Roman" panose="02020603050405020304" pitchFamily="18" charset="0"/>
              </a:rPr>
              <a:t>Aynı </a:t>
            </a:r>
            <a:r>
              <a:rPr lang="tr-TR" sz="2000" dirty="0">
                <a:solidFill>
                  <a:srgbClr val="212529"/>
                </a:solidFill>
                <a:latin typeface="Times New Roman" panose="02020603050405020304" pitchFamily="18" charset="0"/>
                <a:cs typeface="Times New Roman" panose="02020603050405020304" pitchFamily="18" charset="0"/>
              </a:rPr>
              <a:t>zamanda bilişim sistemleri </a:t>
            </a:r>
            <a:r>
              <a:rPr lang="tr-TR" sz="2000" dirty="0" err="1">
                <a:solidFill>
                  <a:srgbClr val="212529"/>
                </a:solidFill>
                <a:latin typeface="Times New Roman" panose="02020603050405020304" pitchFamily="18" charset="0"/>
                <a:cs typeface="Times New Roman" panose="02020603050405020304" pitchFamily="18" charset="0"/>
              </a:rPr>
              <a:t>alanındada</a:t>
            </a:r>
            <a:r>
              <a:rPr lang="tr-TR" sz="2000" dirty="0">
                <a:solidFill>
                  <a:srgbClr val="212529"/>
                </a:solidFill>
                <a:latin typeface="Times New Roman" panose="02020603050405020304" pitchFamily="18" charset="0"/>
                <a:cs typeface="Times New Roman" panose="02020603050405020304" pitchFamily="18" charset="0"/>
              </a:rPr>
              <a:t> yetkin olunacağından bilişime, bilgisayar sistemlerine dayalı alanlarda da ihtiyaç duyulan sorunların çözümünü sağlamak</a:t>
            </a:r>
            <a:endParaRPr lang="tr-TR" sz="2000" dirty="0">
              <a:latin typeface="Times New Roman" panose="02020603050405020304" pitchFamily="18" charset="0"/>
              <a:cs typeface="Times New Roman" panose="02020603050405020304" pitchFamily="18" charset="0"/>
            </a:endParaRPr>
          </a:p>
        </p:txBody>
      </p:sp>
      <p:sp>
        <p:nvSpPr>
          <p:cNvPr id="4" name="Dikdörtgen 3"/>
          <p:cNvSpPr/>
          <p:nvPr/>
        </p:nvSpPr>
        <p:spPr>
          <a:xfrm>
            <a:off x="1143000" y="838200"/>
            <a:ext cx="2089033" cy="461665"/>
          </a:xfrm>
          <a:prstGeom prst="rect">
            <a:avLst/>
          </a:prstGeom>
        </p:spPr>
        <p:txBody>
          <a:bodyPr wrap="none">
            <a:spAutoFit/>
          </a:bodyPr>
          <a:lstStyle/>
          <a:p>
            <a:r>
              <a:rPr lang="tr-TR" sz="2400" b="1" i="0" u="none" strike="noStrike" dirty="0" err="1" smtClean="0">
                <a:solidFill>
                  <a:schemeClr val="accent1"/>
                </a:solidFill>
                <a:effectLst/>
                <a:latin typeface="Times New Roman" panose="02020603050405020304" pitchFamily="18" charset="0"/>
                <a:cs typeface="Times New Roman" panose="02020603050405020304" pitchFamily="18" charset="0"/>
              </a:rPr>
              <a:t>GÖREVLERi</a:t>
            </a:r>
            <a:r>
              <a:rPr lang="tr-TR" b="1" i="0" u="none" strike="noStrike" dirty="0" smtClean="0">
                <a:solidFill>
                  <a:schemeClr val="accent1"/>
                </a:solidFill>
                <a:effectLst/>
                <a:latin typeface="Times New Roman" panose="02020603050405020304" pitchFamily="18" charset="0"/>
                <a:cs typeface="Times New Roman" panose="02020603050405020304" pitchFamily="18" charset="0"/>
              </a:rPr>
              <a:t> </a:t>
            </a:r>
            <a:endParaRPr lang="tr-TR"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762000" y="533400"/>
            <a:ext cx="6206266" cy="6059949"/>
          </a:xfrm>
          <a:prstGeom prst="rect">
            <a:avLst/>
          </a:prstGeom>
        </p:spPr>
      </p:pic>
      <p:pic>
        <p:nvPicPr>
          <p:cNvPr id="3" name="Resim 2"/>
          <p:cNvPicPr>
            <a:picLocks noChangeAspect="1"/>
          </p:cNvPicPr>
          <p:nvPr/>
        </p:nvPicPr>
        <p:blipFill>
          <a:blip r:embed="rId3"/>
          <a:stretch>
            <a:fillRect/>
          </a:stretch>
        </p:blipFill>
        <p:spPr>
          <a:xfrm>
            <a:off x="8839200" y="2453806"/>
            <a:ext cx="2548349" cy="2219136"/>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p:nvPr/>
        </p:nvSpPr>
        <p:spPr>
          <a:xfrm>
            <a:off x="4066794" y="4667250"/>
            <a:ext cx="6832600" cy="0"/>
          </a:xfrm>
          <a:custGeom>
            <a:avLst/>
            <a:gdLst/>
            <a:ahLst/>
            <a:cxnLst/>
            <a:rect l="l" t="t" r="r" b="b"/>
            <a:pathLst>
              <a:path w="6832600">
                <a:moveTo>
                  <a:pt x="0" y="0"/>
                </a:moveTo>
                <a:lnTo>
                  <a:pt x="6832473" y="0"/>
                </a:lnTo>
              </a:path>
            </a:pathLst>
          </a:custGeom>
          <a:ln w="32004">
            <a:solidFill>
              <a:srgbClr val="31A683"/>
            </a:solidFill>
          </a:ln>
        </p:spPr>
        <p:txBody>
          <a:bodyPr wrap="square" lIns="0" tIns="0" rIns="0" bIns="0" rtlCol="0"/>
          <a:lstStyle/>
          <a:p>
            <a:endParaRPr dirty="0"/>
          </a:p>
        </p:txBody>
      </p:sp>
      <p:sp>
        <p:nvSpPr>
          <p:cNvPr id="13" name="object 10"/>
          <p:cNvSpPr txBox="1">
            <a:spLocks noGrp="1"/>
          </p:cNvSpPr>
          <p:nvPr>
            <p:ph type="title"/>
          </p:nvPr>
        </p:nvSpPr>
        <p:spPr>
          <a:xfrm>
            <a:off x="4416298" y="3733800"/>
            <a:ext cx="6483096" cy="690574"/>
          </a:xfrm>
          <a:prstGeom prst="rect">
            <a:avLst/>
          </a:prstGeom>
        </p:spPr>
        <p:txBody>
          <a:bodyPr vert="horz" wrap="square" lIns="0" tIns="13335" rIns="0" bIns="0" rtlCol="0">
            <a:spAutoFit/>
          </a:bodyPr>
          <a:lstStyle/>
          <a:p>
            <a:pPr marL="12700">
              <a:lnSpc>
                <a:spcPct val="100000"/>
              </a:lnSpc>
              <a:spcBef>
                <a:spcPts val="105"/>
              </a:spcBef>
            </a:pPr>
            <a:r>
              <a:rPr sz="4400" spc="70" dirty="0">
                <a:latin typeface="Arial Black" panose="020B0A04020102020204" pitchFamily="34" charset="0"/>
              </a:rPr>
              <a:t>TEŞEKKÜR</a:t>
            </a:r>
            <a:r>
              <a:rPr sz="4400" spc="-90" dirty="0">
                <a:latin typeface="Arial Black" panose="020B0A04020102020204" pitchFamily="34" charset="0"/>
              </a:rPr>
              <a:t> </a:t>
            </a:r>
            <a:r>
              <a:rPr sz="4400" spc="-10" dirty="0">
                <a:latin typeface="Arial Black" panose="020B0A04020102020204" pitchFamily="34" charset="0"/>
              </a:rPr>
              <a:t>EDER</a:t>
            </a:r>
            <a:r>
              <a:rPr sz="4400" spc="-10" dirty="0">
                <a:latin typeface="Arial Black" panose="020B0A04020102020204" pitchFamily="34" charset="0"/>
                <a:cs typeface="Calibri" panose="020F0502020204030204"/>
              </a:rPr>
              <a:t>İ</a:t>
            </a:r>
            <a:r>
              <a:rPr sz="4400" spc="-10" dirty="0">
                <a:latin typeface="Arial Black" panose="020B0A04020102020204" pitchFamily="34" charset="0"/>
              </a:rPr>
              <a:t>Z.</a:t>
            </a:r>
            <a:endParaRPr sz="4400" dirty="0">
              <a:latin typeface="Arial Black" panose="020B0A04020102020204" pitchFamily="34" charset="0"/>
              <a:cs typeface="Calibri" panose="020F0502020204030204"/>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uman">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2957</Words>
  <Application>Microsoft Office PowerPoint</Application>
  <PresentationFormat>Geniş ekran</PresentationFormat>
  <Paragraphs>368</Paragraphs>
  <Slides>85</Slides>
  <Notes>3</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85</vt:i4>
      </vt:variant>
    </vt:vector>
  </HeadingPairs>
  <TitlesOfParts>
    <vt:vector size="96" baseType="lpstr">
      <vt:lpstr>Arial</vt:lpstr>
      <vt:lpstr>Arial Black</vt:lpstr>
      <vt:lpstr>Arial MT</vt:lpstr>
      <vt:lpstr>Calibri</vt:lpstr>
      <vt:lpstr>Century Gothic</vt:lpstr>
      <vt:lpstr>Constantia</vt:lpstr>
      <vt:lpstr>Times New Roman</vt:lpstr>
      <vt:lpstr>Trebuchet MS</vt:lpstr>
      <vt:lpstr>Wingdings</vt:lpstr>
      <vt:lpstr>Wingdings 3</vt:lpstr>
      <vt:lpstr>Duman</vt:lpstr>
      <vt:lpstr>PowerPoint Sunusu</vt:lpstr>
      <vt:lpstr>PowerPoint Sunusu</vt:lpstr>
      <vt:lpstr>KÜTAHYA MESLEK YÜKSEKOKULU</vt:lpstr>
      <vt:lpstr>PowerPoint Sunusu</vt:lpstr>
      <vt:lpstr>PowerPoint Sunusu</vt:lpstr>
      <vt:lpstr>KÜTAHYA </vt:lpstr>
      <vt:lpstr>PowerPoint Sunusu</vt:lpstr>
      <vt:lpstr>PowerPoint Sunusu</vt:lpstr>
      <vt:lpstr>PowerPoint Sunusu</vt:lpstr>
      <vt:lpstr>PowerPoint Sunusu</vt:lpstr>
      <vt:lpstr>ÖĞRENCİLERİN BARINMA OLANAKLARI</vt:lpstr>
      <vt:lpstr>PowerPoint Sunusu</vt:lpstr>
      <vt:lpstr>PowerPoint Sunusu</vt:lpstr>
      <vt:lpstr>PowerPoint Sunusu</vt:lpstr>
      <vt:lpstr>PowerPoint Sunusu</vt:lpstr>
      <vt:lpstr>AKADEMİK TAKVİM</vt:lpstr>
      <vt:lpstr>PowerPoint Sunusu</vt:lpstr>
      <vt:lpstr>PowerPoint Sunusu</vt:lpstr>
      <vt:lpstr>PowerPoint Sunusu</vt:lpstr>
      <vt:lpstr>PowerPoint Sunusu</vt:lpstr>
      <vt:lpstr>EĞİTİM ÖĞRETİM YÖNETMELİĞİ VE YÖNERGELER</vt:lpstr>
      <vt:lpstr>PowerPoint Sunusu</vt:lpstr>
      <vt:lpstr>PowerPoint Sunusu</vt:lpstr>
      <vt:lpstr>PowerPoint Sunusu</vt:lpstr>
      <vt:lpstr>PowerPoint Sunusu</vt:lpstr>
      <vt:lpstr>PowerPoint Sunusu</vt:lpstr>
      <vt:lpstr>MEZUNİYET SINAVI</vt:lpstr>
      <vt:lpstr>MAZERET SINAVI</vt:lpstr>
      <vt:lpstr>SINAV SONUÇLARINA İTİRAZ</vt:lpstr>
      <vt:lpstr>BAŞARI NOTU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DANIŞMANLIK HİZMETLERİ</vt:lpstr>
      <vt:lpstr>PowerPoint Sunusu</vt:lpstr>
      <vt:lpstr>PowerPoint Sunusu</vt:lpstr>
      <vt:lpstr>ZORUNLU STAJ  DURUMU VE UYGULAMALI DERSLER</vt:lpstr>
      <vt:lpstr>KAYIT DONDURMA (AKADEMİK İZİN)</vt:lpstr>
      <vt:lpstr>PowerPoint Sunusu</vt:lpstr>
      <vt:lpstr>SOSYAL MEDYA HESAPLARI</vt:lpstr>
      <vt:lpstr>PowerPoint Sunusu</vt:lpstr>
      <vt:lpstr>SOSYOKÜLTÜREL ETKİNLİKLERİMİZ</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 EDERİZ.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KÜTAHYA SAĞLIK BİLİMLERİ ÜNİVERSİTESİ SİMAV SAĞLIK HİZMETLERİ MESLEK YÜKSEKOKULU</dc:title>
  <dc:creator>Lenovo</dc:creator>
  <cp:lastModifiedBy>Mürşide Değirmenci</cp:lastModifiedBy>
  <cp:revision>126</cp:revision>
  <dcterms:created xsi:type="dcterms:W3CDTF">2025-12-11T11:23:00Z</dcterms:created>
  <dcterms:modified xsi:type="dcterms:W3CDTF">2026-09-17T11:34:35Z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2025-01-31T03:00:00Z</vt:filetime>
  </property>
  <property fmtid="{D5CDD505-2E9C-101B-9397-08002B2CF9AE}" pid="3" name="Creator">
    <vt:lpwstr>Microsoft® PowerPoint® 2016</vt:lpwstr>
  </property>
  <property fmtid="{D5CDD505-2E9C-101B-9397-08002B2CF9AE}" pid="4" name="LastSaved">
    <vt:filetime>2025-12-11T03:00:00Z</vt:filetime>
  </property>
  <property fmtid="{D5CDD505-2E9C-101B-9397-08002B2CF9AE}" pid="5" name="Producer">
    <vt:lpwstr>Microsoft® PowerPoint® 2016</vt:lpwstr>
  </property>
  <property fmtid="{D5CDD505-2E9C-101B-9397-08002B2CF9AE}" pid="6" name="KSOProductBuildVer">
    <vt:lpwstr>1055-12.1.0.28485</vt:lpwstr>
  </property>
  <property fmtid="{D5CDD505-2E9C-101B-9397-08002B2CF9AE}" pid="7" name="ICV">
    <vt:lpwstr>5835311B2B764C8A9F2BF62683F1C228_12</vt:lpwstr>
  </property>
</Properties>
</file>